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handoutMasterIdLst>
    <p:handoutMasterId r:id="rId11"/>
  </p:handout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8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8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8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800" b="1" kern="1200">
        <a:solidFill>
          <a:schemeClr val="tx1"/>
        </a:solidFill>
        <a:effectLst>
          <a:outerShdw blurRad="38100" dist="38100" dir="2700000" algn="tl">
            <a:srgbClr val="000000">
              <a:alpha val="43137"/>
            </a:srgbClr>
          </a:outerShdw>
        </a:effectLst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509" y="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92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 altLang="en-US"/>
          </a:p>
        </p:txBody>
      </p:sp>
      <p:sp>
        <p:nvSpPr>
          <p:cNvPr id="122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8392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608C3B7A-88A0-4A03-8273-4F2C7D6C5EC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81DD79-E322-4EAD-A861-0A713280BD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9806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3FEE9F-44FD-4C7D-9117-5089666053D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14682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D31783-5DC8-466B-A7F5-C4A224AF1D8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7979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717315-E548-40B4-A617-CA9EAE486A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6629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06EDE4-EBE4-44C7-B080-46B73B42FB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1016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A8AA4D-6843-4B96-9860-A38DC868D00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013881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F4991A-C7A3-4B06-A5B5-CFCEB6854F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6874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65C51F-78A2-4003-A5E0-B2A30754986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97471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9D6A7C-B2EE-498E-ABE6-8CA18015926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51168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ACF45C-4C37-4AFD-8D57-D31F747B7D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66504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76CFC4-2B74-435A-8CD0-261083980C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402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effectLst/>
              </a:defRPr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effectLst/>
              </a:defRPr>
            </a:lvl1pPr>
          </a:lstStyle>
          <a:p>
            <a:fld id="{2F1D7A54-099F-4D20-9070-A5BA01D2333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image" Target="../media/image9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86" name="Picture 38" descr="C:\Documents and Settings\awino\Desktop\Stuff\Humdel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"/>
            <a:ext cx="9144000" cy="6083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awino\Desktop\Arrow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1828800"/>
            <a:ext cx="1066800" cy="433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Documents and Settings\awino\Desktop\DNCO1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-152400"/>
            <a:ext cx="8116888" cy="976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:\Documents and Settings\awino\Desktop\GI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609600"/>
            <a:ext cx="7696200" cy="890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5" name="Picture 5" descr="C:\Documents and Settings\awino\Desktop\cou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752600"/>
            <a:ext cx="4508500" cy="472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3352800" y="1905000"/>
            <a:ext cx="2438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altLang="en-US" sz="1600" i="1">
                <a:effectLst>
                  <a:outerShdw blurRad="38100" dist="38100" dir="2700000" algn="tl">
                    <a:srgbClr val="C0C0C0"/>
                  </a:outerShdw>
                </a:effectLst>
                <a:latin typeface="Rockwell Extra Bold" panose="02060903040505020403" pitchFamily="18" charset="0"/>
              </a:rPr>
              <a:t>2000 Square Miles</a:t>
            </a:r>
            <a:endParaRPr lang="en-US" altLang="en-US">
              <a:solidFill>
                <a:schemeClr val="bg1"/>
              </a:solidFill>
              <a:effectDag name="">
                <a:cont type="tree" name="">
                  <a:effect ref="fillLine"/>
                  <a:outerShdw dist="38100" dir="13500000" algn="br">
                    <a:srgbClr val="FFFFFF"/>
                  </a:outerShdw>
                </a:cont>
                <a:cont type="tree" name="">
                  <a:effect ref="fillLine"/>
                  <a:outerShdw dist="38100" dir="2700000" algn="tl">
                    <a:srgbClr val="999999"/>
                  </a:outerShdw>
                </a:cont>
                <a:effect ref="fillLine"/>
              </a:effectDag>
              <a:latin typeface="Rockwell Extra Bold" panose="02060903040505020403" pitchFamily="18" charset="0"/>
            </a:endParaRP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2590800" y="2514600"/>
            <a:ext cx="2895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altLang="en-US" sz="1600" i="1">
                <a:effectLst>
                  <a:outerShdw blurRad="38100" dist="38100" dir="2700000" algn="tl">
                    <a:srgbClr val="C0C0C0"/>
                  </a:outerShdw>
                </a:effectLst>
                <a:latin typeface="Rockwell Extra Bold" panose="02060903040505020403" pitchFamily="18" charset="0"/>
              </a:rPr>
              <a:t>45 Miles of Coast Line</a:t>
            </a:r>
            <a:endParaRPr lang="en-US" altLang="en-US">
              <a:solidFill>
                <a:schemeClr val="bg1"/>
              </a:solidFill>
              <a:effectDag name="">
                <a:cont type="tree" name="">
                  <a:effect ref="fillLine"/>
                  <a:outerShdw dist="38100" dir="13500000" algn="br">
                    <a:srgbClr val="FFFFFF"/>
                  </a:outerShdw>
                </a:cont>
                <a:cont type="tree" name="">
                  <a:effect ref="fillLine"/>
                  <a:outerShdw dist="38100" dir="2700000" algn="tl">
                    <a:srgbClr val="999999"/>
                  </a:outerShdw>
                </a:cont>
                <a:effect ref="fillLine"/>
              </a:effectDag>
              <a:latin typeface="Rockwell Extra Bold" panose="02060903040505020403" pitchFamily="18" charset="0"/>
            </a:endParaRPr>
          </a:p>
        </p:txBody>
      </p:sp>
      <p:sp>
        <p:nvSpPr>
          <p:cNvPr id="5128" name="Text Box 8"/>
          <p:cNvSpPr txBox="1">
            <a:spLocks noChangeArrowheads="1"/>
          </p:cNvSpPr>
          <p:nvPr/>
        </p:nvSpPr>
        <p:spPr bwMode="auto">
          <a:xfrm>
            <a:off x="2895600" y="3124200"/>
            <a:ext cx="2514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altLang="en-US" sz="1600" i="1">
                <a:effectLst>
                  <a:outerShdw blurRad="38100" dist="38100" dir="2700000" algn="tl">
                    <a:srgbClr val="C0C0C0"/>
                  </a:outerShdw>
                </a:effectLst>
                <a:latin typeface="Rockwell Extra Bold" panose="02060903040505020403" pitchFamily="18" charset="0"/>
              </a:rPr>
              <a:t>Population 27,482</a:t>
            </a:r>
            <a:endParaRPr lang="en-US" altLang="en-US">
              <a:solidFill>
                <a:schemeClr val="bg1"/>
              </a:solidFill>
              <a:effectDag name="">
                <a:cont type="tree" name="">
                  <a:effect ref="fillLine"/>
                  <a:outerShdw dist="38100" dir="13500000" algn="br">
                    <a:srgbClr val="FFFFFF"/>
                  </a:outerShdw>
                </a:cont>
                <a:cont type="tree" name="">
                  <a:effect ref="fillLine"/>
                  <a:outerShdw dist="38100" dir="2700000" algn="tl">
                    <a:srgbClr val="999999"/>
                  </a:outerShdw>
                </a:cont>
                <a:effect ref="fillLine"/>
              </a:effectDag>
              <a:latin typeface="Rockwell Extra Bold" panose="02060903040505020403" pitchFamily="18" charset="0"/>
            </a:endParaRPr>
          </a:p>
        </p:txBody>
      </p:sp>
      <p:pic>
        <p:nvPicPr>
          <p:cNvPr id="5129" name="Picture 9" descr="C:\Documents and Settings\awino\Desktop\beach.pn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1676400"/>
            <a:ext cx="1133475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0" name="Picture 10" descr="C:\Documents and Settings\awino\Desktop\Arrow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352800"/>
            <a:ext cx="1066800" cy="433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1" name="Picture 11" descr="C:\Documents and Settings\awino\Desktop\Arrow1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953000"/>
            <a:ext cx="1066800" cy="433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3276600" y="3810000"/>
            <a:ext cx="3276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altLang="en-US" sz="1600" i="1">
                <a:effectLst>
                  <a:outerShdw blurRad="38100" dist="38100" dir="2700000" algn="tl">
                    <a:srgbClr val="C0C0C0"/>
                  </a:outerShdw>
                </a:effectLst>
                <a:latin typeface="Rockwell Extra Bold" panose="02060903040505020403" pitchFamily="18" charset="0"/>
              </a:rPr>
              <a:t>Tourism based Economy</a:t>
            </a:r>
            <a:endParaRPr lang="en-US" altLang="en-US">
              <a:solidFill>
                <a:schemeClr val="bg1"/>
              </a:solidFill>
              <a:effectDag name="">
                <a:cont type="tree" name="">
                  <a:effect ref="fillLine"/>
                  <a:outerShdw dist="38100" dir="13500000" algn="br">
                    <a:srgbClr val="FFFFFF"/>
                  </a:outerShdw>
                </a:cont>
                <a:cont type="tree" name="">
                  <a:effect ref="fillLine"/>
                  <a:outerShdw dist="38100" dir="2700000" algn="tl">
                    <a:srgbClr val="999999"/>
                  </a:outerShdw>
                </a:cont>
                <a:effect ref="fillLine"/>
              </a:effectDag>
              <a:latin typeface="Rockwell Extra Bold" panose="02060903040505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 autoUpdateAnimBg="0"/>
      <p:bldP spid="5127" grpId="0" autoUpdateAnimBg="0"/>
      <p:bldP spid="5128" grpId="0" autoUpdateAnimBg="0"/>
      <p:bldP spid="5132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 descr="C:\Documents and Settings\awino\Desktop\Stuff\humco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71800" y="1676400"/>
            <a:ext cx="3038475" cy="518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C:\Documents and Settings\awino\Desktop\Stuff\humbold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937625" cy="114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Documents and Settings\awino\Desktop\Stuff\GI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38200"/>
            <a:ext cx="9144000" cy="928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1" name="Picture 9" descr="C:\Documents and Settings\awino\Desktop\Stuff\humcoucoast1a.pn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1676400"/>
            <a:ext cx="1087438" cy="5124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2" name="Picture 10" descr="C:\Documents and Settings\awino\Desktop\Arrow1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1981200"/>
            <a:ext cx="1066800" cy="433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3" name="Picture 11" descr="C:\Documents and Settings\awino\Desktop\Arrow1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3657600"/>
            <a:ext cx="1066800" cy="433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4" name="Picture 12" descr="C:\Documents and Settings\awino\Desktop\Arrow1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0800" y="3962400"/>
            <a:ext cx="1066800" cy="4333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85" name="Picture 13" descr="C:\Documents and Settings\awino\Desktop\Arrow1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6424613"/>
            <a:ext cx="1066800" cy="433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88" name="Text Box 16"/>
          <p:cNvSpPr txBox="1">
            <a:spLocks noChangeArrowheads="1"/>
          </p:cNvSpPr>
          <p:nvPr/>
        </p:nvSpPr>
        <p:spPr bwMode="auto">
          <a:xfrm>
            <a:off x="4114800" y="2514600"/>
            <a:ext cx="24384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altLang="en-US" sz="1600" i="1">
                <a:effectLst>
                  <a:outerShdw blurRad="38100" dist="38100" dir="2700000" algn="tl">
                    <a:srgbClr val="C0C0C0"/>
                  </a:outerShdw>
                </a:effectLst>
                <a:latin typeface="Rockwell Extra Bold" panose="02060903040505020403" pitchFamily="18" charset="0"/>
              </a:rPr>
              <a:t>3573 Square Miles</a:t>
            </a:r>
            <a:endParaRPr lang="en-US" altLang="en-US">
              <a:solidFill>
                <a:schemeClr val="bg1"/>
              </a:solidFill>
              <a:effectDag name="">
                <a:cont type="tree" name="">
                  <a:effect ref="fillLine"/>
                  <a:outerShdw dist="38100" dir="13500000" algn="br">
                    <a:srgbClr val="FFFFFF"/>
                  </a:outerShdw>
                </a:cont>
                <a:cont type="tree" name="">
                  <a:effect ref="fillLine"/>
                  <a:outerShdw dist="38100" dir="2700000" algn="tl">
                    <a:srgbClr val="999999"/>
                  </a:outerShdw>
                </a:cont>
                <a:effect ref="fillLine"/>
              </a:effectDag>
              <a:latin typeface="Rockwell Extra Bold" panose="02060903040505020403" pitchFamily="18" charset="0"/>
            </a:endParaRPr>
          </a:p>
        </p:txBody>
      </p:sp>
      <p:sp>
        <p:nvSpPr>
          <p:cNvPr id="3089" name="Text Box 17"/>
          <p:cNvSpPr txBox="1">
            <a:spLocks noChangeArrowheads="1"/>
          </p:cNvSpPr>
          <p:nvPr/>
        </p:nvSpPr>
        <p:spPr bwMode="auto">
          <a:xfrm>
            <a:off x="4114800" y="3429000"/>
            <a:ext cx="29718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altLang="en-US" sz="1600" i="1">
                <a:effectLst>
                  <a:outerShdw blurRad="38100" dist="38100" dir="2700000" algn="tl">
                    <a:srgbClr val="C0C0C0"/>
                  </a:outerShdw>
                </a:effectLst>
                <a:latin typeface="Rockwell Extra Bold" panose="02060903040505020403" pitchFamily="18" charset="0"/>
              </a:rPr>
              <a:t>110 Miles of Coast Line</a:t>
            </a:r>
            <a:endParaRPr lang="en-US" altLang="en-US">
              <a:solidFill>
                <a:schemeClr val="bg1"/>
              </a:solidFill>
              <a:effectDag name="">
                <a:cont type="tree" name="">
                  <a:effect ref="fillLine"/>
                  <a:outerShdw dist="38100" dir="13500000" algn="br">
                    <a:srgbClr val="FFFFFF"/>
                  </a:outerShdw>
                </a:cont>
                <a:cont type="tree" name="">
                  <a:effect ref="fillLine"/>
                  <a:outerShdw dist="38100" dir="2700000" algn="tl">
                    <a:srgbClr val="999999"/>
                  </a:outerShdw>
                </a:cont>
                <a:effect ref="fillLine"/>
              </a:effectDag>
              <a:latin typeface="Rockwell Extra Bold" panose="02060903040505020403" pitchFamily="18" charset="0"/>
            </a:endParaRPr>
          </a:p>
        </p:txBody>
      </p:sp>
      <p:sp>
        <p:nvSpPr>
          <p:cNvPr id="3090" name="Text Box 18"/>
          <p:cNvSpPr txBox="1">
            <a:spLocks noChangeArrowheads="1"/>
          </p:cNvSpPr>
          <p:nvPr/>
        </p:nvSpPr>
        <p:spPr bwMode="auto">
          <a:xfrm>
            <a:off x="3581400" y="4495800"/>
            <a:ext cx="2743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altLang="en-US" sz="1600" i="1">
                <a:effectLst>
                  <a:outerShdw blurRad="38100" dist="38100" dir="2700000" algn="tl">
                    <a:srgbClr val="C0C0C0"/>
                  </a:outerShdw>
                </a:effectLst>
                <a:latin typeface="Rockwell Extra Bold" panose="02060903040505020403" pitchFamily="18" charset="0"/>
              </a:rPr>
              <a:t>Population 129,000</a:t>
            </a:r>
            <a:endParaRPr lang="en-US" altLang="en-US">
              <a:solidFill>
                <a:schemeClr val="bg1"/>
              </a:solidFill>
              <a:effectDag name="">
                <a:cont type="tree" name="">
                  <a:effect ref="fillLine"/>
                  <a:outerShdw dist="38100" dir="13500000" algn="br">
                    <a:srgbClr val="FFFFFF"/>
                  </a:outerShdw>
                </a:cont>
                <a:cont type="tree" name="">
                  <a:effect ref="fillLine"/>
                  <a:outerShdw dist="38100" dir="2700000" algn="tl">
                    <a:srgbClr val="999999"/>
                  </a:outerShdw>
                </a:cont>
                <a:effect ref="fillLine"/>
              </a:effectDag>
              <a:latin typeface="Rockwell Extra Bold" panose="02060903040505020403" pitchFamily="18" charset="0"/>
            </a:endParaRPr>
          </a:p>
        </p:txBody>
      </p:sp>
      <p:sp>
        <p:nvSpPr>
          <p:cNvPr id="3091" name="Text Box 19"/>
          <p:cNvSpPr txBox="1">
            <a:spLocks noChangeArrowheads="1"/>
          </p:cNvSpPr>
          <p:nvPr/>
        </p:nvSpPr>
        <p:spPr bwMode="auto">
          <a:xfrm>
            <a:off x="3200400" y="5410200"/>
            <a:ext cx="59436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altLang="en-US" sz="1600" i="1">
                <a:effectLst>
                  <a:outerShdw blurRad="38100" dist="38100" dir="2700000" algn="tl">
                    <a:srgbClr val="C0C0C0"/>
                  </a:outerShdw>
                </a:effectLst>
                <a:latin typeface="Rockwell Extra Bold" panose="02060903040505020403" pitchFamily="18" charset="0"/>
              </a:rPr>
              <a:t>Tourism, Lumber, and Fishing based Economy</a:t>
            </a:r>
            <a:endParaRPr lang="en-US" altLang="en-US">
              <a:solidFill>
                <a:schemeClr val="bg1"/>
              </a:solidFill>
              <a:effectDag name="">
                <a:cont type="tree" name="">
                  <a:effect ref="fillLine"/>
                  <a:outerShdw dist="38100" dir="13500000" algn="br">
                    <a:srgbClr val="FFFFFF"/>
                  </a:outerShdw>
                </a:cont>
                <a:cont type="tree" name="">
                  <a:effect ref="fillLine"/>
                  <a:outerShdw dist="38100" dir="2700000" algn="tl">
                    <a:srgbClr val="999999"/>
                  </a:outerShdw>
                </a:cont>
                <a:effect ref="fillLine"/>
              </a:effectDag>
              <a:latin typeface="Rockwell Extra Bold" panose="02060903040505020403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8" grpId="0" autoUpdateAnimBg="0"/>
      <p:bldP spid="3089" grpId="0" autoUpdateAnimBg="0"/>
      <p:bldP spid="3090" grpId="0" autoUpdateAnimBg="0"/>
      <p:bldP spid="3091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0" y="152400"/>
            <a:ext cx="914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4000">
                <a:effectLst>
                  <a:outerShdw blurRad="38100" dist="38100" dir="2700000" algn="tl">
                    <a:srgbClr val="C0C0C0"/>
                  </a:outerShdw>
                </a:effectLst>
              </a:rPr>
              <a:t>Del Norte Preparation Prior to June 14th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0" y="259080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Tsunami Information page in the local phone book</a:t>
            </a:r>
            <a:endParaRPr lang="en-US" altLang="en-US" sz="4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53" name="Text Box 9"/>
          <p:cNvSpPr txBox="1">
            <a:spLocks noChangeArrowheads="1"/>
          </p:cNvSpPr>
          <p:nvPr/>
        </p:nvSpPr>
        <p:spPr bwMode="auto">
          <a:xfrm>
            <a:off x="0" y="304800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Hotel / Motel Tsunami Page</a:t>
            </a:r>
            <a:endParaRPr lang="en-US" altLang="en-US" sz="4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54" name="Text Box 10"/>
          <p:cNvSpPr txBox="1">
            <a:spLocks noChangeArrowheads="1"/>
          </p:cNvSpPr>
          <p:nvPr/>
        </p:nvSpPr>
        <p:spPr bwMode="auto">
          <a:xfrm>
            <a:off x="0" y="350520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RV Park Tsunami Information Flyer</a:t>
            </a:r>
            <a:endParaRPr lang="en-US" altLang="en-US" sz="4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55" name="Text Box 11"/>
          <p:cNvSpPr txBox="1">
            <a:spLocks noChangeArrowheads="1"/>
          </p:cNvSpPr>
          <p:nvPr/>
        </p:nvSpPr>
        <p:spPr bwMode="auto">
          <a:xfrm>
            <a:off x="0" y="213360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Assisted Crescent City in Gaining Tsunami Ready Status</a:t>
            </a:r>
            <a:endParaRPr lang="en-US" altLang="en-US" sz="4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56" name="Text Box 12"/>
          <p:cNvSpPr txBox="1">
            <a:spLocks noChangeArrowheads="1"/>
          </p:cNvSpPr>
          <p:nvPr/>
        </p:nvSpPr>
        <p:spPr bwMode="auto">
          <a:xfrm>
            <a:off x="0" y="167640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Installed second Tsunami  Warning siren</a:t>
            </a:r>
            <a:endParaRPr lang="en-US" altLang="en-US" sz="4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0" y="396240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How to Survive a Tsunami in Crescent City flyer</a:t>
            </a:r>
            <a:endParaRPr lang="en-US" altLang="en-US" sz="4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58" name="Text Box 14"/>
          <p:cNvSpPr txBox="1">
            <a:spLocks noChangeArrowheads="1"/>
          </p:cNvSpPr>
          <p:nvPr/>
        </p:nvSpPr>
        <p:spPr bwMode="auto">
          <a:xfrm>
            <a:off x="0" y="441960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Tsunami Preparation Presentation for Local Schools and Community Groups </a:t>
            </a:r>
            <a:endParaRPr lang="en-US" altLang="en-US" sz="4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59" name="Text Box 15"/>
          <p:cNvSpPr txBox="1">
            <a:spLocks noChangeArrowheads="1"/>
          </p:cNvSpPr>
          <p:nvPr/>
        </p:nvSpPr>
        <p:spPr bwMode="auto">
          <a:xfrm>
            <a:off x="0" y="487680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Tsunami &amp; Earthquake Information Booth at the Del Norte County Fair</a:t>
            </a:r>
            <a:endParaRPr lang="en-US" altLang="en-US" sz="4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9" grpId="0" autoUpdateAnimBg="0"/>
      <p:bldP spid="6153" grpId="0" autoUpdateAnimBg="0"/>
      <p:bldP spid="6154" grpId="0" autoUpdateAnimBg="0"/>
      <p:bldP spid="6155" grpId="0" autoUpdateAnimBg="0"/>
      <p:bldP spid="6156" grpId="0" autoUpdateAnimBg="0"/>
      <p:bldP spid="6157" grpId="0" autoUpdateAnimBg="0"/>
      <p:bldP spid="6158" grpId="0" autoUpdateAnimBg="0"/>
      <p:bldP spid="6159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0" y="1524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3900">
                <a:effectLst>
                  <a:outerShdw blurRad="38100" dist="38100" dir="2700000" algn="tl">
                    <a:srgbClr val="C0C0C0"/>
                  </a:outerShdw>
                </a:effectLst>
              </a:rPr>
              <a:t>Humboldt Preparation Prior to June 14th</a:t>
            </a:r>
            <a:endParaRPr lang="en-US" altLang="en-US" sz="4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176" name="Text Box 8"/>
          <p:cNvSpPr txBox="1">
            <a:spLocks noChangeArrowheads="1"/>
          </p:cNvSpPr>
          <p:nvPr/>
        </p:nvSpPr>
        <p:spPr bwMode="auto">
          <a:xfrm>
            <a:off x="0" y="213360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How to Survive a Tsunami in Humboldt County flyer</a:t>
            </a:r>
            <a:endParaRPr lang="en-US" altLang="en-US" sz="4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177" name="Text Box 9"/>
          <p:cNvSpPr txBox="1">
            <a:spLocks noChangeArrowheads="1"/>
          </p:cNvSpPr>
          <p:nvPr/>
        </p:nvSpPr>
        <p:spPr bwMode="auto">
          <a:xfrm>
            <a:off x="0" y="259080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Tsunami Preparation Presentation for Local Schools and Community Groups </a:t>
            </a:r>
            <a:endParaRPr lang="en-US" altLang="en-US" sz="4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0" y="304800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Tsunami &amp; Earthquake Information Booth at the Humboldt County Fair</a:t>
            </a:r>
            <a:endParaRPr lang="en-US" altLang="en-US" sz="4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0" y="350520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Tsunami Contingency Plan / Coordination</a:t>
            </a:r>
            <a:endParaRPr lang="en-US" altLang="en-US" sz="4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6" grpId="0" autoUpdateAnimBg="0"/>
      <p:bldP spid="7177" grpId="0" autoUpdateAnimBg="0"/>
      <p:bldP spid="7178" grpId="0" autoUpdateAnimBg="0"/>
      <p:bldP spid="7179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0" y="1524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3900">
                <a:effectLst>
                  <a:outerShdw blurRad="38100" dist="38100" dir="2700000" algn="tl">
                    <a:srgbClr val="C0C0C0"/>
                  </a:outerShdw>
                </a:effectLst>
              </a:rPr>
              <a:t>Del Norte June 14th What Happened</a:t>
            </a:r>
            <a:endParaRPr lang="en-US" altLang="en-US" sz="4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0" y="259080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Tsunami Siren / Evacuation started based on NOAA tsunami Warning</a:t>
            </a:r>
            <a:endParaRPr lang="en-US" altLang="en-US" sz="4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0" y="304800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Both Wireless and land line Phone systems become overloaded</a:t>
            </a:r>
            <a:endParaRPr lang="en-US" altLang="en-US" sz="4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0" y="350520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Partial EAS system failure</a:t>
            </a:r>
            <a:endParaRPr lang="en-US" altLang="en-US" sz="2400" b="0">
              <a:effectLst/>
              <a:latin typeface="Tahoma" panose="020B0604030504040204" pitchFamily="34" charset="0"/>
            </a:endParaRP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0" y="213360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Numerous Businesses and private citizens begin self evacuation </a:t>
            </a:r>
            <a:endParaRPr lang="en-US" altLang="en-US" sz="4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199" name="Text Box 7"/>
          <p:cNvSpPr txBox="1">
            <a:spLocks noChangeArrowheads="1"/>
          </p:cNvSpPr>
          <p:nvPr/>
        </p:nvSpPr>
        <p:spPr bwMode="auto">
          <a:xfrm>
            <a:off x="0" y="167640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A  local Earthquake is felt by Del Norte County Residents </a:t>
            </a:r>
            <a:endParaRPr lang="en-US" altLang="en-US" sz="4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200" name="Text Box 8"/>
          <p:cNvSpPr txBox="1">
            <a:spLocks noChangeArrowheads="1"/>
          </p:cNvSpPr>
          <p:nvPr/>
        </p:nvSpPr>
        <p:spPr bwMode="auto">
          <a:xfrm>
            <a:off x="0" y="396240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No ability to communicate with local Radio / Media</a:t>
            </a:r>
            <a:endParaRPr lang="en-US" altLang="en-US" sz="4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201" name="Text Box 9"/>
          <p:cNvSpPr txBox="1">
            <a:spLocks noChangeArrowheads="1"/>
          </p:cNvSpPr>
          <p:nvPr/>
        </p:nvSpPr>
        <p:spPr bwMode="auto">
          <a:xfrm>
            <a:off x="0" y="441960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Self Evacuation far exceeded the immediate needs of  the public  </a:t>
            </a:r>
            <a:endParaRPr lang="en-US" altLang="en-US" sz="4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202" name="Text Box 10"/>
          <p:cNvSpPr txBox="1">
            <a:spLocks noChangeArrowheads="1"/>
          </p:cNvSpPr>
          <p:nvPr/>
        </p:nvSpPr>
        <p:spPr bwMode="auto">
          <a:xfrm>
            <a:off x="0" y="487680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An “All Clear” was issued over a local radio station by Non County Personnel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0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0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820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autoUpdateAnimBg="0"/>
      <p:bldP spid="8196" grpId="0" autoUpdateAnimBg="0"/>
      <p:bldP spid="8197" grpId="0" autoUpdateAnimBg="0"/>
      <p:bldP spid="8198" grpId="0" autoUpdateAnimBg="0"/>
      <p:bldP spid="8199" grpId="0" autoUpdateAnimBg="0"/>
      <p:bldP spid="8200" grpId="0" autoUpdateAnimBg="0"/>
      <p:bldP spid="8201" grpId="0" autoUpdateAnimBg="0"/>
      <p:bldP spid="8202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0" y="1524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3900">
                <a:effectLst>
                  <a:outerShdw blurRad="38100" dist="38100" dir="2700000" algn="tl">
                    <a:srgbClr val="C0C0C0"/>
                  </a:outerShdw>
                </a:effectLst>
              </a:rPr>
              <a:t>Humboldt June 14th What Happened</a:t>
            </a:r>
            <a:endParaRPr lang="en-US" altLang="en-US" sz="4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0" y="220980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EAS activated within 10 minutes of event</a:t>
            </a:r>
            <a:endParaRPr lang="en-US" altLang="en-US" sz="2400" b="0">
              <a:effectLst/>
              <a:latin typeface="Tahoma" panose="020B0604030504040204" pitchFamily="34" charset="0"/>
            </a:endParaRP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0" y="342900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Both Wireless and land line Phone systems become overloaded</a:t>
            </a:r>
            <a:endParaRPr lang="en-US" altLang="en-US" sz="4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0" y="388620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Partial EAS system failure</a:t>
            </a:r>
            <a:endParaRPr lang="en-US" altLang="en-US" sz="2400" b="0">
              <a:effectLst/>
              <a:latin typeface="Tahoma" panose="020B0604030504040204" pitchFamily="34" charset="0"/>
            </a:endParaRP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0" y="175260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Numerous Businesses and private citizens begin self evacuation </a:t>
            </a:r>
            <a:endParaRPr lang="en-US" altLang="en-US" sz="4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223" name="Text Box 7"/>
          <p:cNvSpPr txBox="1">
            <a:spLocks noChangeArrowheads="1"/>
          </p:cNvSpPr>
          <p:nvPr/>
        </p:nvSpPr>
        <p:spPr bwMode="auto">
          <a:xfrm>
            <a:off x="0" y="129540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A  local Earthquake is felt by Del Norte County Residents </a:t>
            </a:r>
            <a:endParaRPr lang="en-US" altLang="en-US" sz="4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224" name="Text Box 8"/>
          <p:cNvSpPr txBox="1">
            <a:spLocks noChangeArrowheads="1"/>
          </p:cNvSpPr>
          <p:nvPr/>
        </p:nvSpPr>
        <p:spPr bwMode="auto">
          <a:xfrm>
            <a:off x="0" y="4343400"/>
            <a:ext cx="91440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Observers dispatched to ocean overlooks within 25 minutes of event</a:t>
            </a:r>
            <a:endParaRPr lang="en-US" altLang="en-US" sz="2400" b="0">
              <a:effectLst/>
              <a:latin typeface="Tahoma" panose="020B0604030504040204" pitchFamily="34" charset="0"/>
            </a:endParaRPr>
          </a:p>
          <a:p>
            <a:endParaRPr lang="en-US" altLang="en-US" sz="4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225" name="Text Box 9"/>
          <p:cNvSpPr txBox="1">
            <a:spLocks noChangeArrowheads="1"/>
          </p:cNvSpPr>
          <p:nvPr/>
        </p:nvSpPr>
        <p:spPr bwMode="auto">
          <a:xfrm>
            <a:off x="0" y="4800600"/>
            <a:ext cx="91440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Active planning measures with local NWS office to cancel TWB once verification received from WCATWC</a:t>
            </a:r>
            <a:endParaRPr lang="en-US" altLang="en-US" sz="2400" b="0">
              <a:effectLst/>
              <a:latin typeface="Tahoma" panose="020B0604030504040204" pitchFamily="34" charset="0"/>
            </a:endParaRPr>
          </a:p>
          <a:p>
            <a:endParaRPr lang="en-US" altLang="en-US" sz="4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0" y="5562600"/>
            <a:ext cx="914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All Clear issued by County EOC and broadcast by EAS within minutes of WCATWC cancellation notice</a:t>
            </a:r>
            <a:endParaRPr lang="en-US" altLang="en-US" sz="2400" b="0">
              <a:effectLst/>
              <a:latin typeface="Tahoma" panose="020B0604030504040204" pitchFamily="34" charset="0"/>
            </a:endParaRPr>
          </a:p>
        </p:txBody>
      </p:sp>
      <p:sp>
        <p:nvSpPr>
          <p:cNvPr id="9227" name="Text Box 11"/>
          <p:cNvSpPr txBox="1">
            <a:spLocks noChangeArrowheads="1"/>
          </p:cNvSpPr>
          <p:nvPr/>
        </p:nvSpPr>
        <p:spPr bwMode="auto">
          <a:xfrm>
            <a:off x="0" y="2667000"/>
            <a:ext cx="9144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Level 1 EOC activated within 10 minutes of event and operating with two plus persons within 20 minutes of event</a:t>
            </a:r>
            <a:endParaRPr lang="en-US" altLang="en-US" sz="2400" b="0">
              <a:effectLst/>
              <a:latin typeface="Tahoma" panose="020B0604030504040204" pitchFamily="34" charset="0"/>
            </a:endParaRPr>
          </a:p>
          <a:p>
            <a:endParaRPr lang="en-US" altLang="en-US" sz="2400" b="0">
              <a:effectLst/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23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1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2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2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2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922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autoUpdateAnimBg="0"/>
      <p:bldP spid="9220" grpId="0" autoUpdateAnimBg="0"/>
      <p:bldP spid="9221" grpId="0" autoUpdateAnimBg="0"/>
      <p:bldP spid="9222" grpId="0" autoUpdateAnimBg="0"/>
      <p:bldP spid="9223" grpId="0" autoUpdateAnimBg="0"/>
      <p:bldP spid="9224" grpId="0" autoUpdateAnimBg="0"/>
      <p:bldP spid="9225" grpId="0" autoUpdateAnimBg="0"/>
      <p:bldP spid="9226" grpId="0" autoUpdateAnimBg="0"/>
      <p:bldP spid="9227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0" y="1524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3900">
                <a:effectLst>
                  <a:outerShdw blurRad="38100" dist="38100" dir="2700000" algn="tl">
                    <a:srgbClr val="C0C0C0"/>
                  </a:outerShdw>
                </a:effectLst>
              </a:rPr>
              <a:t>Del Norte Future Needs / Plans</a:t>
            </a:r>
            <a:endParaRPr lang="en-US" altLang="en-US" sz="4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0" y="281940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Purchase and install 7 additional sirens and install evacuation route signs</a:t>
            </a:r>
            <a:endParaRPr lang="en-US" altLang="en-US" sz="4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0" y="327660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Create and install public information kiosks at beach access points</a:t>
            </a:r>
            <a:endParaRPr lang="en-US" altLang="en-US" sz="2400" b="0">
              <a:effectLst/>
              <a:latin typeface="Tahoma" panose="020B0604030504040204" pitchFamily="34" charset="0"/>
            </a:endParaRP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0" y="2057400"/>
            <a:ext cx="914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Coordinate with local Camber of Commerce to increase presence of Tsunami Flyers </a:t>
            </a:r>
            <a:endParaRPr lang="en-US" altLang="en-US" sz="4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0" y="160020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Continue public Tsunami preparation presentations </a:t>
            </a:r>
            <a:endParaRPr lang="en-US" altLang="en-US" sz="4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0" y="373380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Create a comprehensive public awareness campaign</a:t>
            </a:r>
            <a:endParaRPr lang="en-US" altLang="en-US" sz="4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0" y="419100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Coordinate Tsunami efforts with all local agencies (State, Federal, County…)</a:t>
            </a:r>
            <a:endParaRPr lang="en-US" altLang="en-US" sz="4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0" y="464820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Gain Tsunami Ready status for Del Norte County</a:t>
            </a:r>
            <a:endParaRPr lang="en-US" altLang="en-US" sz="2400" b="0">
              <a:effectLst/>
              <a:latin typeface="Tahom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utoUpdateAnimBg="0"/>
      <p:bldP spid="10245" grpId="0" autoUpdateAnimBg="0"/>
      <p:bldP spid="10246" grpId="0" autoUpdateAnimBg="0"/>
      <p:bldP spid="10247" grpId="0" autoUpdateAnimBg="0"/>
      <p:bldP spid="10248" grpId="0" autoUpdateAnimBg="0"/>
      <p:bldP spid="10249" grpId="0" autoUpdateAnimBg="0"/>
      <p:bldP spid="10250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0" y="152400"/>
            <a:ext cx="91440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3900">
                <a:effectLst>
                  <a:outerShdw blurRad="38100" dist="38100" dir="2700000" algn="tl">
                    <a:srgbClr val="C0C0C0"/>
                  </a:outerShdw>
                </a:effectLst>
              </a:rPr>
              <a:t>Humboldt Future Needs / Plans</a:t>
            </a:r>
            <a:endParaRPr lang="en-US" altLang="en-US" sz="4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268" name="Text Box 4"/>
          <p:cNvSpPr txBox="1">
            <a:spLocks noChangeArrowheads="1"/>
          </p:cNvSpPr>
          <p:nvPr/>
        </p:nvSpPr>
        <p:spPr bwMode="auto">
          <a:xfrm>
            <a:off x="0" y="281940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Create and install public information kiosks at beach access points</a:t>
            </a:r>
            <a:endParaRPr lang="en-US" altLang="en-US" sz="2400" b="0">
              <a:effectLst/>
              <a:latin typeface="Tahoma" panose="020B0604030504040204" pitchFamily="34" charset="0"/>
            </a:endParaRPr>
          </a:p>
        </p:txBody>
      </p:sp>
      <p:sp>
        <p:nvSpPr>
          <p:cNvPr id="11269" name="Text Box 5"/>
          <p:cNvSpPr txBox="1">
            <a:spLocks noChangeArrowheads="1"/>
          </p:cNvSpPr>
          <p:nvPr/>
        </p:nvSpPr>
        <p:spPr bwMode="auto">
          <a:xfrm>
            <a:off x="0" y="2057400"/>
            <a:ext cx="9144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Coordinate with local Camber of Commerce to increase presence of Tsunami Flyers </a:t>
            </a:r>
            <a:endParaRPr lang="en-US" altLang="en-US" sz="4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0" y="160020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Continue public Tsunami preparation presentations </a:t>
            </a:r>
            <a:endParaRPr lang="en-US" altLang="en-US" sz="4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0" y="327660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Create a comprehensive public awareness campaign</a:t>
            </a:r>
            <a:endParaRPr lang="en-US" altLang="en-US" sz="4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1272" name="Text Box 8"/>
          <p:cNvSpPr txBox="1">
            <a:spLocks noChangeArrowheads="1"/>
          </p:cNvSpPr>
          <p:nvPr/>
        </p:nvSpPr>
        <p:spPr bwMode="auto">
          <a:xfrm>
            <a:off x="0" y="373380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altLang="en-US" sz="2000">
                <a:effectLst>
                  <a:outerShdw blurRad="38100" dist="38100" dir="2700000" algn="tl">
                    <a:srgbClr val="C0C0C0"/>
                  </a:outerShdw>
                </a:effectLst>
              </a:rPr>
              <a:t>Coordinate Tsunami efforts with all local agencies (State, Federal, County…)</a:t>
            </a:r>
            <a:endParaRPr lang="en-US" altLang="en-US" sz="40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269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0033CC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utoUpdateAnimBg="0"/>
      <p:bldP spid="11269" grpId="0" autoUpdateAnimBg="0"/>
      <p:bldP spid="11270" grpId="0" autoUpdateAnimBg="0"/>
      <p:bldP spid="11271" grpId="0" autoUpdateAnimBg="0"/>
      <p:bldP spid="11272" grpId="0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8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16056</TotalTime>
  <Words>447</Words>
  <Application>Microsoft Office PowerPoint</Application>
  <PresentationFormat>On-screen Show (4:3)</PresentationFormat>
  <Paragraphs>55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Times New Roman</vt:lpstr>
      <vt:lpstr>Rockwell Extra Bold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Del Norte County, CA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DNCO</dc:creator>
  <cp:lastModifiedBy>Reilly, Daniel@CalOES</cp:lastModifiedBy>
  <cp:revision>6</cp:revision>
  <cp:lastPrinted>2005-08-11T23:25:59Z</cp:lastPrinted>
  <dcterms:created xsi:type="dcterms:W3CDTF">2004-11-03T17:53:22Z</dcterms:created>
  <dcterms:modified xsi:type="dcterms:W3CDTF">2020-08-26T15:54:01Z</dcterms:modified>
</cp:coreProperties>
</file>