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55"/>
  </p:notesMasterIdLst>
  <p:handoutMasterIdLst>
    <p:handoutMasterId r:id="rId56"/>
  </p:handoutMasterIdLst>
  <p:sldIdLst>
    <p:sldId id="436" r:id="rId2"/>
    <p:sldId id="414" r:id="rId3"/>
    <p:sldId id="415" r:id="rId4"/>
    <p:sldId id="448" r:id="rId5"/>
    <p:sldId id="492" r:id="rId6"/>
    <p:sldId id="420" r:id="rId7"/>
    <p:sldId id="503" r:id="rId8"/>
    <p:sldId id="508" r:id="rId9"/>
    <p:sldId id="476" r:id="rId10"/>
    <p:sldId id="644" r:id="rId11"/>
    <p:sldId id="613" r:id="rId12"/>
    <p:sldId id="678" r:id="rId13"/>
    <p:sldId id="614" r:id="rId14"/>
    <p:sldId id="605" r:id="rId15"/>
    <p:sldId id="607" r:id="rId16"/>
    <p:sldId id="608" r:id="rId17"/>
    <p:sldId id="609" r:id="rId18"/>
    <p:sldId id="673" r:id="rId19"/>
    <p:sldId id="674" r:id="rId20"/>
    <p:sldId id="639" r:id="rId21"/>
    <p:sldId id="645" r:id="rId22"/>
    <p:sldId id="646" r:id="rId23"/>
    <p:sldId id="603" r:id="rId24"/>
    <p:sldId id="647" r:id="rId25"/>
    <p:sldId id="648" r:id="rId26"/>
    <p:sldId id="649" r:id="rId27"/>
    <p:sldId id="650" r:id="rId28"/>
    <p:sldId id="651" r:id="rId29"/>
    <p:sldId id="653" r:id="rId30"/>
    <p:sldId id="654" r:id="rId31"/>
    <p:sldId id="655" r:id="rId32"/>
    <p:sldId id="656" r:id="rId33"/>
    <p:sldId id="657" r:id="rId34"/>
    <p:sldId id="658" r:id="rId35"/>
    <p:sldId id="659" r:id="rId36"/>
    <p:sldId id="660" r:id="rId37"/>
    <p:sldId id="661" r:id="rId38"/>
    <p:sldId id="662" r:id="rId39"/>
    <p:sldId id="663" r:id="rId40"/>
    <p:sldId id="664" r:id="rId41"/>
    <p:sldId id="665" r:id="rId42"/>
    <p:sldId id="667" r:id="rId43"/>
    <p:sldId id="668" r:id="rId44"/>
    <p:sldId id="669" r:id="rId45"/>
    <p:sldId id="569" r:id="rId46"/>
    <p:sldId id="572" r:id="rId47"/>
    <p:sldId id="576" r:id="rId48"/>
    <p:sldId id="594" r:id="rId49"/>
    <p:sldId id="675" r:id="rId50"/>
    <p:sldId id="676" r:id="rId51"/>
    <p:sldId id="677" r:id="rId52"/>
    <p:sldId id="633" r:id="rId53"/>
    <p:sldId id="640" r:id="rId54"/>
  </p:sldIdLst>
  <p:sldSz cx="9144000" cy="6858000" type="screen4x3"/>
  <p:notesSz cx="6858000" cy="8931275"/>
  <p:defaultTextStyle>
    <a:defPPr>
      <a:defRPr lang="en-US"/>
    </a:defPPr>
    <a:lvl1pPr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40000"/>
      </a:spcBef>
      <a:spcAft>
        <a:spcPct val="0"/>
      </a:spcAft>
      <a:buClr>
        <a:schemeClr val="tx2"/>
      </a:buClr>
      <a:buSzPct val="80000"/>
      <a:buFont typeface="Wingdings" panose="05000000000000000000" pitchFamily="2" charset="2"/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4" autoAdjust="0"/>
    <p:restoredTop sz="94660" autoAdjust="0"/>
  </p:normalViewPr>
  <p:slideViewPr>
    <p:cSldViewPr>
      <p:cViewPr varScale="1">
        <p:scale>
          <a:sx n="86" d="100"/>
          <a:sy n="86" d="100"/>
        </p:scale>
        <p:origin x="29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fld id="{E34D7708-96B8-4312-9B20-9C0771E4AE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96975" y="669925"/>
            <a:ext cx="4464050" cy="3348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41800"/>
            <a:ext cx="50292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48518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i="0">
                <a:latin typeface="Times New Roman" panose="02020603050405020304" pitchFamily="18" charset="0"/>
              </a:defRPr>
            </a:lvl1pPr>
          </a:lstStyle>
          <a:p>
            <a:fld id="{05BD76FA-109C-4302-AA58-BA1F4BFCDE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D7A30-1D1A-45C7-9E35-DB412714F8F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76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Large tank vessel, being moored to a very undersized, geriatric timber wharf.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114AC-2B8D-4BB1-AD06-803652C346F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441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The cost to rehabilitate was based on one terminal, possible rehab costs could reach $10M, but could be spread out over a number of years.  Note that the benefit could be up to $1024 million.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885F8-82E2-471B-A2C1-92CF8BD101D5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85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Overview of the 11 sections of the MOTEMS.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4F485-17ED-4511-9393-FE91796D440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Based on 41 terminals, this is a preliminary estimate of how many terminals fall into each category.  If MOTEMS becomes regulatory in January 2004, the first audits wouldn’t be due until mid 2006.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45157-4822-446E-8E9A-16BCF41F3C1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86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5713" y="719138"/>
            <a:ext cx="4349750" cy="3262312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240213"/>
            <a:ext cx="5032375" cy="4021137"/>
          </a:xfrm>
        </p:spPr>
        <p:txBody>
          <a:bodyPr/>
          <a:lstStyle/>
          <a:p>
            <a:r>
              <a:rPr lang="en-US" altLang="en-US"/>
              <a:t>Based on 41 terminals, this is a preliminary estimate of how many terminals fall into each category.  If MOTEMS becomes regulatory in January 2004, the first audits wouldn’t be due until mid 2006.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BCC87BC-F5A6-4BEF-B2CA-DFC7BF86D9E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94567" name="Group 7"/>
          <p:cNvGrpSpPr>
            <a:grpSpLocks/>
          </p:cNvGrpSpPr>
          <p:nvPr userDrawn="1"/>
        </p:nvGrpSpPr>
        <p:grpSpPr bwMode="auto">
          <a:xfrm>
            <a:off x="0" y="0"/>
            <a:ext cx="1828800" cy="6858000"/>
            <a:chOff x="0" y="0"/>
            <a:chExt cx="1152" cy="4320"/>
          </a:xfrm>
        </p:grpSpPr>
        <p:sp>
          <p:nvSpPr>
            <p:cNvPr id="19456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l" eaLnBrk="0" hangingPunct="0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2400" i="0">
                <a:latin typeface="Times New Roman" panose="02020603050405020304" pitchFamily="18" charset="0"/>
              </a:endParaRPr>
            </a:p>
          </p:txBody>
        </p:sp>
        <p:pic>
          <p:nvPicPr>
            <p:cNvPr id="194569" name="Picture 9" descr="MFDLogo-DkBlu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632"/>
              <a:ext cx="105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4570" name="Rectangle 10"/>
          <p:cNvSpPr>
            <a:spLocks noChangeArrowheads="1"/>
          </p:cNvSpPr>
          <p:nvPr userDrawn="1"/>
        </p:nvSpPr>
        <p:spPr bwMode="auto">
          <a:xfrm>
            <a:off x="1828800" y="3810000"/>
            <a:ext cx="73152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B0674-6EAE-4567-A310-C94BD38E8A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13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304800"/>
            <a:ext cx="19812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791200" cy="5791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7DCAB-DF29-41D3-9F96-397610ACB4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48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7526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0" y="17526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71600" y="40005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000" y="40005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60B8A04-05BD-410B-B7EF-C1D7309B1B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43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C9F7344-CFCC-4C31-924B-B9EDEF38A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05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E3E6B-9FBE-4120-B9F9-0155415D5E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84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0578E-E7E4-4553-A1CA-2E5B50161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01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7526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8EABA-77FC-4CC2-8215-8426E0226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36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0B12A-CD16-439E-B4A1-1B2293D14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23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CDF76-DE4E-4395-A41C-9E78ECB2E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6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F0B35-3CD5-49FD-9209-FDDEE00C0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93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86F34-C6AE-49D4-8CE0-D9E61B81A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75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C8D08-D29B-4182-BA0B-B6AFD2BA7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10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14166" t="5554" r="835" b="77779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752600"/>
            <a:ext cx="7772400" cy="434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>
                <a:latin typeface="Times New Roman" panose="02020603050405020304" pitchFamily="18" charset="0"/>
              </a:defRPr>
            </a:lvl1pPr>
          </a:lstStyle>
          <a:p>
            <a:fld id="{F826A99F-32C6-43CF-B79F-6E50A1D86D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93543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" cy="6858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i="0">
              <a:latin typeface="Times New Roman" panose="02020603050405020304" pitchFamily="18" charset="0"/>
            </a:endParaRPr>
          </a:p>
        </p:txBody>
      </p:sp>
      <p:pic>
        <p:nvPicPr>
          <p:cNvPr id="193544" name="Picture 8" descr="MFDLogo-DkBlu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1000"/>
            <a:ext cx="1028700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5" name="Rectangle 9"/>
          <p:cNvSpPr>
            <a:spLocks noChangeArrowheads="1"/>
          </p:cNvSpPr>
          <p:nvPr userDrawn="1"/>
        </p:nvSpPr>
        <p:spPr bwMode="auto">
          <a:xfrm>
            <a:off x="1219200" y="1524000"/>
            <a:ext cx="73152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6600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PBC1.MP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hyperlink" Target="pbc1.m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6" name="Picture 8" descr="MLE 100"/>
          <p:cNvPicPr>
            <a:picLocks noChangeAspect="1" noChangeArrowheads="1"/>
          </p:cNvPicPr>
          <p:nvPr/>
        </p:nvPicPr>
        <p:blipFill>
          <a:blip r:embed="rId2" cstate="print">
            <a:lum bright="-2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9248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619250" y="114300"/>
            <a:ext cx="7105650" cy="1104900"/>
          </a:xfr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altLang="en-US" sz="6400" b="0">
                <a:solidFill>
                  <a:srgbClr val="CC0000"/>
                </a:solidFill>
                <a:latin typeface="Arial Black" panose="020B0A04020102020204" pitchFamily="34" charset="0"/>
              </a:rPr>
              <a:t>MOTEMS</a:t>
            </a:r>
            <a:r>
              <a:rPr lang="en-US" altLang="en-US" sz="5800" b="0">
                <a:solidFill>
                  <a:srgbClr val="CC0000"/>
                </a:solidFill>
                <a:latin typeface="Arial Black" panose="020B0A04020102020204" pitchFamily="34" charset="0"/>
              </a:rPr>
              <a:t>  </a:t>
            </a:r>
          </a:p>
        </p:txBody>
      </p:sp>
      <p:sp>
        <p:nvSpPr>
          <p:cNvPr id="309253" name="Line 5"/>
          <p:cNvSpPr>
            <a:spLocks noChangeShapeType="1"/>
          </p:cNvSpPr>
          <p:nvPr/>
        </p:nvSpPr>
        <p:spPr bwMode="auto">
          <a:xfrm>
            <a:off x="1333500" y="1411288"/>
            <a:ext cx="7810500" cy="127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4B4B4B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28750" y="1549400"/>
            <a:ext cx="7924800" cy="51117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0" tIns="46038" rIns="457200" bIns="46038"/>
          <a:lstStyle/>
          <a:p>
            <a:pPr marL="287338" indent="-287338" algn="ctr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None/>
            </a:pPr>
            <a:endParaRPr lang="en-US" altLang="en-US" sz="1800" i="1"/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200">
              <a:solidFill>
                <a:srgbClr val="CC0000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Marine Oil Terminal Engineering and Maintenance Standards </a:t>
            </a: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6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 i="1">
                <a:solidFill>
                  <a:schemeClr val="tx2"/>
                </a:solidFill>
              </a:rPr>
              <a:t>California Seismic Safety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4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Martin Eskijian, P.E.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Supervisor, Engineering Branch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          Marine Facilities Division      	    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California State Lands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March 2005</a:t>
            </a:r>
            <a:endParaRPr lang="en-US" altLang="en-US" sz="1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 descr="MLE 100"/>
          <p:cNvPicPr>
            <a:picLocks noChangeAspect="1" noChangeArrowheads="1"/>
          </p:cNvPicPr>
          <p:nvPr/>
        </p:nvPicPr>
        <p:blipFill>
          <a:blip r:embed="rId2" cstate="print">
            <a:lum bright="-2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9248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533400"/>
            <a:ext cx="7105650" cy="1104900"/>
          </a:xfr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r>
              <a:rPr lang="en-US" altLang="en-US" sz="3200" b="0">
                <a:solidFill>
                  <a:srgbClr val="CC0000"/>
                </a:solidFill>
                <a:latin typeface="Arial Black" panose="020B0A04020102020204" pitchFamily="34" charset="0"/>
              </a:rPr>
              <a:t>SUMATRA</a:t>
            </a:r>
            <a:r>
              <a:rPr lang="en-US" altLang="en-US" sz="6400" b="0">
                <a:solidFill>
                  <a:srgbClr val="CC000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200" b="0">
                <a:solidFill>
                  <a:srgbClr val="CC0000"/>
                </a:solidFill>
                <a:latin typeface="Arial Black" panose="020B0A04020102020204" pitchFamily="34" charset="0"/>
              </a:rPr>
              <a:t>EARTHQUAKE/TSUNAMI OF DECEMBER 26, 2004</a:t>
            </a:r>
          </a:p>
        </p:txBody>
      </p:sp>
      <p:sp>
        <p:nvSpPr>
          <p:cNvPr id="638980" name="Line 4"/>
          <p:cNvSpPr>
            <a:spLocks noChangeShapeType="1"/>
          </p:cNvSpPr>
          <p:nvPr/>
        </p:nvSpPr>
        <p:spPr bwMode="auto">
          <a:xfrm>
            <a:off x="1333500" y="1066800"/>
            <a:ext cx="7810500" cy="127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4B4B4B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28750" y="1549400"/>
            <a:ext cx="7924800" cy="51117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0" tIns="46038" rIns="457200" bIns="46038"/>
          <a:lstStyle/>
          <a:p>
            <a:pPr marL="287338" indent="-287338" algn="ctr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None/>
            </a:pPr>
            <a:endParaRPr lang="en-US" altLang="en-US" sz="2000" i="1"/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600">
              <a:solidFill>
                <a:srgbClr val="CC0000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40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4000" b="1" i="1">
                <a:solidFill>
                  <a:schemeClr val="tx2"/>
                </a:solidFill>
              </a:rPr>
              <a:t>California Seismic Safety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800" b="1" i="1">
              <a:solidFill>
                <a:schemeClr val="tx2"/>
              </a:solidFill>
            </a:endParaRP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Martin Eskijian, P.E.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Supervisor, Engineering Branch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          Marine Facilities Division      	    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California State Lands Commission</a:t>
            </a:r>
          </a:p>
          <a:p>
            <a:pPr marL="287338" indent="-287338"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2"/>
                </a:solidFill>
              </a:rPr>
              <a:t>March 2005</a:t>
            </a:r>
            <a:endParaRPr lang="en-US" altLang="en-US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43000" y="762000"/>
            <a:ext cx="7772400" cy="1206500"/>
          </a:xfrm>
        </p:spPr>
        <p:txBody>
          <a:bodyPr/>
          <a:lstStyle/>
          <a:p>
            <a:pPr algn="ctr"/>
            <a:r>
              <a:rPr lang="en-US" altLang="en-US" sz="3600"/>
              <a:t>EARTHQUAKE &amp; TSUNAMI INVESTIGATION TEAM</a:t>
            </a:r>
            <a:br>
              <a:rPr lang="en-US" altLang="en-US" sz="3600"/>
            </a:br>
            <a:r>
              <a:rPr lang="en-US" altLang="en-US" sz="3600"/>
              <a:t>  INDIA</a:t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60723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371600" y="2209800"/>
            <a:ext cx="7772400" cy="4343400"/>
          </a:xfrm>
        </p:spPr>
        <p:txBody>
          <a:bodyPr/>
          <a:lstStyle/>
          <a:p>
            <a:r>
              <a:rPr lang="en-US" altLang="en-US" b="1"/>
              <a:t>INVESTIGATE DAMAGE RESULTING FROM THE MAGNITUDE 9 SUMATRA EARTHQUAKE OF DECEMBER 26, 2004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/>
          </a:p>
          <a:p>
            <a:r>
              <a:rPr lang="en-US" altLang="en-US" b="1"/>
              <a:t>AMERICAN SOCIETY OF CIVIL ENGINEERS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    COPRI:  SPONSORED (COASTS, OCEANS, PORTS AND RIVERS INSTITUTE)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/>
          </a:p>
          <a:p>
            <a:r>
              <a:rPr lang="en-US" altLang="en-US" b="1"/>
              <a:t>TCLEE: CO-SPONSORED (TECHNICAL COUNCIL  ON LIFELINE EARTHQUAKE ENGINEERING)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S. India and the Andaman Islands</a:t>
            </a:r>
          </a:p>
        </p:txBody>
      </p:sp>
      <p:pic>
        <p:nvPicPr>
          <p:cNvPr id="714755" name="Picture 3" descr="G:\Martin\DSC0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-4630" r="694" b="2315"/>
          <a:stretch>
            <a:fillRect/>
          </a:stretch>
        </p:blipFill>
        <p:spPr bwMode="auto">
          <a:xfrm>
            <a:off x="1752600" y="1452563"/>
            <a:ext cx="6248400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ASCE COPRI/TCLEE TEAM </a:t>
            </a:r>
            <a:br>
              <a:rPr lang="en-US" altLang="en-US"/>
            </a:br>
            <a:r>
              <a:rPr lang="en-US" altLang="en-US"/>
              <a:t>SOUTH INDIA  - Port of Chennai</a:t>
            </a:r>
          </a:p>
        </p:txBody>
      </p:sp>
      <p:pic>
        <p:nvPicPr>
          <p:cNvPr id="608259" name="Picture 1027" descr="MLE 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676400"/>
            <a:ext cx="6773862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Port of Chennai – 2 Mooring Dolphins Missing</a:t>
            </a:r>
          </a:p>
        </p:txBody>
      </p:sp>
      <p:pic>
        <p:nvPicPr>
          <p:cNvPr id="599043" name="Picture 3" descr="MLE 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Container Wharf – Port of Chennai</a:t>
            </a:r>
            <a:br>
              <a:rPr lang="en-US" altLang="en-US"/>
            </a:br>
            <a:r>
              <a:rPr lang="en-US" altLang="en-US"/>
              <a:t>Ebb Current of Tsunami</a:t>
            </a:r>
          </a:p>
        </p:txBody>
      </p:sp>
      <p:pic>
        <p:nvPicPr>
          <p:cNvPr id="601091" name="Picture 3" descr="MLE 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Vessel ABG Keshava Impacting Crane</a:t>
            </a:r>
            <a:br>
              <a:rPr lang="en-US" altLang="en-US"/>
            </a:br>
            <a:r>
              <a:rPr lang="en-US" altLang="en-US"/>
              <a:t>(Port of Chennai)</a:t>
            </a:r>
          </a:p>
        </p:txBody>
      </p:sp>
      <p:pic>
        <p:nvPicPr>
          <p:cNvPr id="602115" name="Picture 3" descr="MLE 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Crew Leaving Vessel – using Crane as a Gang Way  (Port of Chennai)</a:t>
            </a:r>
          </a:p>
        </p:txBody>
      </p:sp>
      <p:pic>
        <p:nvPicPr>
          <p:cNvPr id="603139" name="Picture 3" descr="MLE 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Vessel Impacting Wharf</a:t>
            </a:r>
          </a:p>
        </p:txBody>
      </p:sp>
      <p:pic>
        <p:nvPicPr>
          <p:cNvPr id="708611" name="Picture 1027" descr="MLE 03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Vessel Impacting Hoppers on Wharf</a:t>
            </a:r>
          </a:p>
        </p:txBody>
      </p:sp>
      <p:pic>
        <p:nvPicPr>
          <p:cNvPr id="709635" name="Picture 1027" descr="MLE 03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i="1">
                <a:solidFill>
                  <a:schemeClr val="accent1"/>
                </a:solidFill>
              </a:rPr>
              <a:t>    </a:t>
            </a:r>
            <a:r>
              <a:rPr lang="en-US" altLang="en-US" sz="2000" b="1">
                <a:solidFill>
                  <a:schemeClr val="accent1"/>
                </a:solidFill>
              </a:rPr>
              <a:t>MANDATED</a:t>
            </a:r>
            <a:r>
              <a:rPr lang="en-US" altLang="en-US" sz="2000" b="1"/>
              <a:t>: 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LEMPERT-KEENE-SEASTRAND OIL SPILL PREVENTION AND RESPONSE ACT OF 1990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endParaRPr lang="en-US" altLang="en-US" sz="2000" b="1"/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</a:t>
            </a:r>
            <a:r>
              <a:rPr lang="en-US" altLang="en-US" sz="2000" b="1">
                <a:solidFill>
                  <a:schemeClr val="accent1"/>
                </a:solidFill>
              </a:rPr>
              <a:t>CURRENT CONDITIONS OF 39 TERMINALS:</a:t>
            </a:r>
            <a:r>
              <a:rPr lang="en-US" altLang="en-US" sz="2000" b="1"/>
              <a:t> 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	      Grandfathering – vessel size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		Structural degradation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 Inadequate fire detection/suppression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Build dates 1901 to 1984 (Average age is 50)</a:t>
            </a:r>
          </a:p>
          <a:p>
            <a:pPr marL="282575" indent="-282575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          Seismic standards (Were there any?)</a:t>
            </a:r>
            <a:endParaRPr lang="en-US" altLang="en-US" sz="1800" b="1"/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611188" y="914400"/>
            <a:ext cx="85328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i="0">
                <a:latin typeface="Arial Unicode MS" panose="020B0604020202020204" pitchFamily="34" charset="-128"/>
              </a:rPr>
              <a:t>MARINE OIL TERMINAL ENGINEERING AND MAINTENANCE STANDARDS (MOTEMS)</a:t>
            </a:r>
            <a:endParaRPr lang="en-US" altLang="en-US" sz="3200" b="0" i="0">
              <a:latin typeface="Arial Unicode MS" panose="020B060402020202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The Shore Temple at Mahabalipuram</a:t>
            </a:r>
            <a:r>
              <a:rPr lang="en-US" altLang="en-US"/>
              <a:t> </a:t>
            </a:r>
          </a:p>
        </p:txBody>
      </p:sp>
      <p:pic>
        <p:nvPicPr>
          <p:cNvPr id="633859" name="Picture 3" descr="MLE 0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 fishing/tourist pier (New Construction)</a:t>
            </a:r>
          </a:p>
        </p:txBody>
      </p:sp>
      <p:pic>
        <p:nvPicPr>
          <p:cNvPr id="640003" name="Picture 3" descr="MLE 0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 Fishing/tourist pier (post-tsunami)</a:t>
            </a:r>
          </a:p>
        </p:txBody>
      </p:sp>
      <p:pic>
        <p:nvPicPr>
          <p:cNvPr id="641027" name="Picture 3" descr="MLE 0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Text Box 2"/>
          <p:cNvSpPr txBox="1">
            <a:spLocks noChangeArrowheads="1"/>
          </p:cNvSpPr>
          <p:nvPr/>
        </p:nvSpPr>
        <p:spPr bwMode="auto">
          <a:xfrm>
            <a:off x="2667000" y="3810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i="0">
                <a:solidFill>
                  <a:srgbClr val="FFFF66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PORT BLAIR HARBOUR</a:t>
            </a:r>
          </a:p>
        </p:txBody>
      </p:sp>
      <p:pic>
        <p:nvPicPr>
          <p:cNvPr id="596995" name="Picture 3" descr="6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2979" r="4260" b="20506"/>
          <a:stretch>
            <a:fillRect/>
          </a:stretch>
        </p:blipFill>
        <p:spPr bwMode="auto">
          <a:xfrm>
            <a:off x="2524125" y="2057400"/>
            <a:ext cx="6543675" cy="3814763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6" name="Picture 4" descr="scan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131" r="24239" b="1695"/>
          <a:stretch>
            <a:fillRect/>
          </a:stretch>
        </p:blipFill>
        <p:spPr bwMode="auto">
          <a:xfrm>
            <a:off x="152400" y="381000"/>
            <a:ext cx="2286000" cy="5943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clear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289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998" name="Text Box 6"/>
          <p:cNvSpPr txBox="1">
            <a:spLocks noChangeArrowheads="1"/>
          </p:cNvSpPr>
          <p:nvPr/>
        </p:nvSpPr>
        <p:spPr bwMode="auto">
          <a:xfrm>
            <a:off x="78486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609600" y="28194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TIDAL DIFF    + 1.0M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Ferry Terminal Building – Port Blair</a:t>
            </a:r>
          </a:p>
        </p:txBody>
      </p:sp>
      <p:pic>
        <p:nvPicPr>
          <p:cNvPr id="642053" name="Picture 5" descr="MLE 14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Ferry Terminal Building – Port Blair</a:t>
            </a:r>
          </a:p>
        </p:txBody>
      </p:sp>
      <p:pic>
        <p:nvPicPr>
          <p:cNvPr id="644099" name="Picture 3" descr="MLE 13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Ferry Terminal Building – Port Blair</a:t>
            </a:r>
          </a:p>
        </p:txBody>
      </p:sp>
      <p:pic>
        <p:nvPicPr>
          <p:cNvPr id="645123" name="Picture 3" descr="MLE 140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– rubble mount support</a:t>
            </a:r>
          </a:p>
        </p:txBody>
      </p:sp>
      <p:pic>
        <p:nvPicPr>
          <p:cNvPr id="646147" name="Picture 3" descr="MLE 09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47171" name="Picture 3" descr="MLE 09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53315" name="Picture 3" descr="MLE 100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33525" y="6334125"/>
            <a:ext cx="6769100" cy="492125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algn="ctr" defTabSz="754063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en-US" altLang="en-US" sz="1600"/>
              <a:t>Large Tanker Berthing at an Old, Deteriorated Timber Wharf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609600" y="628650"/>
            <a:ext cx="85328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i="0">
                <a:latin typeface="Arial Unicode MS" panose="020B0604020202020204" pitchFamily="34" charset="-128"/>
              </a:rPr>
              <a:t/>
            </a:r>
            <a:br>
              <a:rPr lang="en-US" altLang="en-US" i="0">
                <a:latin typeface="Arial Unicode MS" panose="020B0604020202020204" pitchFamily="34" charset="-128"/>
              </a:rPr>
            </a:br>
            <a:r>
              <a:rPr lang="en-US" altLang="en-US" sz="4300" i="0">
                <a:latin typeface="Arial Unicode MS" panose="020B0604020202020204" pitchFamily="34" charset="-128"/>
              </a:rPr>
              <a:t>Examples of Current Practice</a:t>
            </a:r>
            <a:endParaRPr lang="en-US" altLang="en-US" sz="2100" b="0" i="0">
              <a:latin typeface="Arial Unicode MS" panose="020B0604020202020204" pitchFamily="34" charset="-128"/>
            </a:endParaRPr>
          </a:p>
        </p:txBody>
      </p:sp>
      <p:pic>
        <p:nvPicPr>
          <p:cNvPr id="275460" name="Picture 4" descr="Liquid Bulk Term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500" r="3667" b="5000"/>
          <a:stretch>
            <a:fillRect/>
          </a:stretch>
        </p:blipFill>
        <p:spPr bwMode="auto">
          <a:xfrm>
            <a:off x="1246188" y="1617663"/>
            <a:ext cx="7669212" cy="4706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54339" name="Picture 3" descr="MLE 10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Junglighat Fishing Pier </a:t>
            </a:r>
          </a:p>
        </p:txBody>
      </p:sp>
      <p:pic>
        <p:nvPicPr>
          <p:cNvPr id="655363" name="Picture 3" descr="MLE 10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 depth – 1 m more</a:t>
            </a:r>
          </a:p>
        </p:txBody>
      </p:sp>
      <p:pic>
        <p:nvPicPr>
          <p:cNvPr id="661509" name="Picture 5" descr="MLE 11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025" y="1752600"/>
            <a:ext cx="325755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Note plastic bags in trees (level of tsunami)</a:t>
            </a:r>
          </a:p>
        </p:txBody>
      </p:sp>
      <p:pic>
        <p:nvPicPr>
          <p:cNvPr id="663555" name="Picture 3" descr="MLE 11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025" y="1752600"/>
            <a:ext cx="325755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Tsunami Level almost 2m above floor</a:t>
            </a:r>
          </a:p>
        </p:txBody>
      </p:sp>
      <p:pic>
        <p:nvPicPr>
          <p:cNvPr id="664580" name="Picture 4" descr="MLE 12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Small vessel pier – tsunami damage</a:t>
            </a:r>
          </a:p>
        </p:txBody>
      </p:sp>
      <p:pic>
        <p:nvPicPr>
          <p:cNvPr id="665604" name="Picture 4" descr="MLE 085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Port of Port Blair</a:t>
            </a:r>
          </a:p>
        </p:txBody>
      </p:sp>
      <p:pic>
        <p:nvPicPr>
          <p:cNvPr id="666628" name="Picture 4" descr="MLE 12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Motorcycle parking anyone?</a:t>
            </a:r>
          </a:p>
        </p:txBody>
      </p:sp>
      <p:pic>
        <p:nvPicPr>
          <p:cNvPr id="667652" name="Picture 4" descr="MLE 13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Left – Pile Supported Wharf</a:t>
            </a:r>
            <a:br>
              <a:rPr lang="en-US" altLang="en-US"/>
            </a:br>
            <a:r>
              <a:rPr lang="en-US" altLang="en-US"/>
              <a:t>Right – backfill area (container wharf)</a:t>
            </a:r>
          </a:p>
        </p:txBody>
      </p:sp>
      <p:pic>
        <p:nvPicPr>
          <p:cNvPr id="674821" name="Picture 5" descr="MLE 15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025" y="1752600"/>
            <a:ext cx="325755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Crane Rail – Container Wharf </a:t>
            </a:r>
          </a:p>
        </p:txBody>
      </p:sp>
      <p:pic>
        <p:nvPicPr>
          <p:cNvPr id="676867" name="Picture 3" descr="MLE 15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025" y="1752600"/>
            <a:ext cx="325755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778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5410200" y="1676400"/>
          <a:ext cx="28781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00" name="Photo Editor Photo" r:id="rId3" imgW="8078328" imgH="12193702" progId="MSPhotoEd.3">
                  <p:embed/>
                </p:oleObj>
              </mc:Choice>
              <mc:Fallback>
                <p:oleObj name="Photo Editor Photo" r:id="rId3" imgW="8078328" imgH="1219370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676400"/>
                        <a:ext cx="2878138" cy="434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628650" y="609600"/>
            <a:ext cx="85328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i="0"/>
              <a:t/>
            </a:r>
            <a:br>
              <a:rPr lang="en-US" altLang="en-US" i="0"/>
            </a:br>
            <a:r>
              <a:rPr lang="en-US" altLang="en-US" sz="4300" i="0">
                <a:latin typeface="DomCasual BT" pitchFamily="66" charset="0"/>
              </a:rPr>
              <a:t>What Can Happen?</a:t>
            </a:r>
            <a:endParaRPr lang="en-US" altLang="en-US" sz="2100" b="0" i="0"/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3352800" y="6248400"/>
            <a:ext cx="3019425" cy="3365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hlink"/>
                </a:solidFill>
              </a:rPr>
              <a:t>Port of Los Angeles, June 2004</a:t>
            </a:r>
            <a:endParaRPr lang="en-US" altLang="en-US" sz="16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31783" name="Object 7"/>
          <p:cNvGraphicFramePr>
            <a:graphicFrameLocks noChangeAspect="1"/>
          </p:cNvGraphicFramePr>
          <p:nvPr/>
        </p:nvGraphicFramePr>
        <p:xfrm>
          <a:off x="1600200" y="1676400"/>
          <a:ext cx="28781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01" name="Photo Editor Photo" r:id="rId5" imgW="8078328" imgH="12193702" progId="MSPhotoEd.3">
                  <p:embed/>
                </p:oleObj>
              </mc:Choice>
              <mc:Fallback>
                <p:oleObj name="Photo Editor Photo" r:id="rId5" imgW="8078328" imgH="12193702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28781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 Power/Utilities – Container wharf</a:t>
            </a:r>
          </a:p>
        </p:txBody>
      </p:sp>
      <p:pic>
        <p:nvPicPr>
          <p:cNvPr id="677892" name="Picture 4" descr="MLE 16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9025" y="1752600"/>
            <a:ext cx="325755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 Dock  - Port Blair</a:t>
            </a:r>
          </a:p>
        </p:txBody>
      </p:sp>
      <p:pic>
        <p:nvPicPr>
          <p:cNvPr id="678916" name="Picture 4" descr="MLE 17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5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 Dock – Port Blair</a:t>
            </a:r>
          </a:p>
        </p:txBody>
      </p:sp>
      <p:pic>
        <p:nvPicPr>
          <p:cNvPr id="680964" name="Picture 1028" descr="MLE 18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9" name="Rectangle 20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Barge was on top of wharf</a:t>
            </a:r>
          </a:p>
        </p:txBody>
      </p:sp>
      <p:pic>
        <p:nvPicPr>
          <p:cNvPr id="681988" name="Picture 2052" descr="MLE 18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Pier collapse – Port Blair</a:t>
            </a:r>
          </a:p>
        </p:txBody>
      </p:sp>
      <p:pic>
        <p:nvPicPr>
          <p:cNvPr id="683012" name="Picture 4" descr="MLE 18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752600"/>
            <a:ext cx="5791200" cy="43434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scan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131" r="24239" b="1695"/>
          <a:stretch>
            <a:fillRect/>
          </a:stretch>
        </p:blipFill>
        <p:spPr bwMode="auto">
          <a:xfrm>
            <a:off x="152400" y="381000"/>
            <a:ext cx="2286000" cy="5943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2179" name="Picture 3" descr="clea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28900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2590800" y="51752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PHOENIX BAY COMPLEX   (BEFORE TSUNAMI)</a:t>
            </a:r>
          </a:p>
        </p:txBody>
      </p:sp>
      <p:sp>
        <p:nvSpPr>
          <p:cNvPr id="562181" name="Text Box 5"/>
          <p:cNvSpPr txBox="1">
            <a:spLocks noChangeArrowheads="1"/>
          </p:cNvSpPr>
          <p:nvPr/>
        </p:nvSpPr>
        <p:spPr bwMode="auto">
          <a:xfrm>
            <a:off x="2590800" y="227012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latin typeface="Trebuchet MS" panose="020B0603020202020204" pitchFamily="34" charset="0"/>
                <a:cs typeface="Arial" panose="020B0604020202020204" pitchFamily="34" charset="0"/>
              </a:rPr>
              <a:t>COLLAPSED PORTION</a:t>
            </a:r>
          </a:p>
        </p:txBody>
      </p:sp>
      <p:pic>
        <p:nvPicPr>
          <p:cNvPr id="562182" name="Picture 6" descr="hpsl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"/>
          <a:stretch>
            <a:fillRect/>
          </a:stretch>
        </p:blipFill>
        <p:spPr>
          <a:xfrm>
            <a:off x="2667000" y="1319213"/>
            <a:ext cx="6248400" cy="4219575"/>
          </a:xfr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2183" name="Oval 7"/>
          <p:cNvSpPr>
            <a:spLocks noChangeArrowheads="1"/>
          </p:cNvSpPr>
          <p:nvPr/>
        </p:nvSpPr>
        <p:spPr bwMode="auto">
          <a:xfrm rot="2679778">
            <a:off x="7391400" y="4114800"/>
            <a:ext cx="685800" cy="8413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4" name="Text Box 8"/>
          <p:cNvSpPr txBox="1">
            <a:spLocks noChangeArrowheads="1"/>
          </p:cNvSpPr>
          <p:nvPr/>
        </p:nvSpPr>
        <p:spPr bwMode="auto">
          <a:xfrm>
            <a:off x="80772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sp>
        <p:nvSpPr>
          <p:cNvPr id="562185" name="Text Box 9"/>
          <p:cNvSpPr txBox="1">
            <a:spLocks noChangeArrowheads="1"/>
          </p:cNvSpPr>
          <p:nvPr/>
        </p:nvSpPr>
        <p:spPr bwMode="auto">
          <a:xfrm>
            <a:off x="5029200" y="4235450"/>
            <a:ext cx="312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FISHERIES JETTY</a:t>
            </a:r>
          </a:p>
        </p:txBody>
      </p:sp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685800" y="27432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TIDAL DIFF    + 1.0M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Text Box 2"/>
          <p:cNvSpPr txBox="1">
            <a:spLocks noChangeArrowheads="1"/>
          </p:cNvSpPr>
          <p:nvPr/>
        </p:nvSpPr>
        <p:spPr bwMode="auto">
          <a:xfrm>
            <a:off x="8077200" y="76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0">
                <a:latin typeface="Times New Roman" panose="02020603050405020304" pitchFamily="18" charset="0"/>
                <a:cs typeface="Arial" panose="020B0604020202020204" pitchFamily="34" charset="0"/>
              </a:rPr>
              <a:t>ALHW</a:t>
            </a:r>
          </a:p>
        </p:txBody>
      </p:sp>
      <p:pic>
        <p:nvPicPr>
          <p:cNvPr id="56525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08000"/>
            <a:ext cx="8839200" cy="5892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5252" name="Freeform 4"/>
          <p:cNvSpPr>
            <a:spLocks/>
          </p:cNvSpPr>
          <p:nvPr/>
        </p:nvSpPr>
        <p:spPr bwMode="auto">
          <a:xfrm>
            <a:off x="5029200" y="2057400"/>
            <a:ext cx="457200" cy="812800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3" name="Line 5"/>
          <p:cNvSpPr>
            <a:spLocks noChangeShapeType="1"/>
          </p:cNvSpPr>
          <p:nvPr/>
        </p:nvSpPr>
        <p:spPr bwMode="auto">
          <a:xfrm>
            <a:off x="4419600" y="2895600"/>
            <a:ext cx="16002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2590800" y="1676400"/>
            <a:ext cx="609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COLLAPSED FISHERIES JETTY   (AFTER TSUNAMI)</a:t>
            </a:r>
          </a:p>
        </p:txBody>
      </p:sp>
      <p:sp>
        <p:nvSpPr>
          <p:cNvPr id="565255" name="Text Box 7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7848600" y="5867400"/>
            <a:ext cx="1066800" cy="593725"/>
          </a:xfrm>
          <a:prstGeom prst="rect">
            <a:avLst/>
          </a:prstGeom>
          <a:noFill/>
          <a:ln w="127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i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click for </a:t>
            </a:r>
            <a:r>
              <a:rPr lang="en-US" altLang="en-US" sz="1600" b="1" i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  <a:hlinkClick r:id="rId4"/>
              </a:rPr>
              <a:t>video</a:t>
            </a:r>
            <a:endParaRPr lang="en-US" altLang="en-US" sz="1600" b="1" i="0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65256" name="Freeform 8"/>
          <p:cNvSpPr>
            <a:spLocks/>
          </p:cNvSpPr>
          <p:nvPr/>
        </p:nvSpPr>
        <p:spPr bwMode="auto">
          <a:xfrm rot="13481007">
            <a:off x="4191000" y="2209800"/>
            <a:ext cx="457200" cy="812800"/>
          </a:xfrm>
          <a:custGeom>
            <a:avLst/>
            <a:gdLst>
              <a:gd name="T0" fmla="*/ 823 w 823"/>
              <a:gd name="T1" fmla="*/ 0 h 1376"/>
              <a:gd name="T2" fmla="*/ 0 w 823"/>
              <a:gd name="T3" fmla="*/ 1376 h 13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3" h="1376">
                <a:moveTo>
                  <a:pt x="823" y="0"/>
                </a:moveTo>
                <a:lnTo>
                  <a:pt x="0" y="1376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304800" y="2559050"/>
            <a:ext cx="472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 i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HIGH MAST LIGHT UNDER COLLAPSE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33"/>
            </a:gs>
            <a:gs pos="100000">
              <a:srgbClr val="99FF33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422275"/>
            <a:ext cx="3911600" cy="2930525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7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81000"/>
            <a:ext cx="4064000" cy="30480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8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" y="3505200"/>
            <a:ext cx="4064000" cy="3044825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9349" name="Picture 5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657600"/>
            <a:ext cx="4191000" cy="27940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2057400" y="-15875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 i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PHOENIX BAY COMPLEX   (DURING TSUNAMI)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100000">
              <a:srgbClr val="66FF33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scan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" r="1352" b="67523"/>
          <a:stretch>
            <a:fillRect/>
          </a:stretch>
        </p:blipFill>
        <p:spPr bwMode="auto">
          <a:xfrm>
            <a:off x="152400" y="454025"/>
            <a:ext cx="4289425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779" name="Picture 3" descr="scan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2" r="1352"/>
          <a:stretch>
            <a:fillRect/>
          </a:stretch>
        </p:blipFill>
        <p:spPr bwMode="auto">
          <a:xfrm>
            <a:off x="4886325" y="438150"/>
            <a:ext cx="4076700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780" name="Picture 4" descr="scan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b="65981"/>
          <a:stretch>
            <a:fillRect/>
          </a:stretch>
        </p:blipFill>
        <p:spPr bwMode="auto">
          <a:xfrm>
            <a:off x="2362200" y="3321050"/>
            <a:ext cx="4495800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2525713" y="6324600"/>
            <a:ext cx="424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DAMAGED  CAISSON GATE</a:t>
            </a:r>
          </a:p>
        </p:txBody>
      </p:sp>
      <p:sp>
        <p:nvSpPr>
          <p:cNvPr id="587782" name="Text Box 6"/>
          <p:cNvSpPr txBox="1">
            <a:spLocks noChangeArrowheads="1"/>
          </p:cNvSpPr>
          <p:nvPr/>
        </p:nvSpPr>
        <p:spPr bwMode="auto">
          <a:xfrm>
            <a:off x="1676400" y="0"/>
            <a:ext cx="537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0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DAMAGE TO DRYDOCK COMPLEX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 India Radio – Federal government is providing hand crank transistor radios to neighboring islands</a:t>
            </a:r>
          </a:p>
        </p:txBody>
      </p:sp>
      <p:pic>
        <p:nvPicPr>
          <p:cNvPr id="711683" name="Picture 3" descr="MLE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8000"/>
            <a:ext cx="677386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532813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>
              <a:lnSpc>
                <a:spcPct val="80000"/>
              </a:lnSpc>
            </a:pPr>
            <a:r>
              <a:rPr lang="en-US" altLang="en-US" sz="3600"/>
              <a:t/>
            </a:r>
            <a:br>
              <a:rPr lang="en-US" altLang="en-US" sz="3600"/>
            </a:br>
            <a:r>
              <a:rPr lang="en-US" altLang="en-US" sz="3600"/>
              <a:t>MOTEMS </a:t>
            </a:r>
            <a:br>
              <a:rPr lang="en-US" altLang="en-US" sz="3600"/>
            </a:br>
            <a:r>
              <a:rPr lang="en-US" altLang="en-US" sz="3600"/>
              <a:t>REGULATORY PROCESS</a:t>
            </a:r>
            <a:endParaRPr lang="en-US" altLang="en-US" sz="3600" b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8288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 u="sng"/>
              <a:t>APPROVAL</a:t>
            </a:r>
            <a:r>
              <a:rPr lang="en-US" altLang="en-US" sz="2000" b="1"/>
              <a:t> OBTAINED BY THE STATE LANDS COMMISSION – AUGUST 17, 2004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 u="sng"/>
              <a:t>ADOPTION</a:t>
            </a:r>
            <a:r>
              <a:rPr lang="en-US" altLang="en-US" sz="2000" b="1"/>
              <a:t> OBTAINED BY THE CALIFORNIA BUILDING STANDARDS COMMISSION, JANUARY 19, 2005 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 u="sng"/>
              <a:t>PUBLISHED</a:t>
            </a:r>
            <a:r>
              <a:rPr lang="en-US" altLang="en-US" sz="2000" b="1"/>
              <a:t>  - CALIFORNIA BUILDING STANDARDS CODE (TITLE 24, PART 2, VOL 1, CHAPTER 31F)</a:t>
            </a:r>
          </a:p>
          <a:p>
            <a:pPr marL="282575" indent="-282575" defTabSz="754063">
              <a:spcBef>
                <a:spcPct val="100000"/>
              </a:spcBef>
            </a:pPr>
            <a:r>
              <a:rPr lang="en-US" altLang="en-US" sz="2000" b="1"/>
              <a:t>IN PRINT, APRIL OR MAY 2005, EFFECTIVE 6 MONTHS LATER.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AND OBSERVATIONS 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MOORING LINES WILL “PART” IF SUBJECTED TO 4-5 METERS OF RUN-UP.  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RECOMMENDED FAILURE MODE IS “PARTED” LINES, NOT BROKEN OFF BITTS, BOLLARDS OR HOOKS.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TSUNAMI CURRENTS DO NOT GENERALLY “PART”  MOORING LINES.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CREWS WILL TRY TO LEAVE THE VESSEL WHEN IN PANIC CONDITIONS.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AND OBSERVATIONS 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752600"/>
            <a:ext cx="72390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LIGHT USE TIMBER  WHARVES/PIERS WILL LOSE DECKING OR POSSIBLY COLLAPSE.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CONCRETE/STEEL PILE SUPPORTED MODERN WHARVES/PIERS WILL SURVIVE 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TSUNAMI DAMAGE IN A PORT DUE PRIMARILY TO VESSEL IMPACT.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VESSELS UNDER POWER MAY NOT HAVE ENOUGH THRUST TO COUNTER HIGH VELOCITIES ASSOCIATED WITH A TSUNAMI.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RECOMMENDATIONS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MANDATE  UNDERWATER INSPECTION PROGRAM. 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PORT PROTOCOL – VESSELS TO LEAVE PORT FOLLOWING AN EARTHQUAKE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ACCELEROMETERS – ON PIERS/WHARVES</a:t>
            </a:r>
          </a:p>
          <a:p>
            <a:pPr>
              <a:lnSpc>
                <a:spcPct val="90000"/>
              </a:lnSpc>
            </a:pPr>
            <a:endParaRPr lang="en-US" altLang="en-US" b="1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b="1">
                <a:solidFill>
                  <a:schemeClr val="tx2"/>
                </a:solidFill>
              </a:rPr>
              <a:t>A QUICK EGRESS FOR SMALL VILLAGES AND COASTAL AREAS, SIGNS FOR HIGHER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RECOMMENDATIONS 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</a:rPr>
              <a:t>“HARDENED” COMMUNICATION SYSTEM BETWEEN VARIOUS PORTS/COASTAL AREAS.</a:t>
            </a:r>
          </a:p>
          <a:p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EMERGENCY COMMUNICATIONS WITH OTHER COUNTRIES, STATES – AREAS CLOSER TO POSSIBLE TSUNAMI.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>
              <a:solidFill>
                <a:schemeClr val="tx2"/>
              </a:solidFill>
            </a:endParaRPr>
          </a:p>
          <a:p>
            <a:r>
              <a:rPr lang="en-US" altLang="en-US" b="1">
                <a:solidFill>
                  <a:schemeClr val="tx2"/>
                </a:solidFill>
              </a:rPr>
              <a:t>EDUCATION  – MUST BE GENERATIONAL.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1650" y="1828800"/>
            <a:ext cx="7372350" cy="464185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Audit and Inspection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Structural Loading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Seismic Analysis and Design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Mooring and Berthing Analysis and Design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Geotechnical Hazards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Structural Analysis and Design of Components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Piping and Pipeline Criteria</a:t>
            </a:r>
          </a:p>
          <a:p>
            <a:pPr marL="282575" indent="-282575" defTabSz="754063">
              <a:lnSpc>
                <a:spcPct val="120000"/>
              </a:lnSpc>
              <a:spcBef>
                <a:spcPct val="30000"/>
              </a:spcBef>
            </a:pPr>
            <a:r>
              <a:rPr lang="en-US" altLang="en-US" sz="2000" b="1"/>
              <a:t>Mechanical, Fire and Electrical Criteria</a:t>
            </a: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628650" y="412750"/>
            <a:ext cx="85328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defTabSz="754063">
              <a:spcBef>
                <a:spcPct val="0"/>
              </a:spcBef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defTabSz="754063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400" i="0">
                <a:latin typeface="DomCasual BT" pitchFamily="66" charset="0"/>
              </a:rPr>
              <a:t>MOTEMS </a:t>
            </a:r>
            <a:r>
              <a:rPr lang="en-US" altLang="en-US" sz="3400" i="0"/>
              <a:t/>
            </a:r>
            <a:br>
              <a:rPr lang="en-US" altLang="en-US" sz="3400" i="0"/>
            </a:br>
            <a:r>
              <a:rPr lang="en-US" altLang="en-US" sz="4300" i="0">
                <a:latin typeface="DomCasual BT" pitchFamily="66" charset="0"/>
              </a:rPr>
              <a:t>Scope of the Standards</a:t>
            </a:r>
            <a:endParaRPr lang="en-US" altLang="en-US" sz="2100" b="0" i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2209800"/>
            <a:ext cx="7772400" cy="4343400"/>
          </a:xfrm>
        </p:spPr>
        <p:txBody>
          <a:bodyPr/>
          <a:lstStyle/>
          <a:p>
            <a:pPr>
              <a:spcBef>
                <a:spcPct val="100000"/>
              </a:spcBef>
              <a:buFont typeface="Marlett" pitchFamily="2" charset="2"/>
              <a:buChar char="g"/>
            </a:pPr>
            <a:r>
              <a:rPr lang="en-US" altLang="en-US" sz="2000" b="1"/>
              <a:t>Probabilistic Seismic Hazard Analysis (PSHA) for Southern California Coastal Facilities,  J. Savy &amp; W. Foxall, LLNL, 2002.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r>
              <a:rPr lang="en-US" altLang="en-US" sz="2000" b="1"/>
              <a:t>Tsunami assessment, based on PSHA – performed by Drs. Costas Synolakis and Jose Borrero, University of Southern California 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>
                <a:solidFill>
                  <a:schemeClr val="accent1"/>
                </a:solidFill>
              </a:rPr>
              <a:t>TSUNAMI RUN-UP HEIGHTS (FT):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                        100 Yr. Return Period    500 Yr. Return Period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>
                <a:solidFill>
                  <a:schemeClr val="accent1"/>
                </a:solidFill>
              </a:rPr>
              <a:t>Ports of LA and LB                8 ft.                                15 ft.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066800"/>
            <a:ext cx="8532812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 sz="3900"/>
              <a:t>MOTEMS</a:t>
            </a:r>
            <a:br>
              <a:rPr lang="en-US" altLang="en-US" sz="3900"/>
            </a:br>
            <a:r>
              <a:rPr lang="en-US" altLang="en-US" sz="3900"/>
              <a:t>SEISMIC/TSUNAMI HAZARD ASSESSMENT</a:t>
            </a: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772400" cy="4343400"/>
          </a:xfrm>
        </p:spPr>
        <p:txBody>
          <a:bodyPr/>
          <a:lstStyle/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Section 3103F.5.7 of the MOTEMS):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“A tsunami generated by a distant source may allow operators to have an adequate warning for mitigating the risk by departing the marine oil terminal and going into deep water.  For near-field events, with sources less than 500 miles away, the vessel may not have adequate time to depart.”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Section 3103F.3.4</a:t>
            </a:r>
          </a:p>
          <a:p>
            <a:pPr>
              <a:spcBef>
                <a:spcPct val="100000"/>
              </a:spcBef>
              <a:buFont typeface="Marlett" pitchFamily="2" charset="2"/>
              <a:buNone/>
            </a:pPr>
            <a:r>
              <a:rPr lang="en-US" altLang="en-US" sz="2000" b="1"/>
              <a:t>     “Run-up and current velocity shall be considered in the tsunami assessment…”</a:t>
            </a:r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  <a:p>
            <a:pPr>
              <a:spcBef>
                <a:spcPct val="100000"/>
              </a:spcBef>
              <a:buFont typeface="Marlett" pitchFamily="2" charset="2"/>
              <a:buChar char="g"/>
            </a:pPr>
            <a:endParaRPr lang="en-US" altLang="en-US" sz="2000" b="1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066800"/>
            <a:ext cx="8532812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 sz="3900"/>
              <a:t>MOTEMS</a:t>
            </a:r>
            <a:br>
              <a:rPr lang="en-US" altLang="en-US" sz="3900"/>
            </a:br>
            <a:r>
              <a:rPr lang="en-US" altLang="en-US" sz="3900"/>
              <a:t>SEISMIC/TSUNAMI HAZARD ASSESSMENT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532813" cy="6858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 defTabSz="754063"/>
            <a:r>
              <a:rPr lang="en-US" altLang="en-US">
                <a:latin typeface="DomCasual BT" pitchFamily="66" charset="0"/>
              </a:rPr>
              <a:t>MOTEMS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 Seismic Performance Criteria </a:t>
            </a:r>
            <a:endParaRPr lang="en-US" altLang="en-US" sz="360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772400" cy="4343400"/>
          </a:xfrm>
          <a:noFill/>
          <a:ln/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Performance Criteria:</a:t>
            </a:r>
          </a:p>
          <a:p>
            <a:pPr lvl="1" algn="just">
              <a:spcBef>
                <a:spcPts val="1200"/>
              </a:spcBef>
            </a:pPr>
            <a:r>
              <a:rPr lang="en-US" altLang="en-US" sz="1800" b="1"/>
              <a:t>Level 1 Earthquake:  No or minor structural damage without interruption in service or with minor temporary interruption in service  </a:t>
            </a:r>
            <a:r>
              <a:rPr lang="en-US" altLang="en-US" sz="1800" b="1">
                <a:solidFill>
                  <a:schemeClr val="accent1"/>
                </a:solidFill>
              </a:rPr>
              <a:t>(72 Year Return Period).</a:t>
            </a:r>
          </a:p>
          <a:p>
            <a:pPr lvl="1" algn="just">
              <a:spcBef>
                <a:spcPts val="1200"/>
              </a:spcBef>
            </a:pPr>
            <a:endParaRPr lang="en-US" altLang="en-US" sz="1800" b="1">
              <a:solidFill>
                <a:schemeClr val="accent1"/>
              </a:solidFill>
            </a:endParaRPr>
          </a:p>
          <a:p>
            <a:pPr lvl="1" algn="just">
              <a:spcBef>
                <a:spcPts val="1200"/>
              </a:spcBef>
            </a:pPr>
            <a:r>
              <a:rPr lang="en-US" altLang="en-US" sz="1800" b="1"/>
              <a:t>Level 2 Earthquake:  Controlled inelastic behavior with repairable damage resulting in temporary closure in service restorable within months.  Prevention of major spill.  Prevention of collapse  </a:t>
            </a:r>
            <a:r>
              <a:rPr lang="en-US" altLang="en-US" sz="1800" b="1">
                <a:solidFill>
                  <a:schemeClr val="accent1"/>
                </a:solidFill>
              </a:rPr>
              <a:t>(475 Year Return Period).</a:t>
            </a:r>
            <a:endParaRPr lang="en-US" altLang="en-US" b="1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lvl="2" algn="just">
              <a:spcBef>
                <a:spcPts val="1200"/>
              </a:spcBef>
            </a:pPr>
            <a:endParaRPr lang="en-US" altLang="en-US" b="1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ock And Key">
  <a:themeElements>
    <a:clrScheme name="">
      <a:dk1>
        <a:srgbClr val="200B5B"/>
      </a:dk1>
      <a:lt1>
        <a:srgbClr val="F8F8F8"/>
      </a:lt1>
      <a:dk2>
        <a:srgbClr val="6600FF"/>
      </a:dk2>
      <a:lt2>
        <a:srgbClr val="FFCC66"/>
      </a:lt2>
      <a:accent1>
        <a:srgbClr val="EEB00B"/>
      </a:accent1>
      <a:accent2>
        <a:srgbClr val="6600FF"/>
      </a:accent2>
      <a:accent3>
        <a:srgbClr val="B8AAFF"/>
      </a:accent3>
      <a:accent4>
        <a:srgbClr val="D4D4D4"/>
      </a:accent4>
      <a:accent5>
        <a:srgbClr val="F5D4AA"/>
      </a:accent5>
      <a:accent6>
        <a:srgbClr val="5C00E7"/>
      </a:accent6>
      <a:hlink>
        <a:srgbClr val="CC3300"/>
      </a:hlink>
      <a:folHlink>
        <a:srgbClr val="009900"/>
      </a:folHlink>
    </a:clrScheme>
    <a:fontScheme name="1_Lock And Ke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0" tIns="46038" rIns="457200" bIns="46038" numCol="1" anchor="t" anchorCtr="0" compatLnSpc="1">
        <a:prstTxWarp prst="textNoShape">
          <a:avLst/>
        </a:prstTxWarp>
      </a:bodyPr>
      <a:lstStyle>
        <a:defPPr marL="287338" marR="0" indent="-287338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>
            <a:schemeClr val="tx2"/>
          </a:buClr>
          <a:buSzPct val="80000"/>
          <a:buFont typeface="Wingdings" panose="05000000000000000000" pitchFamily="2" charset="2"/>
          <a:buNone/>
          <a:tabLst/>
          <a:defRPr kumimoji="0" lang="en-US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0" tIns="46038" rIns="457200" bIns="46038" numCol="1" anchor="t" anchorCtr="0" compatLnSpc="1">
        <a:prstTxWarp prst="textNoShape">
          <a:avLst/>
        </a:prstTxWarp>
      </a:bodyPr>
      <a:lstStyle>
        <a:defPPr marL="287338" marR="0" indent="-287338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>
            <a:schemeClr val="tx2"/>
          </a:buClr>
          <a:buSzPct val="80000"/>
          <a:buFont typeface="Wingdings" panose="05000000000000000000" pitchFamily="2" charset="2"/>
          <a:buNone/>
          <a:tabLst/>
          <a:defRPr kumimoji="0" lang="en-US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Lock And Key 1">
    <a:dk1>
      <a:srgbClr val="200B5B"/>
    </a:dk1>
    <a:lt1>
      <a:srgbClr val="EAEAEA"/>
    </a:lt1>
    <a:dk2>
      <a:srgbClr val="6600FF"/>
    </a:dk2>
    <a:lt2>
      <a:srgbClr val="FFCC66"/>
    </a:lt2>
    <a:accent1>
      <a:srgbClr val="EEB00B"/>
    </a:accent1>
    <a:accent2>
      <a:srgbClr val="6600CC"/>
    </a:accent2>
    <a:accent3>
      <a:srgbClr val="B8AAFF"/>
    </a:accent3>
    <a:accent4>
      <a:srgbClr val="C8C8C8"/>
    </a:accent4>
    <a:accent5>
      <a:srgbClr val="F5D4AA"/>
    </a:accent5>
    <a:accent6>
      <a:srgbClr val="5C00B9"/>
    </a:accent6>
    <a:hlink>
      <a:srgbClr val="FF33CC"/>
    </a:hlink>
    <a:folHlink>
      <a:srgbClr val="CC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 2000\Templates\Presentation Designs\Lock And Key.pot</Template>
  <TotalTime>7371</TotalTime>
  <Words>1137</Words>
  <Application>Microsoft Office PowerPoint</Application>
  <PresentationFormat>On-screen Show (4:3)</PresentationFormat>
  <Paragraphs>164</Paragraphs>
  <Slides>53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Times New Roman</vt:lpstr>
      <vt:lpstr>Arial</vt:lpstr>
      <vt:lpstr>Wingdings</vt:lpstr>
      <vt:lpstr>Arial Black</vt:lpstr>
      <vt:lpstr>Arial Unicode MS</vt:lpstr>
      <vt:lpstr>DomCasual BT</vt:lpstr>
      <vt:lpstr>Marlett</vt:lpstr>
      <vt:lpstr>Trebuchet MS</vt:lpstr>
      <vt:lpstr>1_Lock And Key</vt:lpstr>
      <vt:lpstr>Microsoft Photo Editor 3.0 Photo</vt:lpstr>
      <vt:lpstr>MOTEMS  </vt:lpstr>
      <vt:lpstr>PowerPoint Presentation</vt:lpstr>
      <vt:lpstr>PowerPoint Presentation</vt:lpstr>
      <vt:lpstr>PowerPoint Presentation</vt:lpstr>
      <vt:lpstr> MOTEMS  REGULATORY PROCESS</vt:lpstr>
      <vt:lpstr>PowerPoint Presentation</vt:lpstr>
      <vt:lpstr>MOTEMS SEISMIC/TSUNAMI HAZARD ASSESSMENT</vt:lpstr>
      <vt:lpstr>MOTEMS SEISMIC/TSUNAMI HAZARD ASSESSMENT</vt:lpstr>
      <vt:lpstr>MOTEMS   Seismic Performance Criteria </vt:lpstr>
      <vt:lpstr>SUMATRA EARTHQUAKE/TSUNAMI OF DECEMBER 26, 2004</vt:lpstr>
      <vt:lpstr>EARTHQUAKE &amp; TSUNAMI INVESTIGATION TEAM   INDIA </vt:lpstr>
      <vt:lpstr>S. India and the Andaman Islands</vt:lpstr>
      <vt:lpstr>ASCE COPRI/TCLEE TEAM  SOUTH INDIA  - Port of Chennai</vt:lpstr>
      <vt:lpstr>Port of Chennai – 2 Mooring Dolphins Missing</vt:lpstr>
      <vt:lpstr>Container Wharf – Port of Chennai Ebb Current of Tsunami</vt:lpstr>
      <vt:lpstr>Vessel ABG Keshava Impacting Crane (Port of Chennai)</vt:lpstr>
      <vt:lpstr>Crew Leaving Vessel – using Crane as a Gang Way  (Port of Chennai)</vt:lpstr>
      <vt:lpstr>Vessel Impacting Wharf</vt:lpstr>
      <vt:lpstr>Vessel Impacting Hoppers on Wharf</vt:lpstr>
      <vt:lpstr>The Shore Temple at Mahabalipuram </vt:lpstr>
      <vt:lpstr>Small fishing/tourist pier (New Construction)</vt:lpstr>
      <vt:lpstr>Small Fishing/tourist pier (post-tsunami)</vt:lpstr>
      <vt:lpstr>PowerPoint Presentation</vt:lpstr>
      <vt:lpstr>Ferry Terminal Building – Port Blair</vt:lpstr>
      <vt:lpstr>Ferry Terminal Building – Port Blair</vt:lpstr>
      <vt:lpstr>Ferry Terminal Building – Port Blair</vt:lpstr>
      <vt:lpstr>Junglighat Fishing Pier – rubble mount support</vt:lpstr>
      <vt:lpstr>Junglighat Fishing Pier </vt:lpstr>
      <vt:lpstr>Junglighat Fishing Pier </vt:lpstr>
      <vt:lpstr>Junglighat Fishing Pier </vt:lpstr>
      <vt:lpstr>Junglighat Fishing Pier </vt:lpstr>
      <vt:lpstr>Water depth – 1 m more</vt:lpstr>
      <vt:lpstr>Note plastic bags in trees (level of tsunami)</vt:lpstr>
      <vt:lpstr>Tsunami Level almost 2m above floor</vt:lpstr>
      <vt:lpstr>Small vessel pier – tsunami damage</vt:lpstr>
      <vt:lpstr>Port of Port Blair</vt:lpstr>
      <vt:lpstr>Motorcycle parking anyone?</vt:lpstr>
      <vt:lpstr>Left – Pile Supported Wharf Right – backfill area (container wharf)</vt:lpstr>
      <vt:lpstr>Crane Rail – Container Wharf </vt:lpstr>
      <vt:lpstr>New Power/Utilities – Container wharf</vt:lpstr>
      <vt:lpstr>Dry Dock  - Port Blair</vt:lpstr>
      <vt:lpstr>Dry Dock – Port Blair</vt:lpstr>
      <vt:lpstr>Barge was on top of wharf</vt:lpstr>
      <vt:lpstr>Pier collapse – Port Blair</vt:lpstr>
      <vt:lpstr>PowerPoint Presentation</vt:lpstr>
      <vt:lpstr>PowerPoint Presentation</vt:lpstr>
      <vt:lpstr>PowerPoint Presentation</vt:lpstr>
      <vt:lpstr>PowerPoint Presentation</vt:lpstr>
      <vt:lpstr>All India Radio – Federal government is providing hand crank transistor radios to neighboring islands</vt:lpstr>
      <vt:lpstr>CONCLUSIONS AND OBSERVATIONS </vt:lpstr>
      <vt:lpstr>CONCLUSIONS AND OBSERVATIONS </vt:lpstr>
      <vt:lpstr>RECOMMENDATIONS</vt:lpstr>
      <vt:lpstr>RECOMMENDATIONS </vt:lpstr>
    </vt:vector>
  </TitlesOfParts>
  <Company>CA State Lands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Pinky Hordyk</dc:creator>
  <cp:lastModifiedBy>Reilly, Daniel@CalOES</cp:lastModifiedBy>
  <cp:revision>233</cp:revision>
  <cp:lastPrinted>1601-01-01T00:00:00Z</cp:lastPrinted>
  <dcterms:created xsi:type="dcterms:W3CDTF">2002-05-28T21:52:18Z</dcterms:created>
  <dcterms:modified xsi:type="dcterms:W3CDTF">2020-08-26T17:24:24Z</dcterms:modified>
</cp:coreProperties>
</file>