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0" r:id="rId2"/>
    <p:sldId id="638" r:id="rId3"/>
    <p:sldId id="551" r:id="rId4"/>
    <p:sldId id="663" r:id="rId5"/>
    <p:sldId id="668" r:id="rId6"/>
    <p:sldId id="660" r:id="rId7"/>
    <p:sldId id="642" r:id="rId8"/>
    <p:sldId id="643" r:id="rId9"/>
    <p:sldId id="645" r:id="rId10"/>
    <p:sldId id="633" r:id="rId11"/>
    <p:sldId id="647" r:id="rId12"/>
    <p:sldId id="648" r:id="rId13"/>
    <p:sldId id="657" r:id="rId14"/>
    <p:sldId id="656" r:id="rId15"/>
    <p:sldId id="669" r:id="rId16"/>
    <p:sldId id="658" r:id="rId17"/>
    <p:sldId id="670" r:id="rId18"/>
    <p:sldId id="649" r:id="rId19"/>
    <p:sldId id="671" r:id="rId20"/>
    <p:sldId id="662" r:id="rId21"/>
    <p:sldId id="661" r:id="rId22"/>
    <p:sldId id="665" r:id="rId23"/>
    <p:sldId id="652" r:id="rId24"/>
    <p:sldId id="654" r:id="rId25"/>
    <p:sldId id="655" r:id="rId26"/>
    <p:sldId id="650" r:id="rId27"/>
    <p:sldId id="634" r:id="rId28"/>
    <p:sldId id="554" r:id="rId29"/>
    <p:sldId id="664" r:id="rId30"/>
    <p:sldId id="666" r:id="rId31"/>
    <p:sldId id="659" r:id="rId32"/>
    <p:sldId id="667" r:id="rId33"/>
    <p:sldId id="467" r:id="rId34"/>
    <p:sldId id="555" r:id="rId35"/>
    <p:sldId id="556" r:id="rId36"/>
    <p:sldId id="557" r:id="rId37"/>
    <p:sldId id="558" r:id="rId38"/>
    <p:sldId id="559" r:id="rId39"/>
    <p:sldId id="637" r:id="rId40"/>
    <p:sldId id="599" r:id="rId41"/>
    <p:sldId id="602" r:id="rId42"/>
    <p:sldId id="606" r:id="rId43"/>
    <p:sldId id="607" r:id="rId44"/>
    <p:sldId id="388" r:id="rId45"/>
    <p:sldId id="458" r:id="rId46"/>
    <p:sldId id="466" r:id="rId47"/>
    <p:sldId id="653" r:id="rId48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660" autoAdjust="0"/>
  </p:normalViewPr>
  <p:slideViewPr>
    <p:cSldViewPr>
      <p:cViewPr varScale="1">
        <p:scale>
          <a:sx n="86" d="100"/>
          <a:sy n="86" d="100"/>
        </p:scale>
        <p:origin x="46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DBE80-E56B-4C97-86EB-B9267C8704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02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7B30F-F3E2-4D02-BB63-B3FF57418C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47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B4EE2-A8F2-4D2E-A69A-E7C536B53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19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FC2EF4-9D2D-451D-874F-068A7A749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07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96FADE-AA08-457B-984B-CE81C08F28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10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C5FE8-5281-4411-ACCB-95D27D388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90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7D107-7864-4EFE-ACCB-06AD8B1FB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51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72F9B-780B-4AC2-99A5-1F99E6658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15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FEDD3-241C-47A3-91F6-3C38D5B8F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65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00079-6430-48FF-86AD-3AFBF0ADC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70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7BD79-EF04-4F2E-8757-6EEB9707D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47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2F968-F489-49B9-A25D-F1AEB58B2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30457-A3D3-4D60-A01B-792868C19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80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ackgroun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378FC9-D56F-48B4-8374-6698514115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DDykstra\My%20Documents\Projects\CA_Tsunami\Seismic%20Safety%20Presentation\runup.avi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DDykstra\My%20Documents\Projects\CA_Tsunami\Seismic%20Safety%20Presentation\Pier_J_amps.av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nobreakwater_compressed.avi" TargetMode="External"/><Relationship Id="rId2" Type="http://schemas.openxmlformats.org/officeDocument/2006/relationships/hyperlink" Target="withbreakwater_compressed.avi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ono_increased%20reflection.av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6" name="Picture 8" descr="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905000"/>
          </a:xfrm>
        </p:spPr>
        <p:txBody>
          <a:bodyPr anchor="ctr"/>
          <a:lstStyle/>
          <a:p>
            <a:r>
              <a:rPr lang="en-US" altLang="en-US" sz="4000" b="1">
                <a:solidFill>
                  <a:schemeClr val="bg1"/>
                </a:solidFill>
              </a:rPr>
              <a:t>Wave Hydrodynamics In Ports of Los Angeles and Long Beach</a:t>
            </a:r>
            <a: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  <a:t>Tsunami Safety Committee</a:t>
            </a:r>
            <a:b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altLang="en-US" sz="400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2800">
                <a:solidFill>
                  <a:schemeClr val="bg1"/>
                </a:solidFill>
                <a:latin typeface="Arial Narrow" panose="020B0606020202030204" pitchFamily="34" charset="0"/>
              </a:rPr>
              <a:t>July 25, 2005</a:t>
            </a:r>
            <a:endParaRPr lang="en-US" altLang="en-US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500">
                <a:solidFill>
                  <a:schemeClr val="bg1"/>
                </a:solidFill>
                <a:latin typeface="Arial Narrow" panose="020B0606020202030204" pitchFamily="34" charset="0"/>
              </a:rPr>
              <a:t>By </a:t>
            </a:r>
          </a:p>
          <a:p>
            <a:pPr>
              <a:lnSpc>
                <a:spcPct val="90000"/>
              </a:lnSpc>
            </a:pPr>
            <a:r>
              <a:rPr lang="en-US" altLang="en-US" sz="3500">
                <a:solidFill>
                  <a:schemeClr val="bg1"/>
                </a:solidFill>
                <a:latin typeface="Arial Narrow" panose="020B0606020202030204" pitchFamily="34" charset="0"/>
              </a:rPr>
              <a:t>David Dykstra</a:t>
            </a:r>
          </a:p>
          <a:p>
            <a:pPr>
              <a:lnSpc>
                <a:spcPct val="90000"/>
              </a:lnSpc>
            </a:pPr>
            <a:r>
              <a:rPr lang="en-US" altLang="en-US" sz="3500">
                <a:solidFill>
                  <a:schemeClr val="bg1"/>
                </a:solidFill>
                <a:latin typeface="Arial Narrow" panose="020B0606020202030204" pitchFamily="34" charset="0"/>
              </a:rPr>
              <a:t>Moffatt &amp; Nichol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Container Wharf – Port of Chennai, India</a:t>
            </a:r>
            <a:b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4.1 m Tsunami</a:t>
            </a:r>
            <a:b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altLang="en-US" sz="3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44419" name="Picture 3" descr="MLE 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44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Wave Runup &amp; Overtopping</a:t>
            </a:r>
          </a:p>
        </p:txBody>
      </p:sp>
      <p:pic>
        <p:nvPicPr>
          <p:cNvPr id="462852" name="runup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95400"/>
            <a:ext cx="7086600" cy="54165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4" fill="hold"/>
                                        <p:tgtEl>
                                          <p:spTgt spid="462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28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2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8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 anchor="ctr"/>
          <a:lstStyle/>
          <a:p>
            <a:r>
              <a:rPr lang="en-US" altLang="en-US" sz="4000" b="1">
                <a:solidFill>
                  <a:schemeClr val="bg1"/>
                </a:solidFill>
              </a:rPr>
              <a:t>Physical Modeling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USACOE Physical Model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886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Located in Vicksburg, Mississippi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Constructed in 1973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Includes San Pedro Bay out to the 300 ft contour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Shoreline from 2 mi northwest of Point Fermin to Huntington Beach 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The largest operating physical model in the world, covering an area of 253 sq mi in the prototype. 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bg1"/>
                </a:solidFill>
              </a:rPr>
              <a:t>Continuously updated to match changes in prototype bathymetry and harbor modifications. </a:t>
            </a:r>
          </a:p>
        </p:txBody>
      </p:sp>
      <p:pic>
        <p:nvPicPr>
          <p:cNvPr id="476164" name="Picture 4" descr="c0007-026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00200"/>
            <a:ext cx="5181600" cy="345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Physical Model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1375" y="1600200"/>
            <a:ext cx="4187825" cy="4525963"/>
          </a:xfrm>
        </p:spPr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</a:rPr>
              <a:t>Distorted-Scale Model</a:t>
            </a:r>
          </a:p>
          <a:p>
            <a:pPr lvl="1"/>
            <a:r>
              <a:rPr lang="en-US" altLang="en-US" sz="2400">
                <a:solidFill>
                  <a:schemeClr val="bg1"/>
                </a:solidFill>
              </a:rPr>
              <a:t>1:100 Vertical</a:t>
            </a:r>
          </a:p>
          <a:p>
            <a:pPr lvl="1"/>
            <a:r>
              <a:rPr lang="en-US" altLang="en-US" sz="2400">
                <a:solidFill>
                  <a:schemeClr val="bg1"/>
                </a:solidFill>
              </a:rPr>
              <a:t>1:400 Horizontal</a:t>
            </a:r>
          </a:p>
          <a:p>
            <a:pPr lvl="1"/>
            <a:r>
              <a:rPr lang="en-US" altLang="en-US" sz="2400">
                <a:solidFill>
                  <a:schemeClr val="bg1"/>
                </a:solidFill>
              </a:rPr>
              <a:t>Time and frequency 1:40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Spectral and Monochromatic Waves</a:t>
            </a:r>
          </a:p>
        </p:txBody>
      </p:sp>
      <p:pic>
        <p:nvPicPr>
          <p:cNvPr id="475140" name="Picture 4" descr="LALB4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b="8537"/>
          <a:stretch>
            <a:fillRect/>
          </a:stretch>
        </p:blipFill>
        <p:spPr>
          <a:xfrm>
            <a:off x="381000" y="1362075"/>
            <a:ext cx="4295775" cy="2371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5141" name="Picture 5" descr="LALB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48025"/>
            <a:ext cx="42957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9978"/>
          <a:stretch>
            <a:fillRect/>
          </a:stretch>
        </p:blipFill>
        <p:spPr bwMode="auto">
          <a:xfrm>
            <a:off x="1524000" y="533400"/>
            <a:ext cx="6096000" cy="5600700"/>
          </a:xfrm>
          <a:prstGeom prst="rect">
            <a:avLst/>
          </a:prstGeom>
          <a:noFill/>
          <a:effectLst>
            <a:outerShdw dist="198380" dir="238833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ChangeArrowheads="1"/>
          </p:cNvSpPr>
          <p:nvPr/>
        </p:nvSpPr>
        <p:spPr bwMode="auto">
          <a:xfrm>
            <a:off x="1798638" y="1449388"/>
            <a:ext cx="6224587" cy="4213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1798638" y="1449388"/>
            <a:ext cx="6224587" cy="4213225"/>
          </a:xfrm>
          <a:prstGeom prst="rect">
            <a:avLst/>
          </a:prstGeom>
          <a:noFill/>
          <a:ln w="25400">
            <a:solidFill>
              <a:srgbClr val="66CCFF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88" name="Line 4"/>
          <p:cNvSpPr>
            <a:spLocks noChangeShapeType="1"/>
          </p:cNvSpPr>
          <p:nvPr/>
        </p:nvSpPr>
        <p:spPr bwMode="auto">
          <a:xfrm>
            <a:off x="1798638" y="1449388"/>
            <a:ext cx="1587" cy="4213225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89" name="Line 5"/>
          <p:cNvSpPr>
            <a:spLocks noChangeShapeType="1"/>
          </p:cNvSpPr>
          <p:nvPr/>
        </p:nvSpPr>
        <p:spPr bwMode="auto">
          <a:xfrm>
            <a:off x="1731963" y="5662613"/>
            <a:ext cx="66675" cy="1587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0" name="Line 6"/>
          <p:cNvSpPr>
            <a:spLocks noChangeShapeType="1"/>
          </p:cNvSpPr>
          <p:nvPr/>
        </p:nvSpPr>
        <p:spPr bwMode="auto">
          <a:xfrm>
            <a:off x="1731963" y="4822825"/>
            <a:ext cx="66675" cy="1588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1" name="Line 7"/>
          <p:cNvSpPr>
            <a:spLocks noChangeShapeType="1"/>
          </p:cNvSpPr>
          <p:nvPr/>
        </p:nvSpPr>
        <p:spPr bwMode="auto">
          <a:xfrm>
            <a:off x="1731963" y="3975100"/>
            <a:ext cx="66675" cy="1588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2" name="Line 8"/>
          <p:cNvSpPr>
            <a:spLocks noChangeShapeType="1"/>
          </p:cNvSpPr>
          <p:nvPr/>
        </p:nvSpPr>
        <p:spPr bwMode="auto">
          <a:xfrm>
            <a:off x="1731963" y="3135313"/>
            <a:ext cx="66675" cy="1587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3" name="Line 9"/>
          <p:cNvSpPr>
            <a:spLocks noChangeShapeType="1"/>
          </p:cNvSpPr>
          <p:nvPr/>
        </p:nvSpPr>
        <p:spPr bwMode="auto">
          <a:xfrm>
            <a:off x="1731963" y="2289175"/>
            <a:ext cx="66675" cy="1588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4" name="Line 10"/>
          <p:cNvSpPr>
            <a:spLocks noChangeShapeType="1"/>
          </p:cNvSpPr>
          <p:nvPr/>
        </p:nvSpPr>
        <p:spPr bwMode="auto">
          <a:xfrm>
            <a:off x="1731963" y="1449388"/>
            <a:ext cx="66675" cy="1587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5" name="Line 11"/>
          <p:cNvSpPr>
            <a:spLocks noChangeShapeType="1"/>
          </p:cNvSpPr>
          <p:nvPr/>
        </p:nvSpPr>
        <p:spPr bwMode="auto">
          <a:xfrm>
            <a:off x="1798638" y="5662613"/>
            <a:ext cx="6224587" cy="1587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6" name="Line 12"/>
          <p:cNvSpPr>
            <a:spLocks noChangeShapeType="1"/>
          </p:cNvSpPr>
          <p:nvPr/>
        </p:nvSpPr>
        <p:spPr bwMode="auto">
          <a:xfrm flipV="1">
            <a:off x="1798638" y="5662613"/>
            <a:ext cx="1587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7" name="Line 13"/>
          <p:cNvSpPr>
            <a:spLocks noChangeShapeType="1"/>
          </p:cNvSpPr>
          <p:nvPr/>
        </p:nvSpPr>
        <p:spPr bwMode="auto">
          <a:xfrm flipV="1">
            <a:off x="2492375" y="5662613"/>
            <a:ext cx="1588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 flipV="1">
            <a:off x="3186113" y="5662613"/>
            <a:ext cx="1587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9" name="Line 15"/>
          <p:cNvSpPr>
            <a:spLocks noChangeShapeType="1"/>
          </p:cNvSpPr>
          <p:nvPr/>
        </p:nvSpPr>
        <p:spPr bwMode="auto">
          <a:xfrm flipV="1">
            <a:off x="3870325" y="5662613"/>
            <a:ext cx="1588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 flipV="1">
            <a:off x="4564063" y="5662613"/>
            <a:ext cx="1587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1" name="Line 17"/>
          <p:cNvSpPr>
            <a:spLocks noChangeShapeType="1"/>
          </p:cNvSpPr>
          <p:nvPr/>
        </p:nvSpPr>
        <p:spPr bwMode="auto">
          <a:xfrm flipV="1">
            <a:off x="5257800" y="5662613"/>
            <a:ext cx="1588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2" name="Line 18"/>
          <p:cNvSpPr>
            <a:spLocks noChangeShapeType="1"/>
          </p:cNvSpPr>
          <p:nvPr/>
        </p:nvSpPr>
        <p:spPr bwMode="auto">
          <a:xfrm flipV="1">
            <a:off x="5951538" y="5662613"/>
            <a:ext cx="1587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3" name="Line 19"/>
          <p:cNvSpPr>
            <a:spLocks noChangeShapeType="1"/>
          </p:cNvSpPr>
          <p:nvPr/>
        </p:nvSpPr>
        <p:spPr bwMode="auto">
          <a:xfrm flipV="1">
            <a:off x="6635750" y="5662613"/>
            <a:ext cx="1588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4" name="Line 20"/>
          <p:cNvSpPr>
            <a:spLocks noChangeShapeType="1"/>
          </p:cNvSpPr>
          <p:nvPr/>
        </p:nvSpPr>
        <p:spPr bwMode="auto">
          <a:xfrm flipV="1">
            <a:off x="7329488" y="5662613"/>
            <a:ext cx="1587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 flipV="1">
            <a:off x="8023225" y="5662613"/>
            <a:ext cx="1588" cy="55562"/>
          </a:xfrm>
          <a:prstGeom prst="line">
            <a:avLst/>
          </a:prstGeom>
          <a:noFill/>
          <a:ln w="0">
            <a:solidFill>
              <a:srgbClr val="66CC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6" name="Line 22"/>
          <p:cNvSpPr>
            <a:spLocks noChangeShapeType="1"/>
          </p:cNvSpPr>
          <p:nvPr/>
        </p:nvSpPr>
        <p:spPr bwMode="auto">
          <a:xfrm flipV="1">
            <a:off x="2873375" y="2908300"/>
            <a:ext cx="269875" cy="1597025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7" name="Line 23"/>
          <p:cNvSpPr>
            <a:spLocks noChangeShapeType="1"/>
          </p:cNvSpPr>
          <p:nvPr/>
        </p:nvSpPr>
        <p:spPr bwMode="auto">
          <a:xfrm flipV="1">
            <a:off x="3143250" y="2136775"/>
            <a:ext cx="144463" cy="771525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8" name="Line 24"/>
          <p:cNvSpPr>
            <a:spLocks noChangeShapeType="1"/>
          </p:cNvSpPr>
          <p:nvPr/>
        </p:nvSpPr>
        <p:spPr bwMode="auto">
          <a:xfrm>
            <a:off x="3287713" y="2136775"/>
            <a:ext cx="203200" cy="2176463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09" name="Line 25"/>
          <p:cNvSpPr>
            <a:spLocks noChangeShapeType="1"/>
          </p:cNvSpPr>
          <p:nvPr/>
        </p:nvSpPr>
        <p:spPr bwMode="auto">
          <a:xfrm>
            <a:off x="3490913" y="4313238"/>
            <a:ext cx="346075" cy="338137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0" name="Line 26"/>
          <p:cNvSpPr>
            <a:spLocks noChangeShapeType="1"/>
          </p:cNvSpPr>
          <p:nvPr/>
        </p:nvSpPr>
        <p:spPr bwMode="auto">
          <a:xfrm>
            <a:off x="3836988" y="4651375"/>
            <a:ext cx="482600" cy="41275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1" name="Line 27"/>
          <p:cNvSpPr>
            <a:spLocks noChangeShapeType="1"/>
          </p:cNvSpPr>
          <p:nvPr/>
        </p:nvSpPr>
        <p:spPr bwMode="auto">
          <a:xfrm>
            <a:off x="4319588" y="4692650"/>
            <a:ext cx="277812" cy="550863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2" name="Line 28"/>
          <p:cNvSpPr>
            <a:spLocks noChangeShapeType="1"/>
          </p:cNvSpPr>
          <p:nvPr/>
        </p:nvSpPr>
        <p:spPr bwMode="auto">
          <a:xfrm flipV="1">
            <a:off x="4597400" y="3073400"/>
            <a:ext cx="627063" cy="2170113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3" name="Line 29"/>
          <p:cNvSpPr>
            <a:spLocks noChangeShapeType="1"/>
          </p:cNvSpPr>
          <p:nvPr/>
        </p:nvSpPr>
        <p:spPr bwMode="auto">
          <a:xfrm>
            <a:off x="5224463" y="3073400"/>
            <a:ext cx="346075" cy="40005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4" name="Line 30"/>
          <p:cNvSpPr>
            <a:spLocks noChangeShapeType="1"/>
          </p:cNvSpPr>
          <p:nvPr/>
        </p:nvSpPr>
        <p:spPr bwMode="auto">
          <a:xfrm flipV="1">
            <a:off x="5570538" y="3341688"/>
            <a:ext cx="684212" cy="131762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5" name="Line 31"/>
          <p:cNvSpPr>
            <a:spLocks noChangeShapeType="1"/>
          </p:cNvSpPr>
          <p:nvPr/>
        </p:nvSpPr>
        <p:spPr bwMode="auto">
          <a:xfrm>
            <a:off x="6254750" y="3341688"/>
            <a:ext cx="803275" cy="1481137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6" name="Line 32"/>
          <p:cNvSpPr>
            <a:spLocks noChangeShapeType="1"/>
          </p:cNvSpPr>
          <p:nvPr/>
        </p:nvSpPr>
        <p:spPr bwMode="auto">
          <a:xfrm flipV="1">
            <a:off x="2941638" y="5284788"/>
            <a:ext cx="168275" cy="4127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7" name="Line 33"/>
          <p:cNvSpPr>
            <a:spLocks noChangeShapeType="1"/>
          </p:cNvSpPr>
          <p:nvPr/>
        </p:nvSpPr>
        <p:spPr bwMode="auto">
          <a:xfrm flipV="1">
            <a:off x="3109913" y="5070475"/>
            <a:ext cx="144462" cy="21431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8" name="Line 34"/>
          <p:cNvSpPr>
            <a:spLocks noChangeShapeType="1"/>
          </p:cNvSpPr>
          <p:nvPr/>
        </p:nvSpPr>
        <p:spPr bwMode="auto">
          <a:xfrm>
            <a:off x="3254375" y="5070475"/>
            <a:ext cx="236538" cy="22701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9" name="Line 35"/>
          <p:cNvSpPr>
            <a:spLocks noChangeShapeType="1"/>
          </p:cNvSpPr>
          <p:nvPr/>
        </p:nvSpPr>
        <p:spPr bwMode="auto">
          <a:xfrm>
            <a:off x="3490913" y="5297488"/>
            <a:ext cx="414337" cy="2857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0" name="Line 36"/>
          <p:cNvSpPr>
            <a:spLocks noChangeShapeType="1"/>
          </p:cNvSpPr>
          <p:nvPr/>
        </p:nvSpPr>
        <p:spPr bwMode="auto">
          <a:xfrm flipV="1">
            <a:off x="3905250" y="5284788"/>
            <a:ext cx="379413" cy="4127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1" name="Line 37"/>
          <p:cNvSpPr>
            <a:spLocks noChangeShapeType="1"/>
          </p:cNvSpPr>
          <p:nvPr/>
        </p:nvSpPr>
        <p:spPr bwMode="auto">
          <a:xfrm flipV="1">
            <a:off x="4284663" y="5221288"/>
            <a:ext cx="312737" cy="6350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2" name="Line 38"/>
          <p:cNvSpPr>
            <a:spLocks noChangeShapeType="1"/>
          </p:cNvSpPr>
          <p:nvPr/>
        </p:nvSpPr>
        <p:spPr bwMode="auto">
          <a:xfrm flipV="1">
            <a:off x="4597400" y="4713288"/>
            <a:ext cx="414338" cy="50800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3" name="Line 39"/>
          <p:cNvSpPr>
            <a:spLocks noChangeShapeType="1"/>
          </p:cNvSpPr>
          <p:nvPr/>
        </p:nvSpPr>
        <p:spPr bwMode="auto">
          <a:xfrm flipV="1">
            <a:off x="5011738" y="3975100"/>
            <a:ext cx="279400" cy="7381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4" name="Line 40"/>
          <p:cNvSpPr>
            <a:spLocks noChangeShapeType="1"/>
          </p:cNvSpPr>
          <p:nvPr/>
        </p:nvSpPr>
        <p:spPr bwMode="auto">
          <a:xfrm>
            <a:off x="5291138" y="3975100"/>
            <a:ext cx="211137" cy="93027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5" name="Line 41"/>
          <p:cNvSpPr>
            <a:spLocks noChangeShapeType="1"/>
          </p:cNvSpPr>
          <p:nvPr/>
        </p:nvSpPr>
        <p:spPr bwMode="auto">
          <a:xfrm flipV="1">
            <a:off x="5502275" y="4822825"/>
            <a:ext cx="136525" cy="8255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6" name="Line 42"/>
          <p:cNvSpPr>
            <a:spLocks noChangeShapeType="1"/>
          </p:cNvSpPr>
          <p:nvPr/>
        </p:nvSpPr>
        <p:spPr bwMode="auto">
          <a:xfrm>
            <a:off x="5638800" y="4822825"/>
            <a:ext cx="312738" cy="39846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7" name="Line 43"/>
          <p:cNvSpPr>
            <a:spLocks noChangeShapeType="1"/>
          </p:cNvSpPr>
          <p:nvPr/>
        </p:nvSpPr>
        <p:spPr bwMode="auto">
          <a:xfrm flipV="1">
            <a:off x="5951538" y="4864100"/>
            <a:ext cx="303212" cy="3571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8" name="Line 44"/>
          <p:cNvSpPr>
            <a:spLocks noChangeShapeType="1"/>
          </p:cNvSpPr>
          <p:nvPr/>
        </p:nvSpPr>
        <p:spPr bwMode="auto">
          <a:xfrm>
            <a:off x="6254750" y="4864100"/>
            <a:ext cx="423863" cy="37941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29" name="Line 45"/>
          <p:cNvSpPr>
            <a:spLocks noChangeShapeType="1"/>
          </p:cNvSpPr>
          <p:nvPr/>
        </p:nvSpPr>
        <p:spPr bwMode="auto">
          <a:xfrm flipV="1">
            <a:off x="6678613" y="5070475"/>
            <a:ext cx="379412" cy="1730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30" name="Line 46"/>
          <p:cNvSpPr>
            <a:spLocks noChangeShapeType="1"/>
          </p:cNvSpPr>
          <p:nvPr/>
        </p:nvSpPr>
        <p:spPr bwMode="auto">
          <a:xfrm flipV="1">
            <a:off x="7058025" y="4713288"/>
            <a:ext cx="304800" cy="3571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31" name="Freeform 47"/>
          <p:cNvSpPr>
            <a:spLocks/>
          </p:cNvSpPr>
          <p:nvPr/>
        </p:nvSpPr>
        <p:spPr bwMode="auto">
          <a:xfrm>
            <a:off x="2805113" y="4451350"/>
            <a:ext cx="136525" cy="109538"/>
          </a:xfrm>
          <a:custGeom>
            <a:avLst/>
            <a:gdLst>
              <a:gd name="T0" fmla="*/ 43 w 86"/>
              <a:gd name="T1" fmla="*/ 0 h 69"/>
              <a:gd name="T2" fmla="*/ 86 w 86"/>
              <a:gd name="T3" fmla="*/ 34 h 69"/>
              <a:gd name="T4" fmla="*/ 43 w 86"/>
              <a:gd name="T5" fmla="*/ 69 h 69"/>
              <a:gd name="T6" fmla="*/ 0 w 86"/>
              <a:gd name="T7" fmla="*/ 34 h 69"/>
              <a:gd name="T8" fmla="*/ 43 w 86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69">
                <a:moveTo>
                  <a:pt x="43" y="0"/>
                </a:moveTo>
                <a:lnTo>
                  <a:pt x="86" y="34"/>
                </a:lnTo>
                <a:lnTo>
                  <a:pt x="43" y="69"/>
                </a:lnTo>
                <a:lnTo>
                  <a:pt x="0" y="34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2" name="Freeform 48"/>
          <p:cNvSpPr>
            <a:spLocks/>
          </p:cNvSpPr>
          <p:nvPr/>
        </p:nvSpPr>
        <p:spPr bwMode="auto">
          <a:xfrm>
            <a:off x="3076575" y="2852738"/>
            <a:ext cx="134938" cy="111125"/>
          </a:xfrm>
          <a:custGeom>
            <a:avLst/>
            <a:gdLst>
              <a:gd name="T0" fmla="*/ 42 w 85"/>
              <a:gd name="T1" fmla="*/ 0 h 70"/>
              <a:gd name="T2" fmla="*/ 85 w 85"/>
              <a:gd name="T3" fmla="*/ 35 h 70"/>
              <a:gd name="T4" fmla="*/ 42 w 85"/>
              <a:gd name="T5" fmla="*/ 70 h 70"/>
              <a:gd name="T6" fmla="*/ 0 w 85"/>
              <a:gd name="T7" fmla="*/ 35 h 70"/>
              <a:gd name="T8" fmla="*/ 42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2" y="0"/>
                </a:moveTo>
                <a:lnTo>
                  <a:pt x="85" y="35"/>
                </a:lnTo>
                <a:lnTo>
                  <a:pt x="42" y="70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3" name="Freeform 49"/>
          <p:cNvSpPr>
            <a:spLocks/>
          </p:cNvSpPr>
          <p:nvPr/>
        </p:nvSpPr>
        <p:spPr bwMode="auto">
          <a:xfrm>
            <a:off x="3219450" y="2082800"/>
            <a:ext cx="136525" cy="109538"/>
          </a:xfrm>
          <a:custGeom>
            <a:avLst/>
            <a:gdLst>
              <a:gd name="T0" fmla="*/ 43 w 86"/>
              <a:gd name="T1" fmla="*/ 0 h 69"/>
              <a:gd name="T2" fmla="*/ 86 w 86"/>
              <a:gd name="T3" fmla="*/ 34 h 69"/>
              <a:gd name="T4" fmla="*/ 43 w 86"/>
              <a:gd name="T5" fmla="*/ 69 h 69"/>
              <a:gd name="T6" fmla="*/ 0 w 86"/>
              <a:gd name="T7" fmla="*/ 34 h 69"/>
              <a:gd name="T8" fmla="*/ 43 w 86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69">
                <a:moveTo>
                  <a:pt x="43" y="0"/>
                </a:moveTo>
                <a:lnTo>
                  <a:pt x="86" y="34"/>
                </a:lnTo>
                <a:lnTo>
                  <a:pt x="43" y="69"/>
                </a:lnTo>
                <a:lnTo>
                  <a:pt x="0" y="34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4" name="Freeform 50"/>
          <p:cNvSpPr>
            <a:spLocks/>
          </p:cNvSpPr>
          <p:nvPr/>
        </p:nvSpPr>
        <p:spPr bwMode="auto">
          <a:xfrm>
            <a:off x="3422650" y="4257675"/>
            <a:ext cx="134938" cy="111125"/>
          </a:xfrm>
          <a:custGeom>
            <a:avLst/>
            <a:gdLst>
              <a:gd name="T0" fmla="*/ 43 w 85"/>
              <a:gd name="T1" fmla="*/ 0 h 70"/>
              <a:gd name="T2" fmla="*/ 85 w 85"/>
              <a:gd name="T3" fmla="*/ 35 h 70"/>
              <a:gd name="T4" fmla="*/ 43 w 85"/>
              <a:gd name="T5" fmla="*/ 70 h 70"/>
              <a:gd name="T6" fmla="*/ 0 w 85"/>
              <a:gd name="T7" fmla="*/ 35 h 70"/>
              <a:gd name="T8" fmla="*/ 43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3" y="0"/>
                </a:moveTo>
                <a:lnTo>
                  <a:pt x="85" y="35"/>
                </a:lnTo>
                <a:lnTo>
                  <a:pt x="43" y="70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5" name="Freeform 51"/>
          <p:cNvSpPr>
            <a:spLocks/>
          </p:cNvSpPr>
          <p:nvPr/>
        </p:nvSpPr>
        <p:spPr bwMode="auto">
          <a:xfrm>
            <a:off x="3768725" y="4595813"/>
            <a:ext cx="136525" cy="109537"/>
          </a:xfrm>
          <a:custGeom>
            <a:avLst/>
            <a:gdLst>
              <a:gd name="T0" fmla="*/ 43 w 86"/>
              <a:gd name="T1" fmla="*/ 0 h 69"/>
              <a:gd name="T2" fmla="*/ 86 w 86"/>
              <a:gd name="T3" fmla="*/ 35 h 69"/>
              <a:gd name="T4" fmla="*/ 43 w 86"/>
              <a:gd name="T5" fmla="*/ 69 h 69"/>
              <a:gd name="T6" fmla="*/ 0 w 86"/>
              <a:gd name="T7" fmla="*/ 35 h 69"/>
              <a:gd name="T8" fmla="*/ 43 w 86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69">
                <a:moveTo>
                  <a:pt x="43" y="0"/>
                </a:moveTo>
                <a:lnTo>
                  <a:pt x="86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6" name="Freeform 52"/>
          <p:cNvSpPr>
            <a:spLocks/>
          </p:cNvSpPr>
          <p:nvPr/>
        </p:nvSpPr>
        <p:spPr bwMode="auto">
          <a:xfrm>
            <a:off x="4251325" y="4637088"/>
            <a:ext cx="134938" cy="109537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5 h 69"/>
              <a:gd name="T4" fmla="*/ 43 w 85"/>
              <a:gd name="T5" fmla="*/ 69 h 69"/>
              <a:gd name="T6" fmla="*/ 0 w 85"/>
              <a:gd name="T7" fmla="*/ 35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7" name="Freeform 53"/>
          <p:cNvSpPr>
            <a:spLocks/>
          </p:cNvSpPr>
          <p:nvPr/>
        </p:nvSpPr>
        <p:spPr bwMode="auto">
          <a:xfrm>
            <a:off x="4530725" y="5187950"/>
            <a:ext cx="134938" cy="109538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5 h 69"/>
              <a:gd name="T4" fmla="*/ 42 w 85"/>
              <a:gd name="T5" fmla="*/ 69 h 69"/>
              <a:gd name="T6" fmla="*/ 0 w 85"/>
              <a:gd name="T7" fmla="*/ 35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5"/>
                </a:lnTo>
                <a:lnTo>
                  <a:pt x="42" y="69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8" name="Freeform 54"/>
          <p:cNvSpPr>
            <a:spLocks/>
          </p:cNvSpPr>
          <p:nvPr/>
        </p:nvSpPr>
        <p:spPr bwMode="auto">
          <a:xfrm>
            <a:off x="5156200" y="3019425"/>
            <a:ext cx="134938" cy="109538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4 h 69"/>
              <a:gd name="T4" fmla="*/ 43 w 85"/>
              <a:gd name="T5" fmla="*/ 69 h 69"/>
              <a:gd name="T6" fmla="*/ 0 w 85"/>
              <a:gd name="T7" fmla="*/ 34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4"/>
                </a:lnTo>
                <a:lnTo>
                  <a:pt x="43" y="69"/>
                </a:lnTo>
                <a:lnTo>
                  <a:pt x="0" y="34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39" name="Freeform 55"/>
          <p:cNvSpPr>
            <a:spLocks/>
          </p:cNvSpPr>
          <p:nvPr/>
        </p:nvSpPr>
        <p:spPr bwMode="auto">
          <a:xfrm>
            <a:off x="5502275" y="3417888"/>
            <a:ext cx="136525" cy="111125"/>
          </a:xfrm>
          <a:custGeom>
            <a:avLst/>
            <a:gdLst>
              <a:gd name="T0" fmla="*/ 43 w 86"/>
              <a:gd name="T1" fmla="*/ 0 h 70"/>
              <a:gd name="T2" fmla="*/ 86 w 86"/>
              <a:gd name="T3" fmla="*/ 35 h 70"/>
              <a:gd name="T4" fmla="*/ 43 w 86"/>
              <a:gd name="T5" fmla="*/ 70 h 70"/>
              <a:gd name="T6" fmla="*/ 0 w 86"/>
              <a:gd name="T7" fmla="*/ 35 h 70"/>
              <a:gd name="T8" fmla="*/ 43 w 86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70">
                <a:moveTo>
                  <a:pt x="43" y="0"/>
                </a:moveTo>
                <a:lnTo>
                  <a:pt x="86" y="35"/>
                </a:lnTo>
                <a:lnTo>
                  <a:pt x="43" y="70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0" name="Freeform 56"/>
          <p:cNvSpPr>
            <a:spLocks/>
          </p:cNvSpPr>
          <p:nvPr/>
        </p:nvSpPr>
        <p:spPr bwMode="auto">
          <a:xfrm>
            <a:off x="6188075" y="3287713"/>
            <a:ext cx="134938" cy="109537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4 h 69"/>
              <a:gd name="T4" fmla="*/ 42 w 85"/>
              <a:gd name="T5" fmla="*/ 69 h 69"/>
              <a:gd name="T6" fmla="*/ 0 w 85"/>
              <a:gd name="T7" fmla="*/ 34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4"/>
                </a:lnTo>
                <a:lnTo>
                  <a:pt x="42" y="69"/>
                </a:lnTo>
                <a:lnTo>
                  <a:pt x="0" y="34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1" name="Freeform 57"/>
          <p:cNvSpPr>
            <a:spLocks/>
          </p:cNvSpPr>
          <p:nvPr/>
        </p:nvSpPr>
        <p:spPr bwMode="auto">
          <a:xfrm>
            <a:off x="6991350" y="4767263"/>
            <a:ext cx="134938" cy="111125"/>
          </a:xfrm>
          <a:custGeom>
            <a:avLst/>
            <a:gdLst>
              <a:gd name="T0" fmla="*/ 42 w 85"/>
              <a:gd name="T1" fmla="*/ 0 h 70"/>
              <a:gd name="T2" fmla="*/ 85 w 85"/>
              <a:gd name="T3" fmla="*/ 35 h 70"/>
              <a:gd name="T4" fmla="*/ 42 w 85"/>
              <a:gd name="T5" fmla="*/ 70 h 70"/>
              <a:gd name="T6" fmla="*/ 0 w 85"/>
              <a:gd name="T7" fmla="*/ 35 h 70"/>
              <a:gd name="T8" fmla="*/ 42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2" y="0"/>
                </a:moveTo>
                <a:lnTo>
                  <a:pt x="85" y="35"/>
                </a:lnTo>
                <a:lnTo>
                  <a:pt x="42" y="70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2" name="Freeform 58"/>
          <p:cNvSpPr>
            <a:spLocks/>
          </p:cNvSpPr>
          <p:nvPr/>
        </p:nvSpPr>
        <p:spPr bwMode="auto">
          <a:xfrm>
            <a:off x="2873375" y="5270500"/>
            <a:ext cx="134938" cy="109538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5 h 69"/>
              <a:gd name="T4" fmla="*/ 43 w 85"/>
              <a:gd name="T5" fmla="*/ 69 h 69"/>
              <a:gd name="T6" fmla="*/ 0 w 85"/>
              <a:gd name="T7" fmla="*/ 35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3" name="Freeform 59"/>
          <p:cNvSpPr>
            <a:spLocks/>
          </p:cNvSpPr>
          <p:nvPr/>
        </p:nvSpPr>
        <p:spPr bwMode="auto">
          <a:xfrm>
            <a:off x="3041650" y="5229225"/>
            <a:ext cx="136525" cy="109538"/>
          </a:xfrm>
          <a:custGeom>
            <a:avLst/>
            <a:gdLst>
              <a:gd name="T0" fmla="*/ 43 w 86"/>
              <a:gd name="T1" fmla="*/ 0 h 69"/>
              <a:gd name="T2" fmla="*/ 86 w 86"/>
              <a:gd name="T3" fmla="*/ 35 h 69"/>
              <a:gd name="T4" fmla="*/ 43 w 86"/>
              <a:gd name="T5" fmla="*/ 69 h 69"/>
              <a:gd name="T6" fmla="*/ 0 w 86"/>
              <a:gd name="T7" fmla="*/ 35 h 69"/>
              <a:gd name="T8" fmla="*/ 43 w 86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69">
                <a:moveTo>
                  <a:pt x="43" y="0"/>
                </a:moveTo>
                <a:lnTo>
                  <a:pt x="86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4" name="Freeform 60"/>
          <p:cNvSpPr>
            <a:spLocks/>
          </p:cNvSpPr>
          <p:nvPr/>
        </p:nvSpPr>
        <p:spPr bwMode="auto">
          <a:xfrm>
            <a:off x="3186113" y="5014913"/>
            <a:ext cx="134937" cy="111125"/>
          </a:xfrm>
          <a:custGeom>
            <a:avLst/>
            <a:gdLst>
              <a:gd name="T0" fmla="*/ 43 w 85"/>
              <a:gd name="T1" fmla="*/ 0 h 70"/>
              <a:gd name="T2" fmla="*/ 85 w 85"/>
              <a:gd name="T3" fmla="*/ 35 h 70"/>
              <a:gd name="T4" fmla="*/ 43 w 85"/>
              <a:gd name="T5" fmla="*/ 70 h 70"/>
              <a:gd name="T6" fmla="*/ 0 w 85"/>
              <a:gd name="T7" fmla="*/ 35 h 70"/>
              <a:gd name="T8" fmla="*/ 43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3" y="0"/>
                </a:moveTo>
                <a:lnTo>
                  <a:pt x="85" y="35"/>
                </a:lnTo>
                <a:lnTo>
                  <a:pt x="43" y="70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5" name="Freeform 61"/>
          <p:cNvSpPr>
            <a:spLocks/>
          </p:cNvSpPr>
          <p:nvPr/>
        </p:nvSpPr>
        <p:spPr bwMode="auto">
          <a:xfrm>
            <a:off x="3422650" y="5243513"/>
            <a:ext cx="134938" cy="109537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4 h 69"/>
              <a:gd name="T4" fmla="*/ 43 w 85"/>
              <a:gd name="T5" fmla="*/ 69 h 69"/>
              <a:gd name="T6" fmla="*/ 0 w 85"/>
              <a:gd name="T7" fmla="*/ 34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4"/>
                </a:lnTo>
                <a:lnTo>
                  <a:pt x="43" y="69"/>
                </a:lnTo>
                <a:lnTo>
                  <a:pt x="0" y="34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6" name="Freeform 62"/>
          <p:cNvSpPr>
            <a:spLocks/>
          </p:cNvSpPr>
          <p:nvPr/>
        </p:nvSpPr>
        <p:spPr bwMode="auto">
          <a:xfrm>
            <a:off x="3836988" y="5270500"/>
            <a:ext cx="134937" cy="109538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5 h 69"/>
              <a:gd name="T4" fmla="*/ 43 w 85"/>
              <a:gd name="T5" fmla="*/ 69 h 69"/>
              <a:gd name="T6" fmla="*/ 0 w 85"/>
              <a:gd name="T7" fmla="*/ 35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7" name="Freeform 63"/>
          <p:cNvSpPr>
            <a:spLocks/>
          </p:cNvSpPr>
          <p:nvPr/>
        </p:nvSpPr>
        <p:spPr bwMode="auto">
          <a:xfrm>
            <a:off x="4217988" y="5229225"/>
            <a:ext cx="134937" cy="109538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5 h 69"/>
              <a:gd name="T4" fmla="*/ 42 w 85"/>
              <a:gd name="T5" fmla="*/ 69 h 69"/>
              <a:gd name="T6" fmla="*/ 0 w 85"/>
              <a:gd name="T7" fmla="*/ 35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5"/>
                </a:lnTo>
                <a:lnTo>
                  <a:pt x="42" y="69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8" name="Freeform 64"/>
          <p:cNvSpPr>
            <a:spLocks/>
          </p:cNvSpPr>
          <p:nvPr/>
        </p:nvSpPr>
        <p:spPr bwMode="auto">
          <a:xfrm>
            <a:off x="4530725" y="5167313"/>
            <a:ext cx="134938" cy="109537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4 h 69"/>
              <a:gd name="T4" fmla="*/ 42 w 85"/>
              <a:gd name="T5" fmla="*/ 69 h 69"/>
              <a:gd name="T6" fmla="*/ 0 w 85"/>
              <a:gd name="T7" fmla="*/ 34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4"/>
                </a:lnTo>
                <a:lnTo>
                  <a:pt x="42" y="69"/>
                </a:lnTo>
                <a:lnTo>
                  <a:pt x="0" y="34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49" name="Freeform 65"/>
          <p:cNvSpPr>
            <a:spLocks/>
          </p:cNvSpPr>
          <p:nvPr/>
        </p:nvSpPr>
        <p:spPr bwMode="auto">
          <a:xfrm>
            <a:off x="4945063" y="4657725"/>
            <a:ext cx="134937" cy="109538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5 h 69"/>
              <a:gd name="T4" fmla="*/ 42 w 85"/>
              <a:gd name="T5" fmla="*/ 69 h 69"/>
              <a:gd name="T6" fmla="*/ 0 w 85"/>
              <a:gd name="T7" fmla="*/ 35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5"/>
                </a:lnTo>
                <a:lnTo>
                  <a:pt x="42" y="69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0" name="Freeform 66"/>
          <p:cNvSpPr>
            <a:spLocks/>
          </p:cNvSpPr>
          <p:nvPr/>
        </p:nvSpPr>
        <p:spPr bwMode="auto">
          <a:xfrm>
            <a:off x="5224463" y="3921125"/>
            <a:ext cx="134937" cy="109538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4 h 69"/>
              <a:gd name="T4" fmla="*/ 42 w 85"/>
              <a:gd name="T5" fmla="*/ 69 h 69"/>
              <a:gd name="T6" fmla="*/ 0 w 85"/>
              <a:gd name="T7" fmla="*/ 34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4"/>
                </a:lnTo>
                <a:lnTo>
                  <a:pt x="42" y="69"/>
                </a:lnTo>
                <a:lnTo>
                  <a:pt x="0" y="34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1" name="Freeform 67"/>
          <p:cNvSpPr>
            <a:spLocks/>
          </p:cNvSpPr>
          <p:nvPr/>
        </p:nvSpPr>
        <p:spPr bwMode="auto">
          <a:xfrm>
            <a:off x="5435600" y="4849813"/>
            <a:ext cx="134938" cy="111125"/>
          </a:xfrm>
          <a:custGeom>
            <a:avLst/>
            <a:gdLst>
              <a:gd name="T0" fmla="*/ 42 w 85"/>
              <a:gd name="T1" fmla="*/ 0 h 70"/>
              <a:gd name="T2" fmla="*/ 85 w 85"/>
              <a:gd name="T3" fmla="*/ 35 h 70"/>
              <a:gd name="T4" fmla="*/ 42 w 85"/>
              <a:gd name="T5" fmla="*/ 70 h 70"/>
              <a:gd name="T6" fmla="*/ 0 w 85"/>
              <a:gd name="T7" fmla="*/ 35 h 70"/>
              <a:gd name="T8" fmla="*/ 42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2" y="0"/>
                </a:moveTo>
                <a:lnTo>
                  <a:pt x="85" y="35"/>
                </a:lnTo>
                <a:lnTo>
                  <a:pt x="42" y="70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2" name="Freeform 68"/>
          <p:cNvSpPr>
            <a:spLocks/>
          </p:cNvSpPr>
          <p:nvPr/>
        </p:nvSpPr>
        <p:spPr bwMode="auto">
          <a:xfrm>
            <a:off x="5570538" y="4767263"/>
            <a:ext cx="134937" cy="111125"/>
          </a:xfrm>
          <a:custGeom>
            <a:avLst/>
            <a:gdLst>
              <a:gd name="T0" fmla="*/ 43 w 85"/>
              <a:gd name="T1" fmla="*/ 0 h 70"/>
              <a:gd name="T2" fmla="*/ 85 w 85"/>
              <a:gd name="T3" fmla="*/ 35 h 70"/>
              <a:gd name="T4" fmla="*/ 43 w 85"/>
              <a:gd name="T5" fmla="*/ 70 h 70"/>
              <a:gd name="T6" fmla="*/ 0 w 85"/>
              <a:gd name="T7" fmla="*/ 35 h 70"/>
              <a:gd name="T8" fmla="*/ 43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3" y="0"/>
                </a:moveTo>
                <a:lnTo>
                  <a:pt x="85" y="35"/>
                </a:lnTo>
                <a:lnTo>
                  <a:pt x="43" y="70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3" name="Freeform 69"/>
          <p:cNvSpPr>
            <a:spLocks/>
          </p:cNvSpPr>
          <p:nvPr/>
        </p:nvSpPr>
        <p:spPr bwMode="auto">
          <a:xfrm>
            <a:off x="5883275" y="5167313"/>
            <a:ext cx="134938" cy="109537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4 h 69"/>
              <a:gd name="T4" fmla="*/ 43 w 85"/>
              <a:gd name="T5" fmla="*/ 69 h 69"/>
              <a:gd name="T6" fmla="*/ 0 w 85"/>
              <a:gd name="T7" fmla="*/ 34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4"/>
                </a:lnTo>
                <a:lnTo>
                  <a:pt x="43" y="69"/>
                </a:lnTo>
                <a:lnTo>
                  <a:pt x="0" y="34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4" name="Freeform 70"/>
          <p:cNvSpPr>
            <a:spLocks/>
          </p:cNvSpPr>
          <p:nvPr/>
        </p:nvSpPr>
        <p:spPr bwMode="auto">
          <a:xfrm>
            <a:off x="6188075" y="4808538"/>
            <a:ext cx="134938" cy="111125"/>
          </a:xfrm>
          <a:custGeom>
            <a:avLst/>
            <a:gdLst>
              <a:gd name="T0" fmla="*/ 42 w 85"/>
              <a:gd name="T1" fmla="*/ 0 h 70"/>
              <a:gd name="T2" fmla="*/ 85 w 85"/>
              <a:gd name="T3" fmla="*/ 35 h 70"/>
              <a:gd name="T4" fmla="*/ 42 w 85"/>
              <a:gd name="T5" fmla="*/ 70 h 70"/>
              <a:gd name="T6" fmla="*/ 0 w 85"/>
              <a:gd name="T7" fmla="*/ 35 h 70"/>
              <a:gd name="T8" fmla="*/ 42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2" y="0"/>
                </a:moveTo>
                <a:lnTo>
                  <a:pt x="85" y="35"/>
                </a:lnTo>
                <a:lnTo>
                  <a:pt x="42" y="70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5" name="Freeform 71"/>
          <p:cNvSpPr>
            <a:spLocks/>
          </p:cNvSpPr>
          <p:nvPr/>
        </p:nvSpPr>
        <p:spPr bwMode="auto">
          <a:xfrm>
            <a:off x="6610350" y="5187950"/>
            <a:ext cx="134938" cy="109538"/>
          </a:xfrm>
          <a:custGeom>
            <a:avLst/>
            <a:gdLst>
              <a:gd name="T0" fmla="*/ 43 w 85"/>
              <a:gd name="T1" fmla="*/ 0 h 69"/>
              <a:gd name="T2" fmla="*/ 85 w 85"/>
              <a:gd name="T3" fmla="*/ 35 h 69"/>
              <a:gd name="T4" fmla="*/ 43 w 85"/>
              <a:gd name="T5" fmla="*/ 69 h 69"/>
              <a:gd name="T6" fmla="*/ 0 w 85"/>
              <a:gd name="T7" fmla="*/ 35 h 69"/>
              <a:gd name="T8" fmla="*/ 43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3" y="0"/>
                </a:moveTo>
                <a:lnTo>
                  <a:pt x="85" y="35"/>
                </a:lnTo>
                <a:lnTo>
                  <a:pt x="43" y="69"/>
                </a:lnTo>
                <a:lnTo>
                  <a:pt x="0" y="35"/>
                </a:lnTo>
                <a:lnTo>
                  <a:pt x="43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6" name="Freeform 72"/>
          <p:cNvSpPr>
            <a:spLocks/>
          </p:cNvSpPr>
          <p:nvPr/>
        </p:nvSpPr>
        <p:spPr bwMode="auto">
          <a:xfrm>
            <a:off x="6991350" y="5014913"/>
            <a:ext cx="134938" cy="111125"/>
          </a:xfrm>
          <a:custGeom>
            <a:avLst/>
            <a:gdLst>
              <a:gd name="T0" fmla="*/ 42 w 85"/>
              <a:gd name="T1" fmla="*/ 0 h 70"/>
              <a:gd name="T2" fmla="*/ 85 w 85"/>
              <a:gd name="T3" fmla="*/ 35 h 70"/>
              <a:gd name="T4" fmla="*/ 42 w 85"/>
              <a:gd name="T5" fmla="*/ 70 h 70"/>
              <a:gd name="T6" fmla="*/ 0 w 85"/>
              <a:gd name="T7" fmla="*/ 35 h 70"/>
              <a:gd name="T8" fmla="*/ 42 w 85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70">
                <a:moveTo>
                  <a:pt x="42" y="0"/>
                </a:moveTo>
                <a:lnTo>
                  <a:pt x="85" y="35"/>
                </a:lnTo>
                <a:lnTo>
                  <a:pt x="42" y="70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7" name="Freeform 73"/>
          <p:cNvSpPr>
            <a:spLocks/>
          </p:cNvSpPr>
          <p:nvPr/>
        </p:nvSpPr>
        <p:spPr bwMode="auto">
          <a:xfrm>
            <a:off x="7296150" y="4657725"/>
            <a:ext cx="134938" cy="109538"/>
          </a:xfrm>
          <a:custGeom>
            <a:avLst/>
            <a:gdLst>
              <a:gd name="T0" fmla="*/ 42 w 85"/>
              <a:gd name="T1" fmla="*/ 0 h 69"/>
              <a:gd name="T2" fmla="*/ 85 w 85"/>
              <a:gd name="T3" fmla="*/ 35 h 69"/>
              <a:gd name="T4" fmla="*/ 42 w 85"/>
              <a:gd name="T5" fmla="*/ 69 h 69"/>
              <a:gd name="T6" fmla="*/ 0 w 85"/>
              <a:gd name="T7" fmla="*/ 35 h 69"/>
              <a:gd name="T8" fmla="*/ 42 w 85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69">
                <a:moveTo>
                  <a:pt x="42" y="0"/>
                </a:moveTo>
                <a:lnTo>
                  <a:pt x="85" y="35"/>
                </a:lnTo>
                <a:lnTo>
                  <a:pt x="42" y="69"/>
                </a:lnTo>
                <a:lnTo>
                  <a:pt x="0" y="35"/>
                </a:lnTo>
                <a:lnTo>
                  <a:pt x="42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58" name="Rectangle 74"/>
          <p:cNvSpPr>
            <a:spLocks noChangeArrowheads="1"/>
          </p:cNvSpPr>
          <p:nvPr/>
        </p:nvSpPr>
        <p:spPr bwMode="auto">
          <a:xfrm>
            <a:off x="1520825" y="5565775"/>
            <a:ext cx="92075" cy="198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59" name="Rectangle 75"/>
          <p:cNvSpPr>
            <a:spLocks noChangeArrowheads="1"/>
          </p:cNvSpPr>
          <p:nvPr/>
        </p:nvSpPr>
        <p:spPr bwMode="auto">
          <a:xfrm>
            <a:off x="1520825" y="4725988"/>
            <a:ext cx="9207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0" name="Rectangle 76"/>
          <p:cNvSpPr>
            <a:spLocks noChangeArrowheads="1"/>
          </p:cNvSpPr>
          <p:nvPr/>
        </p:nvSpPr>
        <p:spPr bwMode="auto">
          <a:xfrm>
            <a:off x="1520825" y="3879850"/>
            <a:ext cx="92075" cy="198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2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1" name="Rectangle 77"/>
          <p:cNvSpPr>
            <a:spLocks noChangeArrowheads="1"/>
          </p:cNvSpPr>
          <p:nvPr/>
        </p:nvSpPr>
        <p:spPr bwMode="auto">
          <a:xfrm>
            <a:off x="1520825" y="3040063"/>
            <a:ext cx="9207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3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2" name="Rectangle 78"/>
          <p:cNvSpPr>
            <a:spLocks noChangeArrowheads="1"/>
          </p:cNvSpPr>
          <p:nvPr/>
        </p:nvSpPr>
        <p:spPr bwMode="auto">
          <a:xfrm>
            <a:off x="1520825" y="2192338"/>
            <a:ext cx="9207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4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3" name="Rectangle 79"/>
          <p:cNvSpPr>
            <a:spLocks noChangeArrowheads="1"/>
          </p:cNvSpPr>
          <p:nvPr/>
        </p:nvSpPr>
        <p:spPr bwMode="auto">
          <a:xfrm>
            <a:off x="1520825" y="1352550"/>
            <a:ext cx="92075" cy="198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4" name="Rectangle 80"/>
          <p:cNvSpPr>
            <a:spLocks noChangeArrowheads="1"/>
          </p:cNvSpPr>
          <p:nvPr/>
        </p:nvSpPr>
        <p:spPr bwMode="auto">
          <a:xfrm>
            <a:off x="1747838" y="5821363"/>
            <a:ext cx="9207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5" name="Rectangle 81"/>
          <p:cNvSpPr>
            <a:spLocks noChangeArrowheads="1"/>
          </p:cNvSpPr>
          <p:nvPr/>
        </p:nvSpPr>
        <p:spPr bwMode="auto">
          <a:xfrm>
            <a:off x="2382838" y="5821363"/>
            <a:ext cx="184150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20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6" name="Rectangle 82"/>
          <p:cNvSpPr>
            <a:spLocks noChangeArrowheads="1"/>
          </p:cNvSpPr>
          <p:nvPr/>
        </p:nvSpPr>
        <p:spPr bwMode="auto">
          <a:xfrm>
            <a:off x="3076575" y="5821363"/>
            <a:ext cx="184150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40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7" name="Rectangle 83"/>
          <p:cNvSpPr>
            <a:spLocks noChangeArrowheads="1"/>
          </p:cNvSpPr>
          <p:nvPr/>
        </p:nvSpPr>
        <p:spPr bwMode="auto">
          <a:xfrm>
            <a:off x="3760788" y="5821363"/>
            <a:ext cx="184150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60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8" name="Rectangle 84"/>
          <p:cNvSpPr>
            <a:spLocks noChangeArrowheads="1"/>
          </p:cNvSpPr>
          <p:nvPr/>
        </p:nvSpPr>
        <p:spPr bwMode="auto">
          <a:xfrm>
            <a:off x="4454525" y="5821363"/>
            <a:ext cx="184150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80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69" name="Rectangle 85"/>
          <p:cNvSpPr>
            <a:spLocks noChangeArrowheads="1"/>
          </p:cNvSpPr>
          <p:nvPr/>
        </p:nvSpPr>
        <p:spPr bwMode="auto">
          <a:xfrm>
            <a:off x="5097463" y="5821363"/>
            <a:ext cx="27622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0" name="Rectangle 86"/>
          <p:cNvSpPr>
            <a:spLocks noChangeArrowheads="1"/>
          </p:cNvSpPr>
          <p:nvPr/>
        </p:nvSpPr>
        <p:spPr bwMode="auto">
          <a:xfrm>
            <a:off x="5789613" y="5821363"/>
            <a:ext cx="27622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120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1" name="Rectangle 87"/>
          <p:cNvSpPr>
            <a:spLocks noChangeArrowheads="1"/>
          </p:cNvSpPr>
          <p:nvPr/>
        </p:nvSpPr>
        <p:spPr bwMode="auto">
          <a:xfrm>
            <a:off x="6475413" y="5821363"/>
            <a:ext cx="27622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140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2" name="Rectangle 88"/>
          <p:cNvSpPr>
            <a:spLocks noChangeArrowheads="1"/>
          </p:cNvSpPr>
          <p:nvPr/>
        </p:nvSpPr>
        <p:spPr bwMode="auto">
          <a:xfrm>
            <a:off x="7169150" y="5821363"/>
            <a:ext cx="27622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160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3" name="Rectangle 89"/>
          <p:cNvSpPr>
            <a:spLocks noChangeArrowheads="1"/>
          </p:cNvSpPr>
          <p:nvPr/>
        </p:nvSpPr>
        <p:spPr bwMode="auto">
          <a:xfrm>
            <a:off x="7861300" y="5821363"/>
            <a:ext cx="276225" cy="198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300" b="1">
                <a:solidFill>
                  <a:schemeClr val="bg1"/>
                </a:solidFill>
              </a:rPr>
              <a:t>180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4" name="Rectangle 90"/>
          <p:cNvSpPr>
            <a:spLocks noChangeArrowheads="1"/>
          </p:cNvSpPr>
          <p:nvPr/>
        </p:nvSpPr>
        <p:spPr bwMode="auto">
          <a:xfrm>
            <a:off x="4835525" y="1620838"/>
            <a:ext cx="2974975" cy="495300"/>
          </a:xfrm>
          <a:prstGeom prst="rect">
            <a:avLst/>
          </a:prstGeom>
          <a:noFill/>
          <a:ln w="17463">
            <a:solidFill>
              <a:srgbClr val="66CCFF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75" name="Line 91"/>
          <p:cNvSpPr>
            <a:spLocks noChangeShapeType="1"/>
          </p:cNvSpPr>
          <p:nvPr/>
        </p:nvSpPr>
        <p:spPr bwMode="auto">
          <a:xfrm>
            <a:off x="5105400" y="1744663"/>
            <a:ext cx="287338" cy="1587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76" name="Freeform 92"/>
          <p:cNvSpPr>
            <a:spLocks/>
          </p:cNvSpPr>
          <p:nvPr/>
        </p:nvSpPr>
        <p:spPr bwMode="auto">
          <a:xfrm>
            <a:off x="5189538" y="1697038"/>
            <a:ext cx="119062" cy="96837"/>
          </a:xfrm>
          <a:custGeom>
            <a:avLst/>
            <a:gdLst>
              <a:gd name="T0" fmla="*/ 38 w 75"/>
              <a:gd name="T1" fmla="*/ 0 h 61"/>
              <a:gd name="T2" fmla="*/ 75 w 75"/>
              <a:gd name="T3" fmla="*/ 30 h 61"/>
              <a:gd name="T4" fmla="*/ 38 w 75"/>
              <a:gd name="T5" fmla="*/ 61 h 61"/>
              <a:gd name="T6" fmla="*/ 0 w 75"/>
              <a:gd name="T7" fmla="*/ 30 h 61"/>
              <a:gd name="T8" fmla="*/ 38 w 75"/>
              <a:gd name="T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61">
                <a:moveTo>
                  <a:pt x="38" y="0"/>
                </a:moveTo>
                <a:lnTo>
                  <a:pt x="75" y="30"/>
                </a:lnTo>
                <a:lnTo>
                  <a:pt x="38" y="61"/>
                </a:lnTo>
                <a:lnTo>
                  <a:pt x="0" y="30"/>
                </a:lnTo>
                <a:lnTo>
                  <a:pt x="38" y="0"/>
                </a:lnTo>
                <a:close/>
              </a:path>
            </a:pathLst>
          </a:custGeom>
          <a:solidFill>
            <a:srgbClr val="FF0000"/>
          </a:solidFill>
          <a:ln w="7938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77" name="Rectangle 93"/>
          <p:cNvSpPr>
            <a:spLocks noChangeArrowheads="1"/>
          </p:cNvSpPr>
          <p:nvPr/>
        </p:nvSpPr>
        <p:spPr bwMode="auto">
          <a:xfrm>
            <a:off x="5435600" y="1668463"/>
            <a:ext cx="1133475" cy="16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100" b="1">
                <a:solidFill>
                  <a:schemeClr val="bg1"/>
                </a:solidFill>
              </a:rPr>
              <a:t>EXISTING PIER J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78" name="Line 94"/>
          <p:cNvSpPr>
            <a:spLocks noChangeShapeType="1"/>
          </p:cNvSpPr>
          <p:nvPr/>
        </p:nvSpPr>
        <p:spPr bwMode="auto">
          <a:xfrm>
            <a:off x="5105400" y="1979613"/>
            <a:ext cx="287338" cy="158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79" name="Freeform 95"/>
          <p:cNvSpPr>
            <a:spLocks/>
          </p:cNvSpPr>
          <p:nvPr/>
        </p:nvSpPr>
        <p:spPr bwMode="auto">
          <a:xfrm>
            <a:off x="5189538" y="1930400"/>
            <a:ext cx="119062" cy="96838"/>
          </a:xfrm>
          <a:custGeom>
            <a:avLst/>
            <a:gdLst>
              <a:gd name="T0" fmla="*/ 38 w 75"/>
              <a:gd name="T1" fmla="*/ 0 h 61"/>
              <a:gd name="T2" fmla="*/ 75 w 75"/>
              <a:gd name="T3" fmla="*/ 31 h 61"/>
              <a:gd name="T4" fmla="*/ 38 w 75"/>
              <a:gd name="T5" fmla="*/ 61 h 61"/>
              <a:gd name="T6" fmla="*/ 0 w 75"/>
              <a:gd name="T7" fmla="*/ 31 h 61"/>
              <a:gd name="T8" fmla="*/ 38 w 75"/>
              <a:gd name="T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61">
                <a:moveTo>
                  <a:pt x="38" y="0"/>
                </a:moveTo>
                <a:lnTo>
                  <a:pt x="75" y="31"/>
                </a:lnTo>
                <a:lnTo>
                  <a:pt x="38" y="61"/>
                </a:lnTo>
                <a:lnTo>
                  <a:pt x="0" y="31"/>
                </a:lnTo>
                <a:lnTo>
                  <a:pt x="38" y="0"/>
                </a:lnTo>
                <a:close/>
              </a:path>
            </a:pathLst>
          </a:custGeom>
          <a:solidFill>
            <a:srgbClr val="0000FF"/>
          </a:solidFill>
          <a:ln w="7938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7280" name="Rectangle 96"/>
          <p:cNvSpPr>
            <a:spLocks noChangeArrowheads="1"/>
          </p:cNvSpPr>
          <p:nvPr/>
        </p:nvSpPr>
        <p:spPr bwMode="auto">
          <a:xfrm>
            <a:off x="5435600" y="1903413"/>
            <a:ext cx="1681163" cy="16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100" b="1">
                <a:solidFill>
                  <a:schemeClr val="bg1"/>
                </a:solidFill>
              </a:rPr>
              <a:t>WITH J19 BREAKWATER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81" name="Rectangle 97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Performance Of J19 Breakwater - Gage 81</a:t>
            </a:r>
          </a:p>
        </p:txBody>
      </p:sp>
      <p:sp>
        <p:nvSpPr>
          <p:cNvPr id="477282" name="Text Box 98"/>
          <p:cNvSpPr txBox="1">
            <a:spLocks noChangeArrowheads="1"/>
          </p:cNvSpPr>
          <p:nvPr/>
        </p:nvSpPr>
        <p:spPr bwMode="auto">
          <a:xfrm rot="-5359168">
            <a:off x="-781049" y="3041650"/>
            <a:ext cx="37338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AEAEA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 Rounded MT Bold" panose="020F0704030504030204" pitchFamily="34" charset="0"/>
              </a:rPr>
              <a:t>Amplification  (H</a:t>
            </a:r>
            <a:r>
              <a:rPr lang="en-US" altLang="en-US" sz="2000" b="1" baseline="-25000">
                <a:solidFill>
                  <a:schemeClr val="bg1"/>
                </a:solidFill>
                <a:latin typeface="Arial Rounded MT Bold" panose="020F0704030504030204" pitchFamily="34" charset="0"/>
              </a:rPr>
              <a:t>81</a:t>
            </a:r>
            <a:r>
              <a:rPr lang="en-US" altLang="en-US" sz="2000" b="1">
                <a:solidFill>
                  <a:schemeClr val="bg1"/>
                </a:solidFill>
                <a:latin typeface="Arial Rounded MT Bold" panose="020F0704030504030204" pitchFamily="34" charset="0"/>
              </a:rPr>
              <a:t>/h</a:t>
            </a:r>
            <a:r>
              <a:rPr lang="en-US" altLang="en-US" sz="2000" b="1" baseline="-25000">
                <a:solidFill>
                  <a:schemeClr val="bg1"/>
                </a:solidFill>
                <a:latin typeface="Arial Rounded MT Bold" panose="020F0704030504030204" pitchFamily="34" charset="0"/>
              </a:rPr>
              <a:t>i</a:t>
            </a:r>
            <a:r>
              <a:rPr lang="en-US" altLang="en-US" sz="2000" b="1">
                <a:solidFill>
                  <a:schemeClr val="bg1"/>
                </a:solidFill>
                <a:latin typeface="Arial Rounded MT Bold" panose="020F0704030504030204" pitchFamily="34" charset="0"/>
              </a:rPr>
              <a:t>)</a:t>
            </a:r>
            <a:endParaRPr lang="en-US" altLang="en-US" sz="4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7283" name="Text Box 99"/>
          <p:cNvSpPr txBox="1">
            <a:spLocks noChangeArrowheads="1"/>
          </p:cNvSpPr>
          <p:nvPr/>
        </p:nvSpPr>
        <p:spPr bwMode="auto">
          <a:xfrm>
            <a:off x="3736975" y="5972175"/>
            <a:ext cx="1776413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AEAEA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b="1">
                <a:solidFill>
                  <a:schemeClr val="bg1"/>
                </a:solidFill>
                <a:latin typeface="Arial Rounded MT Bold" panose="020F0704030504030204" pitchFamily="34" charset="0"/>
              </a:rPr>
              <a:t>Period  (Sec)</a:t>
            </a:r>
            <a:endParaRPr lang="en-US" altLang="en-US" sz="4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pic 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129587" cy="64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523" name="Group 3"/>
          <p:cNvGrpSpPr>
            <a:grpSpLocks/>
          </p:cNvGrpSpPr>
          <p:nvPr/>
        </p:nvGrpSpPr>
        <p:grpSpPr bwMode="auto">
          <a:xfrm>
            <a:off x="0" y="255588"/>
            <a:ext cx="2859088" cy="1138237"/>
            <a:chOff x="0" y="137"/>
            <a:chExt cx="1536" cy="612"/>
          </a:xfrm>
        </p:grpSpPr>
        <p:grpSp>
          <p:nvGrpSpPr>
            <p:cNvPr id="491524" name="Group 4"/>
            <p:cNvGrpSpPr>
              <a:grpSpLocks/>
            </p:cNvGrpSpPr>
            <p:nvPr/>
          </p:nvGrpSpPr>
          <p:grpSpPr bwMode="auto">
            <a:xfrm>
              <a:off x="0" y="137"/>
              <a:ext cx="1536" cy="612"/>
              <a:chOff x="0" y="137"/>
              <a:chExt cx="1536" cy="612"/>
            </a:xfrm>
          </p:grpSpPr>
          <p:pic>
            <p:nvPicPr>
              <p:cNvPr id="491525" name="Picture 5" descr="OR FLA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44"/>
                <a:ext cx="1536" cy="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1526" name="Line 6"/>
              <p:cNvSpPr>
                <a:spLocks noChangeShapeType="1"/>
              </p:cNvSpPr>
              <p:nvPr/>
            </p:nvSpPr>
            <p:spPr bwMode="auto">
              <a:xfrm flipH="1" flipV="1">
                <a:off x="0" y="137"/>
                <a:ext cx="1503" cy="2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527" name="Line 7"/>
              <p:cNvSpPr>
                <a:spLocks noChangeShapeType="1"/>
              </p:cNvSpPr>
              <p:nvPr/>
            </p:nvSpPr>
            <p:spPr bwMode="auto">
              <a:xfrm flipH="1">
                <a:off x="4" y="423"/>
                <a:ext cx="1523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1528" name="Line 8"/>
            <p:cNvSpPr>
              <a:spLocks noChangeShapeType="1"/>
            </p:cNvSpPr>
            <p:nvPr/>
          </p:nvSpPr>
          <p:spPr bwMode="auto">
            <a:xfrm flipH="1">
              <a:off x="13" y="432"/>
              <a:ext cx="1523" cy="3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529" name="Picture 9" descr="cor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6015038"/>
            <a:ext cx="942975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530" name="Group 10"/>
          <p:cNvGrpSpPr>
            <a:grpSpLocks/>
          </p:cNvGrpSpPr>
          <p:nvPr/>
        </p:nvGrpSpPr>
        <p:grpSpPr bwMode="auto">
          <a:xfrm>
            <a:off x="6350" y="6140450"/>
            <a:ext cx="8307388" cy="538163"/>
            <a:chOff x="3" y="3300"/>
            <a:chExt cx="4464" cy="290"/>
          </a:xfrm>
        </p:grpSpPr>
        <p:sp>
          <p:nvSpPr>
            <p:cNvPr id="491531" name="Line 11"/>
            <p:cNvSpPr>
              <a:spLocks noChangeShapeType="1"/>
            </p:cNvSpPr>
            <p:nvPr/>
          </p:nvSpPr>
          <p:spPr bwMode="auto">
            <a:xfrm flipH="1">
              <a:off x="3" y="3480"/>
              <a:ext cx="4464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186" tIns="53593" rIns="107186" bIns="53593">
              <a:spAutoFit/>
            </a:bodyPr>
            <a:lstStyle/>
            <a:p>
              <a:endParaRPr lang="en-US"/>
            </a:p>
          </p:txBody>
        </p:sp>
        <p:sp>
          <p:nvSpPr>
            <p:cNvPr id="491532" name="Text Box 12"/>
            <p:cNvSpPr txBox="1">
              <a:spLocks noChangeArrowheads="1"/>
            </p:cNvSpPr>
            <p:nvPr/>
          </p:nvSpPr>
          <p:spPr bwMode="auto">
            <a:xfrm>
              <a:off x="288" y="3300"/>
              <a:ext cx="4032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7186" tIns="53593" rIns="107186" bIns="53593">
              <a:spAutoFit/>
            </a:bodyPr>
            <a:lstStyle>
              <a:lvl1pPr algn="l" defTabSz="10715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36575" algn="l" defTabSz="10715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071563" algn="l" defTabSz="10715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8138" algn="l" defTabSz="10715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43125" algn="l" defTabSz="107156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00325" defTabSz="10715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57525" defTabSz="10715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14725" defTabSz="10715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971925" defTabSz="10715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ts val="588"/>
                </a:spcBef>
                <a:spcAft>
                  <a:spcPts val="588"/>
                </a:spcAft>
              </a:pPr>
              <a:r>
                <a:rPr lang="en-US" altLang="en-US" sz="2300" b="1">
                  <a:solidFill>
                    <a:schemeClr val="bg1"/>
                  </a:solidFill>
                </a:rPr>
                <a:t>O. H. Hinsdale Wave Research Laboratory</a:t>
              </a:r>
              <a:endParaRPr lang="en-US" altLang="en-US" sz="23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 anchor="ctr"/>
          <a:lstStyle/>
          <a:p>
            <a:r>
              <a:rPr lang="en-US" altLang="en-US" sz="4000" b="1">
                <a:solidFill>
                  <a:schemeClr val="bg1"/>
                </a:solidFill>
              </a:rPr>
              <a:t>Numerical Modeling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Harbor Resonance Numerical Model</a:t>
            </a:r>
          </a:p>
        </p:txBody>
      </p:sp>
      <p:pic>
        <p:nvPicPr>
          <p:cNvPr id="492548" name="Picture 4" descr="eotech_g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0775"/>
            <a:ext cx="7391400" cy="57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859338" algn="l"/>
              </a:tabLst>
            </a:pPr>
            <a:r>
              <a:rPr lang="en-US" altLang="en-US" sz="4000" b="1" u="sng">
                <a:solidFill>
                  <a:schemeClr val="bg1"/>
                </a:solidFill>
              </a:rPr>
              <a:t>Table of Contents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3400">
                <a:solidFill>
                  <a:schemeClr val="bg1"/>
                </a:solidFill>
                <a:latin typeface="Arial Narrow" panose="020B0606020202030204" pitchFamily="34" charset="0"/>
              </a:rPr>
              <a:t>Coastal Wave Processes</a:t>
            </a:r>
          </a:p>
          <a:p>
            <a:pPr algn="ctr">
              <a:buFontTx/>
              <a:buNone/>
            </a:pPr>
            <a:r>
              <a:rPr lang="en-US" altLang="en-US" sz="3400">
                <a:solidFill>
                  <a:schemeClr val="bg1"/>
                </a:solidFill>
                <a:latin typeface="Arial Narrow" panose="020B0606020202030204" pitchFamily="34" charset="0"/>
              </a:rPr>
              <a:t>Physical Modeling</a:t>
            </a:r>
          </a:p>
          <a:p>
            <a:pPr algn="ctr">
              <a:buFontTx/>
              <a:buNone/>
            </a:pPr>
            <a:r>
              <a:rPr lang="en-US" altLang="en-US" sz="3400">
                <a:solidFill>
                  <a:schemeClr val="bg1"/>
                </a:solidFill>
                <a:latin typeface="Arial Narrow" panose="020B0606020202030204" pitchFamily="34" charset="0"/>
              </a:rPr>
              <a:t>Numerical Modeling of Wave Propagation</a:t>
            </a:r>
          </a:p>
          <a:p>
            <a:pPr algn="ctr">
              <a:buFontTx/>
              <a:buNone/>
            </a:pPr>
            <a:r>
              <a:rPr lang="en-US" altLang="en-US" sz="3400">
                <a:solidFill>
                  <a:schemeClr val="bg1"/>
                </a:solidFill>
                <a:latin typeface="Arial Narrow" panose="020B0606020202030204" pitchFamily="34" charset="0"/>
              </a:rPr>
              <a:t>Ship Motion </a:t>
            </a:r>
          </a:p>
          <a:p>
            <a:pPr algn="ctr">
              <a:buFontTx/>
              <a:buNone/>
            </a:pPr>
            <a:endParaRPr lang="en-US" altLang="en-US" sz="34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Hydrodynamic Model Setup</a:t>
            </a:r>
          </a:p>
        </p:txBody>
      </p:sp>
      <p:pic>
        <p:nvPicPr>
          <p:cNvPr id="48128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1265" r="14607" b="2831"/>
          <a:stretch>
            <a:fillRect/>
          </a:stretch>
        </p:blipFill>
        <p:spPr>
          <a:xfrm>
            <a:off x="1123950" y="1143000"/>
            <a:ext cx="6896100" cy="556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Computed Wave Amplification vs Wave Period</a:t>
            </a:r>
          </a:p>
        </p:txBody>
      </p:sp>
      <p:pic>
        <p:nvPicPr>
          <p:cNvPr id="480259" name="Pier_J_amps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73200"/>
            <a:ext cx="6019800" cy="53530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480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02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0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0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25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Example of Short Wave Propagation into the Ports</a:t>
            </a:r>
          </a:p>
        </p:txBody>
      </p:sp>
      <p:pic>
        <p:nvPicPr>
          <p:cNvPr id="484356" name="Picture 4" descr="short wave resul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7"/>
          <a:stretch>
            <a:fillRect/>
          </a:stretch>
        </p:blipFill>
        <p:spPr bwMode="auto">
          <a:xfrm>
            <a:off x="838200" y="1447800"/>
            <a:ext cx="7315200" cy="520858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Palos Verdes Landslide Tsunami</a:t>
            </a:r>
          </a:p>
        </p:txBody>
      </p:sp>
      <p:pic>
        <p:nvPicPr>
          <p:cNvPr id="467972" name="Picture 4" descr="so_cal_bat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15862"/>
          <a:stretch>
            <a:fillRect/>
          </a:stretch>
        </p:blipFill>
        <p:spPr bwMode="auto">
          <a:xfrm>
            <a:off x="228600" y="1447800"/>
            <a:ext cx="8763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4" name="Oval 6"/>
          <p:cNvSpPr>
            <a:spLocks noChangeArrowheads="1"/>
          </p:cNvSpPr>
          <p:nvPr/>
        </p:nvSpPr>
        <p:spPr bwMode="auto">
          <a:xfrm>
            <a:off x="1981200" y="2590800"/>
            <a:ext cx="990600" cy="990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Water Level Time Series</a:t>
            </a:r>
          </a:p>
        </p:txBody>
      </p:sp>
      <p:pic>
        <p:nvPicPr>
          <p:cNvPr id="470020" name="Picture 4" descr="Water_level_seq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69143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6188075" y="6521450"/>
            <a:ext cx="2298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After Borrero et al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Preliminary Tsunami Propagation Results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>
                <a:solidFill>
                  <a:schemeClr val="bg1"/>
                </a:solidFill>
              </a:rPr>
              <a:t>With Federal Breakwater – 50% Transmission</a:t>
            </a:r>
          </a:p>
          <a:p>
            <a:endParaRPr lang="en-US" altLang="en-US" sz="2800">
              <a:solidFill>
                <a:schemeClr val="bg1"/>
              </a:solidFill>
            </a:endParaRPr>
          </a:p>
          <a:p>
            <a:endParaRPr lang="en-US" altLang="en-US" sz="2800">
              <a:solidFill>
                <a:schemeClr val="bg1"/>
              </a:solidFill>
            </a:endParaRPr>
          </a:p>
          <a:p>
            <a:endParaRPr lang="en-US" altLang="en-US" sz="2800">
              <a:solidFill>
                <a:schemeClr val="bg1"/>
              </a:solidFill>
            </a:endParaRPr>
          </a:p>
          <a:p>
            <a:r>
              <a:rPr lang="en-US" altLang="en-US" sz="2800">
                <a:solidFill>
                  <a:schemeClr val="bg1"/>
                </a:solidFill>
              </a:rPr>
              <a:t>Without Federal Breakwater</a:t>
            </a:r>
          </a:p>
        </p:txBody>
      </p:sp>
      <p:sp>
        <p:nvSpPr>
          <p:cNvPr id="472077" name="AutoShape 13">
            <a:hlinkClick r:id="rId2" action="ppaction://hlinkfile" highlightClick="1"/>
          </p:cNvPr>
          <p:cNvSpPr>
            <a:spLocks noChangeArrowheads="1"/>
          </p:cNvSpPr>
          <p:nvPr/>
        </p:nvSpPr>
        <p:spPr bwMode="auto">
          <a:xfrm>
            <a:off x="5562600" y="1828800"/>
            <a:ext cx="1042988" cy="104298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72078" name="AutoShape 14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5562600" y="4495800"/>
            <a:ext cx="1042988" cy="104298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 anchor="ctr"/>
          <a:lstStyle/>
          <a:p>
            <a:r>
              <a:rPr lang="en-US" altLang="en-US" sz="4000" b="1">
                <a:solidFill>
                  <a:schemeClr val="bg1"/>
                </a:solidFill>
              </a:rPr>
              <a:t>Ship Motion Modeling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Port of Chennai, India</a:t>
            </a:r>
          </a:p>
        </p:txBody>
      </p:sp>
      <p:pic>
        <p:nvPicPr>
          <p:cNvPr id="445443" name="Picture 3" descr="MLE 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20800"/>
            <a:ext cx="7078663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4068" name="Picture 4" descr="Copri Day 2_2-1-05 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0" y="0"/>
            <a:ext cx="7162800" cy="1082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Port of Colombo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A Ship Lost Control In This Entrance During the December 26, 2004 Tsunami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828088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1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Definition of Six Degrees of Ship Motion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 anchor="ctr"/>
          <a:lstStyle/>
          <a:p>
            <a:r>
              <a:rPr lang="en-US" altLang="en-US" sz="4000" b="1">
                <a:solidFill>
                  <a:schemeClr val="bg1"/>
                </a:solidFill>
              </a:rPr>
              <a:t>Coastal Wave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Line 2"/>
          <p:cNvSpPr>
            <a:spLocks noChangeShapeType="1"/>
          </p:cNvSpPr>
          <p:nvPr/>
        </p:nvSpPr>
        <p:spPr bwMode="auto">
          <a:xfrm>
            <a:off x="933450" y="3417888"/>
            <a:ext cx="7467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79" name="Line 3"/>
          <p:cNvSpPr>
            <a:spLocks noChangeShapeType="1"/>
          </p:cNvSpPr>
          <p:nvPr/>
        </p:nvSpPr>
        <p:spPr bwMode="auto">
          <a:xfrm>
            <a:off x="1727200" y="3270250"/>
            <a:ext cx="45529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0" name="Line 4"/>
          <p:cNvSpPr>
            <a:spLocks noChangeShapeType="1"/>
          </p:cNvSpPr>
          <p:nvPr/>
        </p:nvSpPr>
        <p:spPr bwMode="auto">
          <a:xfrm flipV="1">
            <a:off x="1727200" y="2584450"/>
            <a:ext cx="4616450" cy="47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1" name="Line 5"/>
          <p:cNvSpPr>
            <a:spLocks noChangeShapeType="1"/>
          </p:cNvSpPr>
          <p:nvPr/>
        </p:nvSpPr>
        <p:spPr bwMode="auto">
          <a:xfrm flipH="1">
            <a:off x="1176338" y="3098800"/>
            <a:ext cx="550862" cy="333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2" name="Line 6"/>
          <p:cNvSpPr>
            <a:spLocks noChangeShapeType="1"/>
          </p:cNvSpPr>
          <p:nvPr/>
        </p:nvSpPr>
        <p:spPr bwMode="auto">
          <a:xfrm flipH="1">
            <a:off x="1176338" y="2844800"/>
            <a:ext cx="550862" cy="587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Line 7"/>
          <p:cNvSpPr>
            <a:spLocks noChangeShapeType="1"/>
          </p:cNvSpPr>
          <p:nvPr/>
        </p:nvSpPr>
        <p:spPr bwMode="auto">
          <a:xfrm flipH="1">
            <a:off x="1500188" y="2673350"/>
            <a:ext cx="228600" cy="758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4" name="Line 8"/>
          <p:cNvSpPr>
            <a:spLocks noChangeShapeType="1"/>
          </p:cNvSpPr>
          <p:nvPr/>
        </p:nvSpPr>
        <p:spPr bwMode="auto">
          <a:xfrm>
            <a:off x="1727200" y="2587625"/>
            <a:ext cx="0" cy="6826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5" name="Line 9"/>
          <p:cNvSpPr>
            <a:spLocks noChangeShapeType="1"/>
          </p:cNvSpPr>
          <p:nvPr/>
        </p:nvSpPr>
        <p:spPr bwMode="auto">
          <a:xfrm>
            <a:off x="2047875" y="3270250"/>
            <a:ext cx="744538" cy="163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6" name="Line 10"/>
          <p:cNvSpPr>
            <a:spLocks noChangeShapeType="1"/>
          </p:cNvSpPr>
          <p:nvPr/>
        </p:nvSpPr>
        <p:spPr bwMode="auto">
          <a:xfrm flipH="1">
            <a:off x="1176338" y="3186113"/>
            <a:ext cx="550862" cy="2460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7" name="Freeform 11"/>
          <p:cNvSpPr>
            <a:spLocks/>
          </p:cNvSpPr>
          <p:nvPr/>
        </p:nvSpPr>
        <p:spPr bwMode="auto">
          <a:xfrm>
            <a:off x="1152525" y="3421063"/>
            <a:ext cx="49213" cy="42862"/>
          </a:xfrm>
          <a:custGeom>
            <a:avLst/>
            <a:gdLst>
              <a:gd name="T0" fmla="*/ 15 w 31"/>
              <a:gd name="T1" fmla="*/ 26 h 27"/>
              <a:gd name="T2" fmla="*/ 30 w 31"/>
              <a:gd name="T3" fmla="*/ 0 h 27"/>
              <a:gd name="T4" fmla="*/ 0 w 31"/>
              <a:gd name="T5" fmla="*/ 0 h 27"/>
              <a:gd name="T6" fmla="*/ 15 w 31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27">
                <a:moveTo>
                  <a:pt x="15" y="26"/>
                </a:moveTo>
                <a:lnTo>
                  <a:pt x="30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8" name="Freeform 12"/>
          <p:cNvSpPr>
            <a:spLocks/>
          </p:cNvSpPr>
          <p:nvPr/>
        </p:nvSpPr>
        <p:spPr bwMode="auto">
          <a:xfrm>
            <a:off x="1708150" y="3165475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7 h 24"/>
              <a:gd name="T4" fmla="*/ 19 w 24"/>
              <a:gd name="T5" fmla="*/ 3 h 24"/>
              <a:gd name="T6" fmla="*/ 15 w 24"/>
              <a:gd name="T7" fmla="*/ 0 h 24"/>
              <a:gd name="T8" fmla="*/ 11 w 24"/>
              <a:gd name="T9" fmla="*/ 0 h 24"/>
              <a:gd name="T10" fmla="*/ 6 w 24"/>
              <a:gd name="T11" fmla="*/ 0 h 24"/>
              <a:gd name="T12" fmla="*/ 2 w 24"/>
              <a:gd name="T13" fmla="*/ 3 h 24"/>
              <a:gd name="T14" fmla="*/ 0 w 24"/>
              <a:gd name="T15" fmla="*/ 7 h 24"/>
              <a:gd name="T16" fmla="*/ 0 w 24"/>
              <a:gd name="T17" fmla="*/ 11 h 24"/>
              <a:gd name="T18" fmla="*/ 0 w 24"/>
              <a:gd name="T19" fmla="*/ 15 h 24"/>
              <a:gd name="T20" fmla="*/ 2 w 24"/>
              <a:gd name="T21" fmla="*/ 19 h 24"/>
              <a:gd name="T22" fmla="*/ 6 w 24"/>
              <a:gd name="T23" fmla="*/ 22 h 24"/>
              <a:gd name="T24" fmla="*/ 11 w 24"/>
              <a:gd name="T25" fmla="*/ 23 h 24"/>
              <a:gd name="T26" fmla="*/ 15 w 24"/>
              <a:gd name="T27" fmla="*/ 22 h 24"/>
              <a:gd name="T28" fmla="*/ 19 w 24"/>
              <a:gd name="T29" fmla="*/ 19 h 24"/>
              <a:gd name="T30" fmla="*/ 22 w 24"/>
              <a:gd name="T31" fmla="*/ 15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3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lnTo>
                  <a:pt x="2" y="19"/>
                </a:lnTo>
                <a:lnTo>
                  <a:pt x="6" y="22"/>
                </a:lnTo>
                <a:lnTo>
                  <a:pt x="11" y="23"/>
                </a:lnTo>
                <a:lnTo>
                  <a:pt x="15" y="22"/>
                </a:lnTo>
                <a:lnTo>
                  <a:pt x="19" y="19"/>
                </a:lnTo>
                <a:lnTo>
                  <a:pt x="22" y="15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89" name="Freeform 13"/>
          <p:cNvSpPr>
            <a:spLocks/>
          </p:cNvSpPr>
          <p:nvPr/>
        </p:nvSpPr>
        <p:spPr bwMode="auto">
          <a:xfrm>
            <a:off x="1473200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0" name="Freeform 14"/>
          <p:cNvSpPr>
            <a:spLocks/>
          </p:cNvSpPr>
          <p:nvPr/>
        </p:nvSpPr>
        <p:spPr bwMode="auto">
          <a:xfrm>
            <a:off x="1797050" y="3421063"/>
            <a:ext cx="52388" cy="42862"/>
          </a:xfrm>
          <a:custGeom>
            <a:avLst/>
            <a:gdLst>
              <a:gd name="T0" fmla="*/ 16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6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6" y="26"/>
                </a:moveTo>
                <a:lnTo>
                  <a:pt x="32" y="0"/>
                </a:lnTo>
                <a:lnTo>
                  <a:pt x="0" y="0"/>
                </a:lnTo>
                <a:lnTo>
                  <a:pt x="16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1" name="Freeform 15"/>
          <p:cNvSpPr>
            <a:spLocks/>
          </p:cNvSpPr>
          <p:nvPr/>
        </p:nvSpPr>
        <p:spPr bwMode="auto">
          <a:xfrm>
            <a:off x="180657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2" name="Freeform 16"/>
          <p:cNvSpPr>
            <a:spLocks/>
          </p:cNvSpPr>
          <p:nvPr/>
        </p:nvSpPr>
        <p:spPr bwMode="auto">
          <a:xfrm>
            <a:off x="1873250" y="3255963"/>
            <a:ext cx="36513" cy="36512"/>
          </a:xfrm>
          <a:custGeom>
            <a:avLst/>
            <a:gdLst>
              <a:gd name="T0" fmla="*/ 22 w 23"/>
              <a:gd name="T1" fmla="*/ 10 h 23"/>
              <a:gd name="T2" fmla="*/ 21 w 23"/>
              <a:gd name="T3" fmla="*/ 6 h 23"/>
              <a:gd name="T4" fmla="*/ 18 w 23"/>
              <a:gd name="T5" fmla="*/ 2 h 23"/>
              <a:gd name="T6" fmla="*/ 14 w 23"/>
              <a:gd name="T7" fmla="*/ 0 h 23"/>
              <a:gd name="T8" fmla="*/ 10 w 23"/>
              <a:gd name="T9" fmla="*/ 0 h 23"/>
              <a:gd name="T10" fmla="*/ 6 w 23"/>
              <a:gd name="T11" fmla="*/ 0 h 23"/>
              <a:gd name="T12" fmla="*/ 2 w 23"/>
              <a:gd name="T13" fmla="*/ 2 h 23"/>
              <a:gd name="T14" fmla="*/ 0 w 23"/>
              <a:gd name="T15" fmla="*/ 6 h 23"/>
              <a:gd name="T16" fmla="*/ 0 w 23"/>
              <a:gd name="T17" fmla="*/ 10 h 23"/>
              <a:gd name="T18" fmla="*/ 0 w 23"/>
              <a:gd name="T19" fmla="*/ 14 h 23"/>
              <a:gd name="T20" fmla="*/ 2 w 23"/>
              <a:gd name="T21" fmla="*/ 18 h 23"/>
              <a:gd name="T22" fmla="*/ 6 w 23"/>
              <a:gd name="T23" fmla="*/ 21 h 23"/>
              <a:gd name="T24" fmla="*/ 10 w 23"/>
              <a:gd name="T25" fmla="*/ 22 h 23"/>
              <a:gd name="T26" fmla="*/ 14 w 23"/>
              <a:gd name="T27" fmla="*/ 21 h 23"/>
              <a:gd name="T28" fmla="*/ 18 w 23"/>
              <a:gd name="T29" fmla="*/ 18 h 23"/>
              <a:gd name="T30" fmla="*/ 21 w 23"/>
              <a:gd name="T31" fmla="*/ 14 h 23"/>
              <a:gd name="T32" fmla="*/ 22 w 23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3">
                <a:moveTo>
                  <a:pt x="22" y="10"/>
                </a:moveTo>
                <a:lnTo>
                  <a:pt x="21" y="6"/>
                </a:lnTo>
                <a:lnTo>
                  <a:pt x="18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2" y="18"/>
                </a:lnTo>
                <a:lnTo>
                  <a:pt x="6" y="21"/>
                </a:lnTo>
                <a:lnTo>
                  <a:pt x="10" y="22"/>
                </a:lnTo>
                <a:lnTo>
                  <a:pt x="14" y="21"/>
                </a:lnTo>
                <a:lnTo>
                  <a:pt x="18" y="18"/>
                </a:lnTo>
                <a:lnTo>
                  <a:pt x="21" y="14"/>
                </a:lnTo>
                <a:lnTo>
                  <a:pt x="22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3" name="Freeform 17"/>
          <p:cNvSpPr>
            <a:spLocks/>
          </p:cNvSpPr>
          <p:nvPr/>
        </p:nvSpPr>
        <p:spPr bwMode="auto">
          <a:xfrm>
            <a:off x="1790700" y="3255963"/>
            <a:ext cx="36513" cy="36512"/>
          </a:xfrm>
          <a:custGeom>
            <a:avLst/>
            <a:gdLst>
              <a:gd name="T0" fmla="*/ 22 w 23"/>
              <a:gd name="T1" fmla="*/ 10 h 23"/>
              <a:gd name="T2" fmla="*/ 21 w 23"/>
              <a:gd name="T3" fmla="*/ 6 h 23"/>
              <a:gd name="T4" fmla="*/ 19 w 23"/>
              <a:gd name="T5" fmla="*/ 2 h 23"/>
              <a:gd name="T6" fmla="*/ 14 w 23"/>
              <a:gd name="T7" fmla="*/ 0 h 23"/>
              <a:gd name="T8" fmla="*/ 11 w 23"/>
              <a:gd name="T9" fmla="*/ 0 h 23"/>
              <a:gd name="T10" fmla="*/ 7 w 23"/>
              <a:gd name="T11" fmla="*/ 0 h 23"/>
              <a:gd name="T12" fmla="*/ 3 w 23"/>
              <a:gd name="T13" fmla="*/ 2 h 23"/>
              <a:gd name="T14" fmla="*/ 0 w 23"/>
              <a:gd name="T15" fmla="*/ 6 h 23"/>
              <a:gd name="T16" fmla="*/ 0 w 23"/>
              <a:gd name="T17" fmla="*/ 10 h 23"/>
              <a:gd name="T18" fmla="*/ 0 w 23"/>
              <a:gd name="T19" fmla="*/ 14 h 23"/>
              <a:gd name="T20" fmla="*/ 3 w 23"/>
              <a:gd name="T21" fmla="*/ 18 h 23"/>
              <a:gd name="T22" fmla="*/ 7 w 23"/>
              <a:gd name="T23" fmla="*/ 21 h 23"/>
              <a:gd name="T24" fmla="*/ 11 w 23"/>
              <a:gd name="T25" fmla="*/ 22 h 23"/>
              <a:gd name="T26" fmla="*/ 14 w 23"/>
              <a:gd name="T27" fmla="*/ 21 h 23"/>
              <a:gd name="T28" fmla="*/ 19 w 23"/>
              <a:gd name="T29" fmla="*/ 18 h 23"/>
              <a:gd name="T30" fmla="*/ 21 w 23"/>
              <a:gd name="T31" fmla="*/ 14 h 23"/>
              <a:gd name="T32" fmla="*/ 22 w 23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3">
                <a:moveTo>
                  <a:pt x="22" y="10"/>
                </a:moveTo>
                <a:lnTo>
                  <a:pt x="21" y="6"/>
                </a:lnTo>
                <a:lnTo>
                  <a:pt x="19" y="2"/>
                </a:lnTo>
                <a:lnTo>
                  <a:pt x="14" y="0"/>
                </a:lnTo>
                <a:lnTo>
                  <a:pt x="11" y="0"/>
                </a:lnTo>
                <a:lnTo>
                  <a:pt x="7" y="0"/>
                </a:lnTo>
                <a:lnTo>
                  <a:pt x="3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3" y="18"/>
                </a:lnTo>
                <a:lnTo>
                  <a:pt x="7" y="21"/>
                </a:lnTo>
                <a:lnTo>
                  <a:pt x="11" y="22"/>
                </a:lnTo>
                <a:lnTo>
                  <a:pt x="14" y="21"/>
                </a:lnTo>
                <a:lnTo>
                  <a:pt x="19" y="18"/>
                </a:lnTo>
                <a:lnTo>
                  <a:pt x="21" y="14"/>
                </a:lnTo>
                <a:lnTo>
                  <a:pt x="22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4" name="Freeform 18"/>
          <p:cNvSpPr>
            <a:spLocks/>
          </p:cNvSpPr>
          <p:nvPr/>
        </p:nvSpPr>
        <p:spPr bwMode="auto">
          <a:xfrm>
            <a:off x="1774825" y="3151188"/>
            <a:ext cx="47625" cy="46037"/>
          </a:xfrm>
          <a:custGeom>
            <a:avLst/>
            <a:gdLst>
              <a:gd name="T0" fmla="*/ 19 w 30"/>
              <a:gd name="T1" fmla="*/ 0 h 29"/>
              <a:gd name="T2" fmla="*/ 0 w 30"/>
              <a:gd name="T3" fmla="*/ 28 h 29"/>
              <a:gd name="T4" fmla="*/ 29 w 30"/>
              <a:gd name="T5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9">
                <a:moveTo>
                  <a:pt x="19" y="0"/>
                </a:moveTo>
                <a:lnTo>
                  <a:pt x="0" y="28"/>
                </a:lnTo>
                <a:lnTo>
                  <a:pt x="29" y="28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5" name="Line 19"/>
          <p:cNvSpPr>
            <a:spLocks noChangeShapeType="1"/>
          </p:cNvSpPr>
          <p:nvPr/>
        </p:nvSpPr>
        <p:spPr bwMode="auto">
          <a:xfrm>
            <a:off x="1806575" y="3148013"/>
            <a:ext cx="0" cy="65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96" name="Freeform 20"/>
          <p:cNvSpPr>
            <a:spLocks/>
          </p:cNvSpPr>
          <p:nvPr/>
        </p:nvSpPr>
        <p:spPr bwMode="auto">
          <a:xfrm>
            <a:off x="2032000" y="3255963"/>
            <a:ext cx="36513" cy="36512"/>
          </a:xfrm>
          <a:custGeom>
            <a:avLst/>
            <a:gdLst>
              <a:gd name="T0" fmla="*/ 22 w 23"/>
              <a:gd name="T1" fmla="*/ 10 h 23"/>
              <a:gd name="T2" fmla="*/ 21 w 23"/>
              <a:gd name="T3" fmla="*/ 6 h 23"/>
              <a:gd name="T4" fmla="*/ 19 w 23"/>
              <a:gd name="T5" fmla="*/ 2 h 23"/>
              <a:gd name="T6" fmla="*/ 14 w 23"/>
              <a:gd name="T7" fmla="*/ 0 h 23"/>
              <a:gd name="T8" fmla="*/ 11 w 23"/>
              <a:gd name="T9" fmla="*/ 0 h 23"/>
              <a:gd name="T10" fmla="*/ 7 w 23"/>
              <a:gd name="T11" fmla="*/ 0 h 23"/>
              <a:gd name="T12" fmla="*/ 3 w 23"/>
              <a:gd name="T13" fmla="*/ 2 h 23"/>
              <a:gd name="T14" fmla="*/ 0 w 23"/>
              <a:gd name="T15" fmla="*/ 6 h 23"/>
              <a:gd name="T16" fmla="*/ 0 w 23"/>
              <a:gd name="T17" fmla="*/ 10 h 23"/>
              <a:gd name="T18" fmla="*/ 0 w 23"/>
              <a:gd name="T19" fmla="*/ 14 h 23"/>
              <a:gd name="T20" fmla="*/ 3 w 23"/>
              <a:gd name="T21" fmla="*/ 18 h 23"/>
              <a:gd name="T22" fmla="*/ 7 w 23"/>
              <a:gd name="T23" fmla="*/ 21 h 23"/>
              <a:gd name="T24" fmla="*/ 11 w 23"/>
              <a:gd name="T25" fmla="*/ 22 h 23"/>
              <a:gd name="T26" fmla="*/ 14 w 23"/>
              <a:gd name="T27" fmla="*/ 21 h 23"/>
              <a:gd name="T28" fmla="*/ 19 w 23"/>
              <a:gd name="T29" fmla="*/ 18 h 23"/>
              <a:gd name="T30" fmla="*/ 21 w 23"/>
              <a:gd name="T31" fmla="*/ 14 h 23"/>
              <a:gd name="T32" fmla="*/ 22 w 23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3">
                <a:moveTo>
                  <a:pt x="22" y="10"/>
                </a:moveTo>
                <a:lnTo>
                  <a:pt x="21" y="6"/>
                </a:lnTo>
                <a:lnTo>
                  <a:pt x="19" y="2"/>
                </a:lnTo>
                <a:lnTo>
                  <a:pt x="14" y="0"/>
                </a:lnTo>
                <a:lnTo>
                  <a:pt x="11" y="0"/>
                </a:lnTo>
                <a:lnTo>
                  <a:pt x="7" y="0"/>
                </a:lnTo>
                <a:lnTo>
                  <a:pt x="3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3" y="18"/>
                </a:lnTo>
                <a:lnTo>
                  <a:pt x="7" y="21"/>
                </a:lnTo>
                <a:lnTo>
                  <a:pt x="11" y="22"/>
                </a:lnTo>
                <a:lnTo>
                  <a:pt x="14" y="21"/>
                </a:lnTo>
                <a:lnTo>
                  <a:pt x="19" y="18"/>
                </a:lnTo>
                <a:lnTo>
                  <a:pt x="21" y="14"/>
                </a:lnTo>
                <a:lnTo>
                  <a:pt x="22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7" name="Freeform 21"/>
          <p:cNvSpPr>
            <a:spLocks/>
          </p:cNvSpPr>
          <p:nvPr/>
        </p:nvSpPr>
        <p:spPr bwMode="auto">
          <a:xfrm>
            <a:off x="1947863" y="3255963"/>
            <a:ext cx="38100" cy="36512"/>
          </a:xfrm>
          <a:custGeom>
            <a:avLst/>
            <a:gdLst>
              <a:gd name="T0" fmla="*/ 23 w 24"/>
              <a:gd name="T1" fmla="*/ 10 h 23"/>
              <a:gd name="T2" fmla="*/ 22 w 24"/>
              <a:gd name="T3" fmla="*/ 6 h 23"/>
              <a:gd name="T4" fmla="*/ 19 w 24"/>
              <a:gd name="T5" fmla="*/ 2 h 23"/>
              <a:gd name="T6" fmla="*/ 15 w 24"/>
              <a:gd name="T7" fmla="*/ 0 h 23"/>
              <a:gd name="T8" fmla="*/ 11 w 24"/>
              <a:gd name="T9" fmla="*/ 0 h 23"/>
              <a:gd name="T10" fmla="*/ 7 w 24"/>
              <a:gd name="T11" fmla="*/ 0 h 23"/>
              <a:gd name="T12" fmla="*/ 3 w 24"/>
              <a:gd name="T13" fmla="*/ 2 h 23"/>
              <a:gd name="T14" fmla="*/ 0 w 24"/>
              <a:gd name="T15" fmla="*/ 6 h 23"/>
              <a:gd name="T16" fmla="*/ 0 w 24"/>
              <a:gd name="T17" fmla="*/ 10 h 23"/>
              <a:gd name="T18" fmla="*/ 0 w 24"/>
              <a:gd name="T19" fmla="*/ 14 h 23"/>
              <a:gd name="T20" fmla="*/ 3 w 24"/>
              <a:gd name="T21" fmla="*/ 18 h 23"/>
              <a:gd name="T22" fmla="*/ 7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8 h 23"/>
              <a:gd name="T30" fmla="*/ 22 w 24"/>
              <a:gd name="T31" fmla="*/ 14 h 23"/>
              <a:gd name="T32" fmla="*/ 23 w 24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0"/>
                </a:moveTo>
                <a:lnTo>
                  <a:pt x="22" y="6"/>
                </a:lnTo>
                <a:lnTo>
                  <a:pt x="19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3" y="18"/>
                </a:lnTo>
                <a:lnTo>
                  <a:pt x="7" y="21"/>
                </a:lnTo>
                <a:lnTo>
                  <a:pt x="11" y="22"/>
                </a:lnTo>
                <a:lnTo>
                  <a:pt x="15" y="21"/>
                </a:lnTo>
                <a:lnTo>
                  <a:pt x="19" y="18"/>
                </a:lnTo>
                <a:lnTo>
                  <a:pt x="22" y="14"/>
                </a:lnTo>
                <a:lnTo>
                  <a:pt x="23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8" name="Freeform 22"/>
          <p:cNvSpPr>
            <a:spLocks/>
          </p:cNvSpPr>
          <p:nvPr/>
        </p:nvSpPr>
        <p:spPr bwMode="auto">
          <a:xfrm>
            <a:off x="2019300" y="3144838"/>
            <a:ext cx="44450" cy="65087"/>
          </a:xfrm>
          <a:custGeom>
            <a:avLst/>
            <a:gdLst>
              <a:gd name="T0" fmla="*/ 23 w 28"/>
              <a:gd name="T1" fmla="*/ 0 h 41"/>
              <a:gd name="T2" fmla="*/ 4 w 28"/>
              <a:gd name="T3" fmla="*/ 0 h 41"/>
              <a:gd name="T4" fmla="*/ 2 w 28"/>
              <a:gd name="T5" fmla="*/ 16 h 41"/>
              <a:gd name="T6" fmla="*/ 4 w 28"/>
              <a:gd name="T7" fmla="*/ 15 h 41"/>
              <a:gd name="T8" fmla="*/ 10 w 28"/>
              <a:gd name="T9" fmla="*/ 13 h 41"/>
              <a:gd name="T10" fmla="*/ 15 w 28"/>
              <a:gd name="T11" fmla="*/ 13 h 41"/>
              <a:gd name="T12" fmla="*/ 20 w 28"/>
              <a:gd name="T13" fmla="*/ 15 h 41"/>
              <a:gd name="T14" fmla="*/ 25 w 28"/>
              <a:gd name="T15" fmla="*/ 18 h 41"/>
              <a:gd name="T16" fmla="*/ 27 w 28"/>
              <a:gd name="T17" fmla="*/ 24 h 41"/>
              <a:gd name="T18" fmla="*/ 27 w 28"/>
              <a:gd name="T19" fmla="*/ 28 h 41"/>
              <a:gd name="T20" fmla="*/ 25 w 28"/>
              <a:gd name="T21" fmla="*/ 34 h 41"/>
              <a:gd name="T22" fmla="*/ 20 w 28"/>
              <a:gd name="T23" fmla="*/ 38 h 41"/>
              <a:gd name="T24" fmla="*/ 15 w 28"/>
              <a:gd name="T25" fmla="*/ 40 h 41"/>
              <a:gd name="T26" fmla="*/ 10 w 28"/>
              <a:gd name="T27" fmla="*/ 40 h 41"/>
              <a:gd name="T28" fmla="*/ 4 w 28"/>
              <a:gd name="T29" fmla="*/ 38 h 41"/>
              <a:gd name="T30" fmla="*/ 2 w 28"/>
              <a:gd name="T31" fmla="*/ 36 h 41"/>
              <a:gd name="T32" fmla="*/ 0 w 28"/>
              <a:gd name="T33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41">
                <a:moveTo>
                  <a:pt x="23" y="0"/>
                </a:moveTo>
                <a:lnTo>
                  <a:pt x="4" y="0"/>
                </a:lnTo>
                <a:lnTo>
                  <a:pt x="2" y="16"/>
                </a:lnTo>
                <a:lnTo>
                  <a:pt x="4" y="15"/>
                </a:lnTo>
                <a:lnTo>
                  <a:pt x="10" y="13"/>
                </a:lnTo>
                <a:lnTo>
                  <a:pt x="15" y="13"/>
                </a:lnTo>
                <a:lnTo>
                  <a:pt x="20" y="15"/>
                </a:lnTo>
                <a:lnTo>
                  <a:pt x="25" y="18"/>
                </a:lnTo>
                <a:lnTo>
                  <a:pt x="27" y="24"/>
                </a:lnTo>
                <a:lnTo>
                  <a:pt x="27" y="28"/>
                </a:lnTo>
                <a:lnTo>
                  <a:pt x="25" y="34"/>
                </a:lnTo>
                <a:lnTo>
                  <a:pt x="20" y="38"/>
                </a:lnTo>
                <a:lnTo>
                  <a:pt x="15" y="40"/>
                </a:lnTo>
                <a:lnTo>
                  <a:pt x="10" y="40"/>
                </a:lnTo>
                <a:lnTo>
                  <a:pt x="4" y="38"/>
                </a:lnTo>
                <a:lnTo>
                  <a:pt x="2" y="36"/>
                </a:lnTo>
                <a:lnTo>
                  <a:pt x="0" y="3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399" name="Freeform 23"/>
          <p:cNvSpPr>
            <a:spLocks/>
          </p:cNvSpPr>
          <p:nvPr/>
        </p:nvSpPr>
        <p:spPr bwMode="auto">
          <a:xfrm>
            <a:off x="2447925" y="3421063"/>
            <a:ext cx="49213" cy="42862"/>
          </a:xfrm>
          <a:custGeom>
            <a:avLst/>
            <a:gdLst>
              <a:gd name="T0" fmla="*/ 15 w 31"/>
              <a:gd name="T1" fmla="*/ 26 h 27"/>
              <a:gd name="T2" fmla="*/ 30 w 31"/>
              <a:gd name="T3" fmla="*/ 0 h 27"/>
              <a:gd name="T4" fmla="*/ 0 w 31"/>
              <a:gd name="T5" fmla="*/ 0 h 27"/>
              <a:gd name="T6" fmla="*/ 15 w 31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27">
                <a:moveTo>
                  <a:pt x="15" y="26"/>
                </a:moveTo>
                <a:lnTo>
                  <a:pt x="30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0" name="Freeform 24"/>
          <p:cNvSpPr>
            <a:spLocks/>
          </p:cNvSpPr>
          <p:nvPr/>
        </p:nvSpPr>
        <p:spPr bwMode="auto">
          <a:xfrm>
            <a:off x="2120900" y="3421063"/>
            <a:ext cx="52388" cy="42862"/>
          </a:xfrm>
          <a:custGeom>
            <a:avLst/>
            <a:gdLst>
              <a:gd name="T0" fmla="*/ 16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6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6" y="26"/>
                </a:moveTo>
                <a:lnTo>
                  <a:pt x="32" y="0"/>
                </a:lnTo>
                <a:lnTo>
                  <a:pt x="0" y="0"/>
                </a:lnTo>
                <a:lnTo>
                  <a:pt x="16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1" name="Freeform 25"/>
          <p:cNvSpPr>
            <a:spLocks/>
          </p:cNvSpPr>
          <p:nvPr/>
        </p:nvSpPr>
        <p:spPr bwMode="auto">
          <a:xfrm>
            <a:off x="2130425" y="3559175"/>
            <a:ext cx="46038" cy="65088"/>
          </a:xfrm>
          <a:custGeom>
            <a:avLst/>
            <a:gdLst>
              <a:gd name="T0" fmla="*/ 2 w 29"/>
              <a:gd name="T1" fmla="*/ 8 h 41"/>
              <a:gd name="T2" fmla="*/ 2 w 29"/>
              <a:gd name="T3" fmla="*/ 7 h 41"/>
              <a:gd name="T4" fmla="*/ 4 w 29"/>
              <a:gd name="T5" fmla="*/ 3 h 41"/>
              <a:gd name="T6" fmla="*/ 6 w 29"/>
              <a:gd name="T7" fmla="*/ 1 h 41"/>
              <a:gd name="T8" fmla="*/ 9 w 29"/>
              <a:gd name="T9" fmla="*/ 0 h 41"/>
              <a:gd name="T10" fmla="*/ 18 w 29"/>
              <a:gd name="T11" fmla="*/ 0 h 41"/>
              <a:gd name="T12" fmla="*/ 21 w 29"/>
              <a:gd name="T13" fmla="*/ 1 h 41"/>
              <a:gd name="T14" fmla="*/ 23 w 29"/>
              <a:gd name="T15" fmla="*/ 3 h 41"/>
              <a:gd name="T16" fmla="*/ 26 w 29"/>
              <a:gd name="T17" fmla="*/ 7 h 41"/>
              <a:gd name="T18" fmla="*/ 26 w 29"/>
              <a:gd name="T19" fmla="*/ 11 h 41"/>
              <a:gd name="T20" fmla="*/ 23 w 29"/>
              <a:gd name="T21" fmla="*/ 15 h 41"/>
              <a:gd name="T22" fmla="*/ 19 w 29"/>
              <a:gd name="T23" fmla="*/ 21 h 41"/>
              <a:gd name="T24" fmla="*/ 0 w 29"/>
              <a:gd name="T25" fmla="*/ 40 h 41"/>
              <a:gd name="T26" fmla="*/ 28 w 29"/>
              <a:gd name="T2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" h="41">
                <a:moveTo>
                  <a:pt x="2" y="8"/>
                </a:moveTo>
                <a:lnTo>
                  <a:pt x="2" y="7"/>
                </a:lnTo>
                <a:lnTo>
                  <a:pt x="4" y="3"/>
                </a:lnTo>
                <a:lnTo>
                  <a:pt x="6" y="1"/>
                </a:lnTo>
                <a:lnTo>
                  <a:pt x="9" y="0"/>
                </a:lnTo>
                <a:lnTo>
                  <a:pt x="18" y="0"/>
                </a:lnTo>
                <a:lnTo>
                  <a:pt x="21" y="1"/>
                </a:lnTo>
                <a:lnTo>
                  <a:pt x="23" y="3"/>
                </a:lnTo>
                <a:lnTo>
                  <a:pt x="26" y="7"/>
                </a:lnTo>
                <a:lnTo>
                  <a:pt x="26" y="11"/>
                </a:lnTo>
                <a:lnTo>
                  <a:pt x="23" y="15"/>
                </a:lnTo>
                <a:lnTo>
                  <a:pt x="19" y="21"/>
                </a:lnTo>
                <a:lnTo>
                  <a:pt x="0" y="40"/>
                </a:lnTo>
                <a:lnTo>
                  <a:pt x="28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2" name="Freeform 26"/>
          <p:cNvSpPr>
            <a:spLocks/>
          </p:cNvSpPr>
          <p:nvPr/>
        </p:nvSpPr>
        <p:spPr bwMode="auto">
          <a:xfrm>
            <a:off x="2455863" y="3559175"/>
            <a:ext cx="42862" cy="65088"/>
          </a:xfrm>
          <a:custGeom>
            <a:avLst/>
            <a:gdLst>
              <a:gd name="T0" fmla="*/ 3 w 27"/>
              <a:gd name="T1" fmla="*/ 0 h 41"/>
              <a:gd name="T2" fmla="*/ 24 w 27"/>
              <a:gd name="T3" fmla="*/ 0 h 41"/>
              <a:gd name="T4" fmla="*/ 13 w 27"/>
              <a:gd name="T5" fmla="*/ 15 h 41"/>
              <a:gd name="T6" fmla="*/ 18 w 27"/>
              <a:gd name="T7" fmla="*/ 15 h 41"/>
              <a:gd name="T8" fmla="*/ 22 w 27"/>
              <a:gd name="T9" fmla="*/ 16 h 41"/>
              <a:gd name="T10" fmla="*/ 24 w 27"/>
              <a:gd name="T11" fmla="*/ 18 h 41"/>
              <a:gd name="T12" fmla="*/ 26 w 27"/>
              <a:gd name="T13" fmla="*/ 24 h 41"/>
              <a:gd name="T14" fmla="*/ 26 w 27"/>
              <a:gd name="T15" fmla="*/ 28 h 41"/>
              <a:gd name="T16" fmla="*/ 24 w 27"/>
              <a:gd name="T17" fmla="*/ 34 h 41"/>
              <a:gd name="T18" fmla="*/ 19 w 27"/>
              <a:gd name="T19" fmla="*/ 38 h 41"/>
              <a:gd name="T20" fmla="*/ 14 w 27"/>
              <a:gd name="T21" fmla="*/ 40 h 41"/>
              <a:gd name="T22" fmla="*/ 9 w 27"/>
              <a:gd name="T23" fmla="*/ 40 h 41"/>
              <a:gd name="T24" fmla="*/ 3 w 27"/>
              <a:gd name="T25" fmla="*/ 38 h 41"/>
              <a:gd name="T26" fmla="*/ 1 w 27"/>
              <a:gd name="T27" fmla="*/ 36 h 41"/>
              <a:gd name="T28" fmla="*/ 0 w 27"/>
              <a:gd name="T29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" h="41">
                <a:moveTo>
                  <a:pt x="3" y="0"/>
                </a:moveTo>
                <a:lnTo>
                  <a:pt x="24" y="0"/>
                </a:lnTo>
                <a:lnTo>
                  <a:pt x="13" y="15"/>
                </a:lnTo>
                <a:lnTo>
                  <a:pt x="18" y="15"/>
                </a:lnTo>
                <a:lnTo>
                  <a:pt x="22" y="16"/>
                </a:lnTo>
                <a:lnTo>
                  <a:pt x="24" y="18"/>
                </a:lnTo>
                <a:lnTo>
                  <a:pt x="26" y="24"/>
                </a:lnTo>
                <a:lnTo>
                  <a:pt x="26" y="28"/>
                </a:lnTo>
                <a:lnTo>
                  <a:pt x="24" y="34"/>
                </a:lnTo>
                <a:lnTo>
                  <a:pt x="19" y="38"/>
                </a:lnTo>
                <a:lnTo>
                  <a:pt x="14" y="40"/>
                </a:lnTo>
                <a:lnTo>
                  <a:pt x="9" y="40"/>
                </a:lnTo>
                <a:lnTo>
                  <a:pt x="3" y="38"/>
                </a:lnTo>
                <a:lnTo>
                  <a:pt x="1" y="36"/>
                </a:lnTo>
                <a:lnTo>
                  <a:pt x="0" y="3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3" name="Freeform 27"/>
          <p:cNvSpPr>
            <a:spLocks/>
          </p:cNvSpPr>
          <p:nvPr/>
        </p:nvSpPr>
        <p:spPr bwMode="auto">
          <a:xfrm>
            <a:off x="2767013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4" name="Freeform 28"/>
          <p:cNvSpPr>
            <a:spLocks/>
          </p:cNvSpPr>
          <p:nvPr/>
        </p:nvSpPr>
        <p:spPr bwMode="auto">
          <a:xfrm>
            <a:off x="2776538" y="3560763"/>
            <a:ext cx="47625" cy="42862"/>
          </a:xfrm>
          <a:custGeom>
            <a:avLst/>
            <a:gdLst>
              <a:gd name="T0" fmla="*/ 19 w 30"/>
              <a:gd name="T1" fmla="*/ 0 h 27"/>
              <a:gd name="T2" fmla="*/ 0 w 30"/>
              <a:gd name="T3" fmla="*/ 26 h 27"/>
              <a:gd name="T4" fmla="*/ 29 w 30"/>
              <a:gd name="T5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27">
                <a:moveTo>
                  <a:pt x="19" y="0"/>
                </a:moveTo>
                <a:lnTo>
                  <a:pt x="0" y="26"/>
                </a:lnTo>
                <a:lnTo>
                  <a:pt x="29" y="2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5" name="Line 29"/>
          <p:cNvSpPr>
            <a:spLocks noChangeShapeType="1"/>
          </p:cNvSpPr>
          <p:nvPr/>
        </p:nvSpPr>
        <p:spPr bwMode="auto">
          <a:xfrm>
            <a:off x="2809875" y="3559175"/>
            <a:ext cx="0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06" name="Freeform 30"/>
          <p:cNvSpPr>
            <a:spLocks/>
          </p:cNvSpPr>
          <p:nvPr/>
        </p:nvSpPr>
        <p:spPr bwMode="auto">
          <a:xfrm>
            <a:off x="3090863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7" name="Freeform 31"/>
          <p:cNvSpPr>
            <a:spLocks/>
          </p:cNvSpPr>
          <p:nvPr/>
        </p:nvSpPr>
        <p:spPr bwMode="auto">
          <a:xfrm>
            <a:off x="3100388" y="3559175"/>
            <a:ext cx="44450" cy="65088"/>
          </a:xfrm>
          <a:custGeom>
            <a:avLst/>
            <a:gdLst>
              <a:gd name="T0" fmla="*/ 22 w 28"/>
              <a:gd name="T1" fmla="*/ 0 h 41"/>
              <a:gd name="T2" fmla="*/ 4 w 28"/>
              <a:gd name="T3" fmla="*/ 0 h 41"/>
              <a:gd name="T4" fmla="*/ 1 w 28"/>
              <a:gd name="T5" fmla="*/ 16 h 41"/>
              <a:gd name="T6" fmla="*/ 4 w 28"/>
              <a:gd name="T7" fmla="*/ 15 h 41"/>
              <a:gd name="T8" fmla="*/ 9 w 28"/>
              <a:gd name="T9" fmla="*/ 13 h 41"/>
              <a:gd name="T10" fmla="*/ 15 w 28"/>
              <a:gd name="T11" fmla="*/ 13 h 41"/>
              <a:gd name="T12" fmla="*/ 20 w 28"/>
              <a:gd name="T13" fmla="*/ 15 h 41"/>
              <a:gd name="T14" fmla="*/ 24 w 28"/>
              <a:gd name="T15" fmla="*/ 18 h 41"/>
              <a:gd name="T16" fmla="*/ 27 w 28"/>
              <a:gd name="T17" fmla="*/ 24 h 41"/>
              <a:gd name="T18" fmla="*/ 27 w 28"/>
              <a:gd name="T19" fmla="*/ 28 h 41"/>
              <a:gd name="T20" fmla="*/ 24 w 28"/>
              <a:gd name="T21" fmla="*/ 34 h 41"/>
              <a:gd name="T22" fmla="*/ 20 w 28"/>
              <a:gd name="T23" fmla="*/ 38 h 41"/>
              <a:gd name="T24" fmla="*/ 15 w 28"/>
              <a:gd name="T25" fmla="*/ 40 h 41"/>
              <a:gd name="T26" fmla="*/ 9 w 28"/>
              <a:gd name="T27" fmla="*/ 40 h 41"/>
              <a:gd name="T28" fmla="*/ 4 w 28"/>
              <a:gd name="T29" fmla="*/ 38 h 41"/>
              <a:gd name="T30" fmla="*/ 1 w 28"/>
              <a:gd name="T31" fmla="*/ 36 h 41"/>
              <a:gd name="T32" fmla="*/ 0 w 28"/>
              <a:gd name="T33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41">
                <a:moveTo>
                  <a:pt x="22" y="0"/>
                </a:moveTo>
                <a:lnTo>
                  <a:pt x="4" y="0"/>
                </a:lnTo>
                <a:lnTo>
                  <a:pt x="1" y="16"/>
                </a:lnTo>
                <a:lnTo>
                  <a:pt x="4" y="15"/>
                </a:lnTo>
                <a:lnTo>
                  <a:pt x="9" y="13"/>
                </a:lnTo>
                <a:lnTo>
                  <a:pt x="15" y="13"/>
                </a:lnTo>
                <a:lnTo>
                  <a:pt x="20" y="15"/>
                </a:lnTo>
                <a:lnTo>
                  <a:pt x="24" y="18"/>
                </a:lnTo>
                <a:lnTo>
                  <a:pt x="27" y="24"/>
                </a:lnTo>
                <a:lnTo>
                  <a:pt x="27" y="28"/>
                </a:lnTo>
                <a:lnTo>
                  <a:pt x="24" y="34"/>
                </a:lnTo>
                <a:lnTo>
                  <a:pt x="20" y="38"/>
                </a:lnTo>
                <a:lnTo>
                  <a:pt x="15" y="40"/>
                </a:lnTo>
                <a:lnTo>
                  <a:pt x="9" y="40"/>
                </a:lnTo>
                <a:lnTo>
                  <a:pt x="4" y="38"/>
                </a:lnTo>
                <a:lnTo>
                  <a:pt x="1" y="36"/>
                </a:lnTo>
                <a:lnTo>
                  <a:pt x="0" y="3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8" name="Freeform 32"/>
          <p:cNvSpPr>
            <a:spLocks/>
          </p:cNvSpPr>
          <p:nvPr/>
        </p:nvSpPr>
        <p:spPr bwMode="auto">
          <a:xfrm>
            <a:off x="3416300" y="3421063"/>
            <a:ext cx="52388" cy="42862"/>
          </a:xfrm>
          <a:custGeom>
            <a:avLst/>
            <a:gdLst>
              <a:gd name="T0" fmla="*/ 15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5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5" y="26"/>
                </a:moveTo>
                <a:lnTo>
                  <a:pt x="32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09" name="Freeform 33"/>
          <p:cNvSpPr>
            <a:spLocks/>
          </p:cNvSpPr>
          <p:nvPr/>
        </p:nvSpPr>
        <p:spPr bwMode="auto">
          <a:xfrm>
            <a:off x="3424238" y="3559175"/>
            <a:ext cx="44450" cy="65088"/>
          </a:xfrm>
          <a:custGeom>
            <a:avLst/>
            <a:gdLst>
              <a:gd name="T0" fmla="*/ 25 w 28"/>
              <a:gd name="T1" fmla="*/ 5 h 41"/>
              <a:gd name="T2" fmla="*/ 22 w 28"/>
              <a:gd name="T3" fmla="*/ 1 h 41"/>
              <a:gd name="T4" fmla="*/ 16 w 28"/>
              <a:gd name="T5" fmla="*/ 0 h 41"/>
              <a:gd name="T6" fmla="*/ 13 w 28"/>
              <a:gd name="T7" fmla="*/ 0 h 41"/>
              <a:gd name="T8" fmla="*/ 6 w 28"/>
              <a:gd name="T9" fmla="*/ 1 h 41"/>
              <a:gd name="T10" fmla="*/ 2 w 28"/>
              <a:gd name="T11" fmla="*/ 7 h 41"/>
              <a:gd name="T12" fmla="*/ 0 w 28"/>
              <a:gd name="T13" fmla="*/ 16 h 41"/>
              <a:gd name="T14" fmla="*/ 0 w 28"/>
              <a:gd name="T15" fmla="*/ 26 h 41"/>
              <a:gd name="T16" fmla="*/ 2 w 28"/>
              <a:gd name="T17" fmla="*/ 34 h 41"/>
              <a:gd name="T18" fmla="*/ 6 w 28"/>
              <a:gd name="T19" fmla="*/ 38 h 41"/>
              <a:gd name="T20" fmla="*/ 13 w 28"/>
              <a:gd name="T21" fmla="*/ 40 h 41"/>
              <a:gd name="T22" fmla="*/ 14 w 28"/>
              <a:gd name="T23" fmla="*/ 40 h 41"/>
              <a:gd name="T24" fmla="*/ 20 w 28"/>
              <a:gd name="T25" fmla="*/ 38 h 41"/>
              <a:gd name="T26" fmla="*/ 25 w 28"/>
              <a:gd name="T27" fmla="*/ 34 h 41"/>
              <a:gd name="T28" fmla="*/ 27 w 28"/>
              <a:gd name="T29" fmla="*/ 28 h 41"/>
              <a:gd name="T30" fmla="*/ 27 w 28"/>
              <a:gd name="T31" fmla="*/ 26 h 41"/>
              <a:gd name="T32" fmla="*/ 25 w 28"/>
              <a:gd name="T33" fmla="*/ 21 h 41"/>
              <a:gd name="T34" fmla="*/ 20 w 28"/>
              <a:gd name="T35" fmla="*/ 16 h 41"/>
              <a:gd name="T36" fmla="*/ 14 w 28"/>
              <a:gd name="T37" fmla="*/ 15 h 41"/>
              <a:gd name="T38" fmla="*/ 13 w 28"/>
              <a:gd name="T39" fmla="*/ 15 h 41"/>
              <a:gd name="T40" fmla="*/ 6 w 28"/>
              <a:gd name="T41" fmla="*/ 16 h 41"/>
              <a:gd name="T42" fmla="*/ 2 w 28"/>
              <a:gd name="T43" fmla="*/ 21 h 41"/>
              <a:gd name="T44" fmla="*/ 0 w 28"/>
              <a:gd name="T45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" h="41">
                <a:moveTo>
                  <a:pt x="25" y="5"/>
                </a:moveTo>
                <a:lnTo>
                  <a:pt x="22" y="1"/>
                </a:lnTo>
                <a:lnTo>
                  <a:pt x="16" y="0"/>
                </a:lnTo>
                <a:lnTo>
                  <a:pt x="13" y="0"/>
                </a:lnTo>
                <a:lnTo>
                  <a:pt x="6" y="1"/>
                </a:lnTo>
                <a:lnTo>
                  <a:pt x="2" y="7"/>
                </a:lnTo>
                <a:lnTo>
                  <a:pt x="0" y="16"/>
                </a:lnTo>
                <a:lnTo>
                  <a:pt x="0" y="26"/>
                </a:lnTo>
                <a:lnTo>
                  <a:pt x="2" y="34"/>
                </a:lnTo>
                <a:lnTo>
                  <a:pt x="6" y="38"/>
                </a:lnTo>
                <a:lnTo>
                  <a:pt x="13" y="40"/>
                </a:lnTo>
                <a:lnTo>
                  <a:pt x="14" y="40"/>
                </a:lnTo>
                <a:lnTo>
                  <a:pt x="20" y="38"/>
                </a:lnTo>
                <a:lnTo>
                  <a:pt x="25" y="34"/>
                </a:lnTo>
                <a:lnTo>
                  <a:pt x="27" y="28"/>
                </a:lnTo>
                <a:lnTo>
                  <a:pt x="27" y="26"/>
                </a:lnTo>
                <a:lnTo>
                  <a:pt x="25" y="21"/>
                </a:lnTo>
                <a:lnTo>
                  <a:pt x="20" y="16"/>
                </a:lnTo>
                <a:lnTo>
                  <a:pt x="14" y="15"/>
                </a:lnTo>
                <a:lnTo>
                  <a:pt x="13" y="15"/>
                </a:lnTo>
                <a:lnTo>
                  <a:pt x="6" y="16"/>
                </a:lnTo>
                <a:lnTo>
                  <a:pt x="2" y="21"/>
                </a:lnTo>
                <a:lnTo>
                  <a:pt x="0" y="2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0" name="Freeform 34"/>
          <p:cNvSpPr>
            <a:spLocks/>
          </p:cNvSpPr>
          <p:nvPr/>
        </p:nvSpPr>
        <p:spPr bwMode="auto">
          <a:xfrm>
            <a:off x="3741738" y="3421063"/>
            <a:ext cx="49212" cy="42862"/>
          </a:xfrm>
          <a:custGeom>
            <a:avLst/>
            <a:gdLst>
              <a:gd name="T0" fmla="*/ 15 w 31"/>
              <a:gd name="T1" fmla="*/ 26 h 27"/>
              <a:gd name="T2" fmla="*/ 30 w 31"/>
              <a:gd name="T3" fmla="*/ 0 h 27"/>
              <a:gd name="T4" fmla="*/ 0 w 31"/>
              <a:gd name="T5" fmla="*/ 0 h 27"/>
              <a:gd name="T6" fmla="*/ 15 w 31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27">
                <a:moveTo>
                  <a:pt x="15" y="26"/>
                </a:moveTo>
                <a:lnTo>
                  <a:pt x="30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1" name="Freeform 35"/>
          <p:cNvSpPr>
            <a:spLocks/>
          </p:cNvSpPr>
          <p:nvPr/>
        </p:nvSpPr>
        <p:spPr bwMode="auto">
          <a:xfrm>
            <a:off x="3749675" y="3559175"/>
            <a:ext cx="42863" cy="65088"/>
          </a:xfrm>
          <a:custGeom>
            <a:avLst/>
            <a:gdLst>
              <a:gd name="T0" fmla="*/ 0 w 27"/>
              <a:gd name="T1" fmla="*/ 0 h 41"/>
              <a:gd name="T2" fmla="*/ 26 w 27"/>
              <a:gd name="T3" fmla="*/ 0 h 41"/>
              <a:gd name="T4" fmla="*/ 7 w 27"/>
              <a:gd name="T5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41">
                <a:moveTo>
                  <a:pt x="0" y="0"/>
                </a:moveTo>
                <a:lnTo>
                  <a:pt x="26" y="0"/>
                </a:lnTo>
                <a:lnTo>
                  <a:pt x="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2" name="Freeform 36"/>
          <p:cNvSpPr>
            <a:spLocks/>
          </p:cNvSpPr>
          <p:nvPr/>
        </p:nvSpPr>
        <p:spPr bwMode="auto">
          <a:xfrm>
            <a:off x="4386263" y="3421063"/>
            <a:ext cx="52387" cy="42862"/>
          </a:xfrm>
          <a:custGeom>
            <a:avLst/>
            <a:gdLst>
              <a:gd name="T0" fmla="*/ 15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5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5" y="26"/>
                </a:moveTo>
                <a:lnTo>
                  <a:pt x="32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3" name="Freeform 37"/>
          <p:cNvSpPr>
            <a:spLocks/>
          </p:cNvSpPr>
          <p:nvPr/>
        </p:nvSpPr>
        <p:spPr bwMode="auto">
          <a:xfrm>
            <a:off x="4062413" y="3421063"/>
            <a:ext cx="52387" cy="42862"/>
          </a:xfrm>
          <a:custGeom>
            <a:avLst/>
            <a:gdLst>
              <a:gd name="T0" fmla="*/ 15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5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5" y="26"/>
                </a:moveTo>
                <a:lnTo>
                  <a:pt x="32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4" name="Freeform 38"/>
          <p:cNvSpPr>
            <a:spLocks/>
          </p:cNvSpPr>
          <p:nvPr/>
        </p:nvSpPr>
        <p:spPr bwMode="auto">
          <a:xfrm>
            <a:off x="4073525" y="3559175"/>
            <a:ext cx="46038" cy="65088"/>
          </a:xfrm>
          <a:custGeom>
            <a:avLst/>
            <a:gdLst>
              <a:gd name="T0" fmla="*/ 9 w 29"/>
              <a:gd name="T1" fmla="*/ 0 h 41"/>
              <a:gd name="T2" fmla="*/ 3 w 29"/>
              <a:gd name="T3" fmla="*/ 1 h 41"/>
              <a:gd name="T4" fmla="*/ 1 w 29"/>
              <a:gd name="T5" fmla="*/ 5 h 41"/>
              <a:gd name="T6" fmla="*/ 1 w 29"/>
              <a:gd name="T7" fmla="*/ 8 h 41"/>
              <a:gd name="T8" fmla="*/ 3 w 29"/>
              <a:gd name="T9" fmla="*/ 13 h 41"/>
              <a:gd name="T10" fmla="*/ 8 w 29"/>
              <a:gd name="T11" fmla="*/ 15 h 41"/>
              <a:gd name="T12" fmla="*/ 16 w 29"/>
              <a:gd name="T13" fmla="*/ 16 h 41"/>
              <a:gd name="T14" fmla="*/ 21 w 29"/>
              <a:gd name="T15" fmla="*/ 18 h 41"/>
              <a:gd name="T16" fmla="*/ 26 w 29"/>
              <a:gd name="T17" fmla="*/ 23 h 41"/>
              <a:gd name="T18" fmla="*/ 28 w 29"/>
              <a:gd name="T19" fmla="*/ 26 h 41"/>
              <a:gd name="T20" fmla="*/ 28 w 29"/>
              <a:gd name="T21" fmla="*/ 32 h 41"/>
              <a:gd name="T22" fmla="*/ 26 w 29"/>
              <a:gd name="T23" fmla="*/ 36 h 41"/>
              <a:gd name="T24" fmla="*/ 23 w 29"/>
              <a:gd name="T25" fmla="*/ 38 h 41"/>
              <a:gd name="T26" fmla="*/ 18 w 29"/>
              <a:gd name="T27" fmla="*/ 40 h 41"/>
              <a:gd name="T28" fmla="*/ 9 w 29"/>
              <a:gd name="T29" fmla="*/ 40 h 41"/>
              <a:gd name="T30" fmla="*/ 3 w 29"/>
              <a:gd name="T31" fmla="*/ 38 h 41"/>
              <a:gd name="T32" fmla="*/ 1 w 29"/>
              <a:gd name="T33" fmla="*/ 36 h 41"/>
              <a:gd name="T34" fmla="*/ 0 w 29"/>
              <a:gd name="T35" fmla="*/ 32 h 41"/>
              <a:gd name="T36" fmla="*/ 0 w 29"/>
              <a:gd name="T37" fmla="*/ 26 h 41"/>
              <a:gd name="T38" fmla="*/ 1 w 29"/>
              <a:gd name="T39" fmla="*/ 23 h 41"/>
              <a:gd name="T40" fmla="*/ 6 w 29"/>
              <a:gd name="T41" fmla="*/ 18 h 41"/>
              <a:gd name="T42" fmla="*/ 11 w 29"/>
              <a:gd name="T43" fmla="*/ 16 h 41"/>
              <a:gd name="T44" fmla="*/ 19 w 29"/>
              <a:gd name="T45" fmla="*/ 15 h 41"/>
              <a:gd name="T46" fmla="*/ 23 w 29"/>
              <a:gd name="T47" fmla="*/ 13 h 41"/>
              <a:gd name="T48" fmla="*/ 26 w 29"/>
              <a:gd name="T49" fmla="*/ 8 h 41"/>
              <a:gd name="T50" fmla="*/ 26 w 29"/>
              <a:gd name="T51" fmla="*/ 5 h 41"/>
              <a:gd name="T52" fmla="*/ 23 w 29"/>
              <a:gd name="T53" fmla="*/ 1 h 41"/>
              <a:gd name="T54" fmla="*/ 18 w 29"/>
              <a:gd name="T55" fmla="*/ 0 h 41"/>
              <a:gd name="T56" fmla="*/ 9 w 29"/>
              <a:gd name="T5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" h="41">
                <a:moveTo>
                  <a:pt x="9" y="0"/>
                </a:moveTo>
                <a:lnTo>
                  <a:pt x="3" y="1"/>
                </a:lnTo>
                <a:lnTo>
                  <a:pt x="1" y="5"/>
                </a:lnTo>
                <a:lnTo>
                  <a:pt x="1" y="8"/>
                </a:lnTo>
                <a:lnTo>
                  <a:pt x="3" y="13"/>
                </a:lnTo>
                <a:lnTo>
                  <a:pt x="8" y="15"/>
                </a:lnTo>
                <a:lnTo>
                  <a:pt x="16" y="16"/>
                </a:lnTo>
                <a:lnTo>
                  <a:pt x="21" y="18"/>
                </a:lnTo>
                <a:lnTo>
                  <a:pt x="26" y="23"/>
                </a:lnTo>
                <a:lnTo>
                  <a:pt x="28" y="26"/>
                </a:lnTo>
                <a:lnTo>
                  <a:pt x="28" y="32"/>
                </a:lnTo>
                <a:lnTo>
                  <a:pt x="26" y="36"/>
                </a:lnTo>
                <a:lnTo>
                  <a:pt x="23" y="38"/>
                </a:lnTo>
                <a:lnTo>
                  <a:pt x="18" y="40"/>
                </a:lnTo>
                <a:lnTo>
                  <a:pt x="9" y="40"/>
                </a:lnTo>
                <a:lnTo>
                  <a:pt x="3" y="38"/>
                </a:lnTo>
                <a:lnTo>
                  <a:pt x="1" y="36"/>
                </a:lnTo>
                <a:lnTo>
                  <a:pt x="0" y="32"/>
                </a:lnTo>
                <a:lnTo>
                  <a:pt x="0" y="26"/>
                </a:lnTo>
                <a:lnTo>
                  <a:pt x="1" y="23"/>
                </a:lnTo>
                <a:lnTo>
                  <a:pt x="6" y="18"/>
                </a:lnTo>
                <a:lnTo>
                  <a:pt x="11" y="16"/>
                </a:lnTo>
                <a:lnTo>
                  <a:pt x="19" y="15"/>
                </a:lnTo>
                <a:lnTo>
                  <a:pt x="23" y="13"/>
                </a:lnTo>
                <a:lnTo>
                  <a:pt x="26" y="8"/>
                </a:lnTo>
                <a:lnTo>
                  <a:pt x="26" y="5"/>
                </a:lnTo>
                <a:lnTo>
                  <a:pt x="23" y="1"/>
                </a:lnTo>
                <a:lnTo>
                  <a:pt x="18" y="0"/>
                </a:lnTo>
                <a:lnTo>
                  <a:pt x="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5" name="Freeform 39"/>
          <p:cNvSpPr>
            <a:spLocks/>
          </p:cNvSpPr>
          <p:nvPr/>
        </p:nvSpPr>
        <p:spPr bwMode="auto">
          <a:xfrm>
            <a:off x="4395788" y="3559175"/>
            <a:ext cx="42862" cy="65088"/>
          </a:xfrm>
          <a:custGeom>
            <a:avLst/>
            <a:gdLst>
              <a:gd name="T0" fmla="*/ 26 w 27"/>
              <a:gd name="T1" fmla="*/ 13 h 41"/>
              <a:gd name="T2" fmla="*/ 24 w 27"/>
              <a:gd name="T3" fmla="*/ 18 h 41"/>
              <a:gd name="T4" fmla="*/ 19 w 27"/>
              <a:gd name="T5" fmla="*/ 23 h 41"/>
              <a:gd name="T6" fmla="*/ 13 w 27"/>
              <a:gd name="T7" fmla="*/ 24 h 41"/>
              <a:gd name="T8" fmla="*/ 12 w 27"/>
              <a:gd name="T9" fmla="*/ 24 h 41"/>
              <a:gd name="T10" fmla="*/ 5 w 27"/>
              <a:gd name="T11" fmla="*/ 23 h 41"/>
              <a:gd name="T12" fmla="*/ 1 w 27"/>
              <a:gd name="T13" fmla="*/ 18 h 41"/>
              <a:gd name="T14" fmla="*/ 0 w 27"/>
              <a:gd name="T15" fmla="*/ 13 h 41"/>
              <a:gd name="T16" fmla="*/ 0 w 27"/>
              <a:gd name="T17" fmla="*/ 11 h 41"/>
              <a:gd name="T18" fmla="*/ 1 w 27"/>
              <a:gd name="T19" fmla="*/ 5 h 41"/>
              <a:gd name="T20" fmla="*/ 5 w 27"/>
              <a:gd name="T21" fmla="*/ 1 h 41"/>
              <a:gd name="T22" fmla="*/ 12 w 27"/>
              <a:gd name="T23" fmla="*/ 0 h 41"/>
              <a:gd name="T24" fmla="*/ 13 w 27"/>
              <a:gd name="T25" fmla="*/ 0 h 41"/>
              <a:gd name="T26" fmla="*/ 19 w 27"/>
              <a:gd name="T27" fmla="*/ 1 h 41"/>
              <a:gd name="T28" fmla="*/ 24 w 27"/>
              <a:gd name="T29" fmla="*/ 5 h 41"/>
              <a:gd name="T30" fmla="*/ 26 w 27"/>
              <a:gd name="T31" fmla="*/ 13 h 41"/>
              <a:gd name="T32" fmla="*/ 26 w 27"/>
              <a:gd name="T33" fmla="*/ 23 h 41"/>
              <a:gd name="T34" fmla="*/ 24 w 27"/>
              <a:gd name="T35" fmla="*/ 32 h 41"/>
              <a:gd name="T36" fmla="*/ 19 w 27"/>
              <a:gd name="T37" fmla="*/ 38 h 41"/>
              <a:gd name="T38" fmla="*/ 13 w 27"/>
              <a:gd name="T39" fmla="*/ 40 h 41"/>
              <a:gd name="T40" fmla="*/ 9 w 27"/>
              <a:gd name="T41" fmla="*/ 40 h 41"/>
              <a:gd name="T42" fmla="*/ 3 w 27"/>
              <a:gd name="T43" fmla="*/ 38 h 41"/>
              <a:gd name="T44" fmla="*/ 1 w 27"/>
              <a:gd name="T45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" h="41">
                <a:moveTo>
                  <a:pt x="26" y="13"/>
                </a:moveTo>
                <a:lnTo>
                  <a:pt x="24" y="18"/>
                </a:lnTo>
                <a:lnTo>
                  <a:pt x="19" y="23"/>
                </a:lnTo>
                <a:lnTo>
                  <a:pt x="13" y="24"/>
                </a:lnTo>
                <a:lnTo>
                  <a:pt x="12" y="24"/>
                </a:lnTo>
                <a:lnTo>
                  <a:pt x="5" y="23"/>
                </a:lnTo>
                <a:lnTo>
                  <a:pt x="1" y="18"/>
                </a:lnTo>
                <a:lnTo>
                  <a:pt x="0" y="13"/>
                </a:lnTo>
                <a:lnTo>
                  <a:pt x="0" y="11"/>
                </a:lnTo>
                <a:lnTo>
                  <a:pt x="1" y="5"/>
                </a:lnTo>
                <a:lnTo>
                  <a:pt x="5" y="1"/>
                </a:lnTo>
                <a:lnTo>
                  <a:pt x="12" y="0"/>
                </a:lnTo>
                <a:lnTo>
                  <a:pt x="13" y="0"/>
                </a:lnTo>
                <a:lnTo>
                  <a:pt x="19" y="1"/>
                </a:lnTo>
                <a:lnTo>
                  <a:pt x="24" y="5"/>
                </a:lnTo>
                <a:lnTo>
                  <a:pt x="26" y="13"/>
                </a:lnTo>
                <a:lnTo>
                  <a:pt x="26" y="23"/>
                </a:lnTo>
                <a:lnTo>
                  <a:pt x="24" y="32"/>
                </a:lnTo>
                <a:lnTo>
                  <a:pt x="19" y="38"/>
                </a:lnTo>
                <a:lnTo>
                  <a:pt x="13" y="40"/>
                </a:lnTo>
                <a:lnTo>
                  <a:pt x="9" y="40"/>
                </a:lnTo>
                <a:lnTo>
                  <a:pt x="3" y="38"/>
                </a:lnTo>
                <a:lnTo>
                  <a:pt x="1" y="3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6" name="Freeform 40"/>
          <p:cNvSpPr>
            <a:spLocks/>
          </p:cNvSpPr>
          <p:nvPr/>
        </p:nvSpPr>
        <p:spPr bwMode="auto">
          <a:xfrm>
            <a:off x="4711700" y="3421063"/>
            <a:ext cx="49213" cy="42862"/>
          </a:xfrm>
          <a:custGeom>
            <a:avLst/>
            <a:gdLst>
              <a:gd name="T0" fmla="*/ 15 w 31"/>
              <a:gd name="T1" fmla="*/ 26 h 27"/>
              <a:gd name="T2" fmla="*/ 30 w 31"/>
              <a:gd name="T3" fmla="*/ 0 h 27"/>
              <a:gd name="T4" fmla="*/ 0 w 31"/>
              <a:gd name="T5" fmla="*/ 0 h 27"/>
              <a:gd name="T6" fmla="*/ 15 w 31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27">
                <a:moveTo>
                  <a:pt x="15" y="26"/>
                </a:moveTo>
                <a:lnTo>
                  <a:pt x="30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7" name="Freeform 41"/>
          <p:cNvSpPr>
            <a:spLocks/>
          </p:cNvSpPr>
          <p:nvPr/>
        </p:nvSpPr>
        <p:spPr bwMode="auto">
          <a:xfrm>
            <a:off x="469582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7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7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8" name="Freeform 42"/>
          <p:cNvSpPr>
            <a:spLocks/>
          </p:cNvSpPr>
          <p:nvPr/>
        </p:nvSpPr>
        <p:spPr bwMode="auto">
          <a:xfrm>
            <a:off x="4746625" y="3559175"/>
            <a:ext cx="44450" cy="65088"/>
          </a:xfrm>
          <a:custGeom>
            <a:avLst/>
            <a:gdLst>
              <a:gd name="T0" fmla="*/ 12 w 28"/>
              <a:gd name="T1" fmla="*/ 0 h 41"/>
              <a:gd name="T2" fmla="*/ 6 w 28"/>
              <a:gd name="T3" fmla="*/ 1 h 41"/>
              <a:gd name="T4" fmla="*/ 1 w 28"/>
              <a:gd name="T5" fmla="*/ 7 h 41"/>
              <a:gd name="T6" fmla="*/ 0 w 28"/>
              <a:gd name="T7" fmla="*/ 16 h 41"/>
              <a:gd name="T8" fmla="*/ 0 w 28"/>
              <a:gd name="T9" fmla="*/ 23 h 41"/>
              <a:gd name="T10" fmla="*/ 1 w 28"/>
              <a:gd name="T11" fmla="*/ 32 h 41"/>
              <a:gd name="T12" fmla="*/ 6 w 28"/>
              <a:gd name="T13" fmla="*/ 38 h 41"/>
              <a:gd name="T14" fmla="*/ 12 w 28"/>
              <a:gd name="T15" fmla="*/ 40 h 41"/>
              <a:gd name="T16" fmla="*/ 15 w 28"/>
              <a:gd name="T17" fmla="*/ 40 h 41"/>
              <a:gd name="T18" fmla="*/ 20 w 28"/>
              <a:gd name="T19" fmla="*/ 38 h 41"/>
              <a:gd name="T20" fmla="*/ 25 w 28"/>
              <a:gd name="T21" fmla="*/ 32 h 41"/>
              <a:gd name="T22" fmla="*/ 27 w 28"/>
              <a:gd name="T23" fmla="*/ 23 h 41"/>
              <a:gd name="T24" fmla="*/ 27 w 28"/>
              <a:gd name="T25" fmla="*/ 16 h 41"/>
              <a:gd name="T26" fmla="*/ 25 w 28"/>
              <a:gd name="T27" fmla="*/ 7 h 41"/>
              <a:gd name="T28" fmla="*/ 20 w 28"/>
              <a:gd name="T29" fmla="*/ 1 h 41"/>
              <a:gd name="T30" fmla="*/ 15 w 28"/>
              <a:gd name="T31" fmla="*/ 0 h 41"/>
              <a:gd name="T32" fmla="*/ 12 w 28"/>
              <a:gd name="T3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41">
                <a:moveTo>
                  <a:pt x="12" y="0"/>
                </a:moveTo>
                <a:lnTo>
                  <a:pt x="6" y="1"/>
                </a:lnTo>
                <a:lnTo>
                  <a:pt x="1" y="7"/>
                </a:lnTo>
                <a:lnTo>
                  <a:pt x="0" y="16"/>
                </a:lnTo>
                <a:lnTo>
                  <a:pt x="0" y="23"/>
                </a:lnTo>
                <a:lnTo>
                  <a:pt x="1" y="32"/>
                </a:lnTo>
                <a:lnTo>
                  <a:pt x="6" y="38"/>
                </a:lnTo>
                <a:lnTo>
                  <a:pt x="12" y="40"/>
                </a:lnTo>
                <a:lnTo>
                  <a:pt x="15" y="40"/>
                </a:lnTo>
                <a:lnTo>
                  <a:pt x="20" y="38"/>
                </a:lnTo>
                <a:lnTo>
                  <a:pt x="25" y="32"/>
                </a:lnTo>
                <a:lnTo>
                  <a:pt x="27" y="23"/>
                </a:lnTo>
                <a:lnTo>
                  <a:pt x="27" y="16"/>
                </a:lnTo>
                <a:lnTo>
                  <a:pt x="25" y="7"/>
                </a:lnTo>
                <a:lnTo>
                  <a:pt x="20" y="1"/>
                </a:lnTo>
                <a:lnTo>
                  <a:pt x="15" y="0"/>
                </a:lnTo>
                <a:lnTo>
                  <a:pt x="12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19" name="Freeform 43"/>
          <p:cNvSpPr>
            <a:spLocks/>
          </p:cNvSpPr>
          <p:nvPr/>
        </p:nvSpPr>
        <p:spPr bwMode="auto">
          <a:xfrm>
            <a:off x="5033963" y="3421063"/>
            <a:ext cx="49212" cy="42862"/>
          </a:xfrm>
          <a:custGeom>
            <a:avLst/>
            <a:gdLst>
              <a:gd name="T0" fmla="*/ 15 w 31"/>
              <a:gd name="T1" fmla="*/ 26 h 27"/>
              <a:gd name="T2" fmla="*/ 30 w 31"/>
              <a:gd name="T3" fmla="*/ 0 h 27"/>
              <a:gd name="T4" fmla="*/ 0 w 31"/>
              <a:gd name="T5" fmla="*/ 0 h 27"/>
              <a:gd name="T6" fmla="*/ 15 w 31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27">
                <a:moveTo>
                  <a:pt x="15" y="26"/>
                </a:moveTo>
                <a:lnTo>
                  <a:pt x="30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0" name="Freeform 44"/>
          <p:cNvSpPr>
            <a:spLocks/>
          </p:cNvSpPr>
          <p:nvPr/>
        </p:nvSpPr>
        <p:spPr bwMode="auto">
          <a:xfrm>
            <a:off x="501967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1" name="Freeform 45"/>
          <p:cNvSpPr>
            <a:spLocks/>
          </p:cNvSpPr>
          <p:nvPr/>
        </p:nvSpPr>
        <p:spPr bwMode="auto">
          <a:xfrm>
            <a:off x="507047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2" name="Freeform 46"/>
          <p:cNvSpPr>
            <a:spLocks/>
          </p:cNvSpPr>
          <p:nvPr/>
        </p:nvSpPr>
        <p:spPr bwMode="auto">
          <a:xfrm>
            <a:off x="1708150" y="2659063"/>
            <a:ext cx="38100" cy="36512"/>
          </a:xfrm>
          <a:custGeom>
            <a:avLst/>
            <a:gdLst>
              <a:gd name="T0" fmla="*/ 23 w 24"/>
              <a:gd name="T1" fmla="*/ 10 h 23"/>
              <a:gd name="T2" fmla="*/ 22 w 24"/>
              <a:gd name="T3" fmla="*/ 6 h 23"/>
              <a:gd name="T4" fmla="*/ 19 w 24"/>
              <a:gd name="T5" fmla="*/ 2 h 23"/>
              <a:gd name="T6" fmla="*/ 15 w 24"/>
              <a:gd name="T7" fmla="*/ 0 h 23"/>
              <a:gd name="T8" fmla="*/ 11 w 24"/>
              <a:gd name="T9" fmla="*/ 0 h 23"/>
              <a:gd name="T10" fmla="*/ 6 w 24"/>
              <a:gd name="T11" fmla="*/ 0 h 23"/>
              <a:gd name="T12" fmla="*/ 2 w 24"/>
              <a:gd name="T13" fmla="*/ 2 h 23"/>
              <a:gd name="T14" fmla="*/ 0 w 24"/>
              <a:gd name="T15" fmla="*/ 6 h 23"/>
              <a:gd name="T16" fmla="*/ 0 w 24"/>
              <a:gd name="T17" fmla="*/ 10 h 23"/>
              <a:gd name="T18" fmla="*/ 0 w 24"/>
              <a:gd name="T19" fmla="*/ 14 h 23"/>
              <a:gd name="T20" fmla="*/ 2 w 24"/>
              <a:gd name="T21" fmla="*/ 18 h 23"/>
              <a:gd name="T22" fmla="*/ 6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8 h 23"/>
              <a:gd name="T30" fmla="*/ 22 w 24"/>
              <a:gd name="T31" fmla="*/ 14 h 23"/>
              <a:gd name="T32" fmla="*/ 23 w 24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0"/>
                </a:moveTo>
                <a:lnTo>
                  <a:pt x="22" y="6"/>
                </a:lnTo>
                <a:lnTo>
                  <a:pt x="19" y="2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2" y="18"/>
                </a:lnTo>
                <a:lnTo>
                  <a:pt x="6" y="21"/>
                </a:lnTo>
                <a:lnTo>
                  <a:pt x="11" y="22"/>
                </a:lnTo>
                <a:lnTo>
                  <a:pt x="15" y="21"/>
                </a:lnTo>
                <a:lnTo>
                  <a:pt x="19" y="18"/>
                </a:lnTo>
                <a:lnTo>
                  <a:pt x="22" y="14"/>
                </a:lnTo>
                <a:lnTo>
                  <a:pt x="23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3" name="Freeform 47"/>
          <p:cNvSpPr>
            <a:spLocks/>
          </p:cNvSpPr>
          <p:nvPr/>
        </p:nvSpPr>
        <p:spPr bwMode="auto">
          <a:xfrm>
            <a:off x="1708150" y="2744788"/>
            <a:ext cx="38100" cy="36512"/>
          </a:xfrm>
          <a:custGeom>
            <a:avLst/>
            <a:gdLst>
              <a:gd name="T0" fmla="*/ 23 w 24"/>
              <a:gd name="T1" fmla="*/ 10 h 23"/>
              <a:gd name="T2" fmla="*/ 22 w 24"/>
              <a:gd name="T3" fmla="*/ 7 h 23"/>
              <a:gd name="T4" fmla="*/ 19 w 24"/>
              <a:gd name="T5" fmla="*/ 3 h 23"/>
              <a:gd name="T6" fmla="*/ 15 w 24"/>
              <a:gd name="T7" fmla="*/ 0 h 23"/>
              <a:gd name="T8" fmla="*/ 11 w 24"/>
              <a:gd name="T9" fmla="*/ 0 h 23"/>
              <a:gd name="T10" fmla="*/ 6 w 24"/>
              <a:gd name="T11" fmla="*/ 0 h 23"/>
              <a:gd name="T12" fmla="*/ 2 w 24"/>
              <a:gd name="T13" fmla="*/ 3 h 23"/>
              <a:gd name="T14" fmla="*/ 0 w 24"/>
              <a:gd name="T15" fmla="*/ 7 h 23"/>
              <a:gd name="T16" fmla="*/ 0 w 24"/>
              <a:gd name="T17" fmla="*/ 10 h 23"/>
              <a:gd name="T18" fmla="*/ 0 w 24"/>
              <a:gd name="T19" fmla="*/ 14 h 23"/>
              <a:gd name="T20" fmla="*/ 2 w 24"/>
              <a:gd name="T21" fmla="*/ 18 h 23"/>
              <a:gd name="T22" fmla="*/ 6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8 h 23"/>
              <a:gd name="T30" fmla="*/ 22 w 24"/>
              <a:gd name="T31" fmla="*/ 14 h 23"/>
              <a:gd name="T32" fmla="*/ 23 w 24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0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3"/>
                </a:lnTo>
                <a:lnTo>
                  <a:pt x="0" y="7"/>
                </a:lnTo>
                <a:lnTo>
                  <a:pt x="0" y="10"/>
                </a:lnTo>
                <a:lnTo>
                  <a:pt x="0" y="14"/>
                </a:lnTo>
                <a:lnTo>
                  <a:pt x="2" y="18"/>
                </a:lnTo>
                <a:lnTo>
                  <a:pt x="6" y="21"/>
                </a:lnTo>
                <a:lnTo>
                  <a:pt x="11" y="22"/>
                </a:lnTo>
                <a:lnTo>
                  <a:pt x="15" y="21"/>
                </a:lnTo>
                <a:lnTo>
                  <a:pt x="19" y="18"/>
                </a:lnTo>
                <a:lnTo>
                  <a:pt x="22" y="14"/>
                </a:lnTo>
                <a:lnTo>
                  <a:pt x="23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4" name="Freeform 48"/>
          <p:cNvSpPr>
            <a:spLocks/>
          </p:cNvSpPr>
          <p:nvPr/>
        </p:nvSpPr>
        <p:spPr bwMode="auto">
          <a:xfrm>
            <a:off x="1708150" y="3081338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7 h 24"/>
              <a:gd name="T4" fmla="*/ 19 w 24"/>
              <a:gd name="T5" fmla="*/ 3 h 24"/>
              <a:gd name="T6" fmla="*/ 15 w 24"/>
              <a:gd name="T7" fmla="*/ 0 h 24"/>
              <a:gd name="T8" fmla="*/ 11 w 24"/>
              <a:gd name="T9" fmla="*/ 0 h 24"/>
              <a:gd name="T10" fmla="*/ 6 w 24"/>
              <a:gd name="T11" fmla="*/ 0 h 24"/>
              <a:gd name="T12" fmla="*/ 2 w 24"/>
              <a:gd name="T13" fmla="*/ 3 h 24"/>
              <a:gd name="T14" fmla="*/ 0 w 24"/>
              <a:gd name="T15" fmla="*/ 7 h 24"/>
              <a:gd name="T16" fmla="*/ 0 w 24"/>
              <a:gd name="T17" fmla="*/ 11 h 24"/>
              <a:gd name="T18" fmla="*/ 0 w 24"/>
              <a:gd name="T19" fmla="*/ 16 h 24"/>
              <a:gd name="T20" fmla="*/ 2 w 24"/>
              <a:gd name="T21" fmla="*/ 20 h 24"/>
              <a:gd name="T22" fmla="*/ 6 w 24"/>
              <a:gd name="T23" fmla="*/ 22 h 24"/>
              <a:gd name="T24" fmla="*/ 11 w 24"/>
              <a:gd name="T25" fmla="*/ 23 h 24"/>
              <a:gd name="T26" fmla="*/ 15 w 24"/>
              <a:gd name="T27" fmla="*/ 22 h 24"/>
              <a:gd name="T28" fmla="*/ 19 w 24"/>
              <a:gd name="T29" fmla="*/ 20 h 24"/>
              <a:gd name="T30" fmla="*/ 22 w 24"/>
              <a:gd name="T31" fmla="*/ 16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3"/>
                </a:lnTo>
                <a:lnTo>
                  <a:pt x="0" y="7"/>
                </a:lnTo>
                <a:lnTo>
                  <a:pt x="0" y="11"/>
                </a:lnTo>
                <a:lnTo>
                  <a:pt x="0" y="16"/>
                </a:lnTo>
                <a:lnTo>
                  <a:pt x="2" y="20"/>
                </a:lnTo>
                <a:lnTo>
                  <a:pt x="6" y="22"/>
                </a:lnTo>
                <a:lnTo>
                  <a:pt x="11" y="23"/>
                </a:lnTo>
                <a:lnTo>
                  <a:pt x="15" y="22"/>
                </a:lnTo>
                <a:lnTo>
                  <a:pt x="19" y="20"/>
                </a:lnTo>
                <a:lnTo>
                  <a:pt x="22" y="16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5" name="Freeform 49"/>
          <p:cNvSpPr>
            <a:spLocks/>
          </p:cNvSpPr>
          <p:nvPr/>
        </p:nvSpPr>
        <p:spPr bwMode="auto">
          <a:xfrm>
            <a:off x="1708150" y="2995613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7 h 24"/>
              <a:gd name="T4" fmla="*/ 19 w 24"/>
              <a:gd name="T5" fmla="*/ 2 h 24"/>
              <a:gd name="T6" fmla="*/ 15 w 24"/>
              <a:gd name="T7" fmla="*/ 0 h 24"/>
              <a:gd name="T8" fmla="*/ 11 w 24"/>
              <a:gd name="T9" fmla="*/ 0 h 24"/>
              <a:gd name="T10" fmla="*/ 6 w 24"/>
              <a:gd name="T11" fmla="*/ 0 h 24"/>
              <a:gd name="T12" fmla="*/ 2 w 24"/>
              <a:gd name="T13" fmla="*/ 2 h 24"/>
              <a:gd name="T14" fmla="*/ 0 w 24"/>
              <a:gd name="T15" fmla="*/ 7 h 24"/>
              <a:gd name="T16" fmla="*/ 0 w 24"/>
              <a:gd name="T17" fmla="*/ 11 h 24"/>
              <a:gd name="T18" fmla="*/ 0 w 24"/>
              <a:gd name="T19" fmla="*/ 15 h 24"/>
              <a:gd name="T20" fmla="*/ 2 w 24"/>
              <a:gd name="T21" fmla="*/ 19 h 24"/>
              <a:gd name="T22" fmla="*/ 6 w 24"/>
              <a:gd name="T23" fmla="*/ 22 h 24"/>
              <a:gd name="T24" fmla="*/ 11 w 24"/>
              <a:gd name="T25" fmla="*/ 23 h 24"/>
              <a:gd name="T26" fmla="*/ 15 w 24"/>
              <a:gd name="T27" fmla="*/ 22 h 24"/>
              <a:gd name="T28" fmla="*/ 19 w 24"/>
              <a:gd name="T29" fmla="*/ 19 h 24"/>
              <a:gd name="T30" fmla="*/ 22 w 24"/>
              <a:gd name="T31" fmla="*/ 15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7"/>
                </a:lnTo>
                <a:lnTo>
                  <a:pt x="19" y="2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2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lnTo>
                  <a:pt x="2" y="19"/>
                </a:lnTo>
                <a:lnTo>
                  <a:pt x="6" y="22"/>
                </a:lnTo>
                <a:lnTo>
                  <a:pt x="11" y="23"/>
                </a:lnTo>
                <a:lnTo>
                  <a:pt x="15" y="22"/>
                </a:lnTo>
                <a:lnTo>
                  <a:pt x="19" y="19"/>
                </a:lnTo>
                <a:lnTo>
                  <a:pt x="22" y="15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6" name="Freeform 50"/>
          <p:cNvSpPr>
            <a:spLocks/>
          </p:cNvSpPr>
          <p:nvPr/>
        </p:nvSpPr>
        <p:spPr bwMode="auto">
          <a:xfrm>
            <a:off x="1708150" y="2825750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7 h 24"/>
              <a:gd name="T4" fmla="*/ 19 w 24"/>
              <a:gd name="T5" fmla="*/ 3 h 24"/>
              <a:gd name="T6" fmla="*/ 15 w 24"/>
              <a:gd name="T7" fmla="*/ 0 h 24"/>
              <a:gd name="T8" fmla="*/ 11 w 24"/>
              <a:gd name="T9" fmla="*/ 0 h 24"/>
              <a:gd name="T10" fmla="*/ 6 w 24"/>
              <a:gd name="T11" fmla="*/ 0 h 24"/>
              <a:gd name="T12" fmla="*/ 2 w 24"/>
              <a:gd name="T13" fmla="*/ 3 h 24"/>
              <a:gd name="T14" fmla="*/ 0 w 24"/>
              <a:gd name="T15" fmla="*/ 7 h 24"/>
              <a:gd name="T16" fmla="*/ 0 w 24"/>
              <a:gd name="T17" fmla="*/ 11 h 24"/>
              <a:gd name="T18" fmla="*/ 0 w 24"/>
              <a:gd name="T19" fmla="*/ 15 h 24"/>
              <a:gd name="T20" fmla="*/ 2 w 24"/>
              <a:gd name="T21" fmla="*/ 19 h 24"/>
              <a:gd name="T22" fmla="*/ 6 w 24"/>
              <a:gd name="T23" fmla="*/ 21 h 24"/>
              <a:gd name="T24" fmla="*/ 11 w 24"/>
              <a:gd name="T25" fmla="*/ 23 h 24"/>
              <a:gd name="T26" fmla="*/ 15 w 24"/>
              <a:gd name="T27" fmla="*/ 21 h 24"/>
              <a:gd name="T28" fmla="*/ 19 w 24"/>
              <a:gd name="T29" fmla="*/ 19 h 24"/>
              <a:gd name="T30" fmla="*/ 22 w 24"/>
              <a:gd name="T31" fmla="*/ 15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6" y="0"/>
                </a:lnTo>
                <a:lnTo>
                  <a:pt x="2" y="3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lnTo>
                  <a:pt x="2" y="19"/>
                </a:lnTo>
                <a:lnTo>
                  <a:pt x="6" y="21"/>
                </a:lnTo>
                <a:lnTo>
                  <a:pt x="11" y="23"/>
                </a:lnTo>
                <a:lnTo>
                  <a:pt x="15" y="21"/>
                </a:lnTo>
                <a:lnTo>
                  <a:pt x="19" y="19"/>
                </a:lnTo>
                <a:lnTo>
                  <a:pt x="22" y="15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7" name="Freeform 51"/>
          <p:cNvSpPr>
            <a:spLocks/>
          </p:cNvSpPr>
          <p:nvPr/>
        </p:nvSpPr>
        <p:spPr bwMode="auto">
          <a:xfrm>
            <a:off x="1774825" y="2794000"/>
            <a:ext cx="44450" cy="66675"/>
          </a:xfrm>
          <a:custGeom>
            <a:avLst/>
            <a:gdLst>
              <a:gd name="T0" fmla="*/ 1 w 28"/>
              <a:gd name="T1" fmla="*/ 10 h 42"/>
              <a:gd name="T2" fmla="*/ 1 w 28"/>
              <a:gd name="T3" fmla="*/ 8 h 42"/>
              <a:gd name="T4" fmla="*/ 3 w 28"/>
              <a:gd name="T5" fmla="*/ 4 h 42"/>
              <a:gd name="T6" fmla="*/ 5 w 28"/>
              <a:gd name="T7" fmla="*/ 2 h 42"/>
              <a:gd name="T8" fmla="*/ 9 w 28"/>
              <a:gd name="T9" fmla="*/ 0 h 42"/>
              <a:gd name="T10" fmla="*/ 17 w 28"/>
              <a:gd name="T11" fmla="*/ 0 h 42"/>
              <a:gd name="T12" fmla="*/ 20 w 28"/>
              <a:gd name="T13" fmla="*/ 2 h 42"/>
              <a:gd name="T14" fmla="*/ 22 w 28"/>
              <a:gd name="T15" fmla="*/ 4 h 42"/>
              <a:gd name="T16" fmla="*/ 25 w 28"/>
              <a:gd name="T17" fmla="*/ 8 h 42"/>
              <a:gd name="T18" fmla="*/ 25 w 28"/>
              <a:gd name="T19" fmla="*/ 12 h 42"/>
              <a:gd name="T20" fmla="*/ 22 w 28"/>
              <a:gd name="T21" fmla="*/ 16 h 42"/>
              <a:gd name="T22" fmla="*/ 18 w 28"/>
              <a:gd name="T23" fmla="*/ 22 h 42"/>
              <a:gd name="T24" fmla="*/ 0 w 28"/>
              <a:gd name="T25" fmla="*/ 41 h 42"/>
              <a:gd name="T26" fmla="*/ 27 w 28"/>
              <a:gd name="T27" fmla="*/ 4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" h="42">
                <a:moveTo>
                  <a:pt x="1" y="10"/>
                </a:moveTo>
                <a:lnTo>
                  <a:pt x="1" y="8"/>
                </a:lnTo>
                <a:lnTo>
                  <a:pt x="3" y="4"/>
                </a:lnTo>
                <a:lnTo>
                  <a:pt x="5" y="2"/>
                </a:lnTo>
                <a:lnTo>
                  <a:pt x="9" y="0"/>
                </a:lnTo>
                <a:lnTo>
                  <a:pt x="17" y="0"/>
                </a:lnTo>
                <a:lnTo>
                  <a:pt x="20" y="2"/>
                </a:lnTo>
                <a:lnTo>
                  <a:pt x="22" y="4"/>
                </a:lnTo>
                <a:lnTo>
                  <a:pt x="25" y="8"/>
                </a:lnTo>
                <a:lnTo>
                  <a:pt x="25" y="12"/>
                </a:lnTo>
                <a:lnTo>
                  <a:pt x="22" y="16"/>
                </a:lnTo>
                <a:lnTo>
                  <a:pt x="18" y="22"/>
                </a:lnTo>
                <a:lnTo>
                  <a:pt x="0" y="41"/>
                </a:lnTo>
                <a:lnTo>
                  <a:pt x="27" y="4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8" name="Freeform 52"/>
          <p:cNvSpPr>
            <a:spLocks/>
          </p:cNvSpPr>
          <p:nvPr/>
        </p:nvSpPr>
        <p:spPr bwMode="auto">
          <a:xfrm>
            <a:off x="1779588" y="3035300"/>
            <a:ext cx="46037" cy="65088"/>
          </a:xfrm>
          <a:custGeom>
            <a:avLst/>
            <a:gdLst>
              <a:gd name="T0" fmla="*/ 4 w 29"/>
              <a:gd name="T1" fmla="*/ 0 h 41"/>
              <a:gd name="T2" fmla="*/ 26 w 29"/>
              <a:gd name="T3" fmla="*/ 0 h 41"/>
              <a:gd name="T4" fmla="*/ 14 w 29"/>
              <a:gd name="T5" fmla="*/ 15 h 41"/>
              <a:gd name="T6" fmla="*/ 19 w 29"/>
              <a:gd name="T7" fmla="*/ 15 h 41"/>
              <a:gd name="T8" fmla="*/ 23 w 29"/>
              <a:gd name="T9" fmla="*/ 17 h 41"/>
              <a:gd name="T10" fmla="*/ 26 w 29"/>
              <a:gd name="T11" fmla="*/ 19 h 41"/>
              <a:gd name="T12" fmla="*/ 28 w 29"/>
              <a:gd name="T13" fmla="*/ 24 h 41"/>
              <a:gd name="T14" fmla="*/ 28 w 29"/>
              <a:gd name="T15" fmla="*/ 27 h 41"/>
              <a:gd name="T16" fmla="*/ 26 w 29"/>
              <a:gd name="T17" fmla="*/ 33 h 41"/>
              <a:gd name="T18" fmla="*/ 21 w 29"/>
              <a:gd name="T19" fmla="*/ 38 h 41"/>
              <a:gd name="T20" fmla="*/ 16 w 29"/>
              <a:gd name="T21" fmla="*/ 40 h 41"/>
              <a:gd name="T22" fmla="*/ 9 w 29"/>
              <a:gd name="T23" fmla="*/ 40 h 41"/>
              <a:gd name="T24" fmla="*/ 4 w 29"/>
              <a:gd name="T25" fmla="*/ 38 h 41"/>
              <a:gd name="T26" fmla="*/ 1 w 29"/>
              <a:gd name="T27" fmla="*/ 35 h 41"/>
              <a:gd name="T28" fmla="*/ 0 w 29"/>
              <a:gd name="T29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" h="41">
                <a:moveTo>
                  <a:pt x="4" y="0"/>
                </a:moveTo>
                <a:lnTo>
                  <a:pt x="26" y="0"/>
                </a:lnTo>
                <a:lnTo>
                  <a:pt x="14" y="15"/>
                </a:lnTo>
                <a:lnTo>
                  <a:pt x="19" y="15"/>
                </a:lnTo>
                <a:lnTo>
                  <a:pt x="23" y="17"/>
                </a:lnTo>
                <a:lnTo>
                  <a:pt x="26" y="19"/>
                </a:lnTo>
                <a:lnTo>
                  <a:pt x="28" y="24"/>
                </a:lnTo>
                <a:lnTo>
                  <a:pt x="28" y="27"/>
                </a:lnTo>
                <a:lnTo>
                  <a:pt x="26" y="33"/>
                </a:lnTo>
                <a:lnTo>
                  <a:pt x="21" y="38"/>
                </a:lnTo>
                <a:lnTo>
                  <a:pt x="16" y="40"/>
                </a:lnTo>
                <a:lnTo>
                  <a:pt x="9" y="40"/>
                </a:lnTo>
                <a:lnTo>
                  <a:pt x="4" y="38"/>
                </a:lnTo>
                <a:lnTo>
                  <a:pt x="1" y="35"/>
                </a:lnTo>
                <a:lnTo>
                  <a:pt x="0" y="3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29" name="Freeform 53"/>
          <p:cNvSpPr>
            <a:spLocks/>
          </p:cNvSpPr>
          <p:nvPr/>
        </p:nvSpPr>
        <p:spPr bwMode="auto">
          <a:xfrm>
            <a:off x="1781175" y="2625725"/>
            <a:ext cx="28575" cy="66675"/>
          </a:xfrm>
          <a:custGeom>
            <a:avLst/>
            <a:gdLst>
              <a:gd name="T0" fmla="*/ 0 w 18"/>
              <a:gd name="T1" fmla="*/ 8 h 42"/>
              <a:gd name="T2" fmla="*/ 7 w 18"/>
              <a:gd name="T3" fmla="*/ 6 h 42"/>
              <a:gd name="T4" fmla="*/ 17 w 18"/>
              <a:gd name="T5" fmla="*/ 0 h 42"/>
              <a:gd name="T6" fmla="*/ 17 w 18"/>
              <a:gd name="T7" fmla="*/ 4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2">
                <a:moveTo>
                  <a:pt x="0" y="8"/>
                </a:moveTo>
                <a:lnTo>
                  <a:pt x="7" y="6"/>
                </a:lnTo>
                <a:lnTo>
                  <a:pt x="17" y="0"/>
                </a:lnTo>
                <a:lnTo>
                  <a:pt x="17" y="4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0" name="Freeform 54"/>
          <p:cNvSpPr>
            <a:spLocks/>
          </p:cNvSpPr>
          <p:nvPr/>
        </p:nvSpPr>
        <p:spPr bwMode="auto">
          <a:xfrm>
            <a:off x="599122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1" name="Freeform 55"/>
          <p:cNvSpPr>
            <a:spLocks/>
          </p:cNvSpPr>
          <p:nvPr/>
        </p:nvSpPr>
        <p:spPr bwMode="auto">
          <a:xfrm>
            <a:off x="6043613" y="3560763"/>
            <a:ext cx="46037" cy="42862"/>
          </a:xfrm>
          <a:custGeom>
            <a:avLst/>
            <a:gdLst>
              <a:gd name="T0" fmla="*/ 19 w 29"/>
              <a:gd name="T1" fmla="*/ 0 h 27"/>
              <a:gd name="T2" fmla="*/ 0 w 29"/>
              <a:gd name="T3" fmla="*/ 26 h 27"/>
              <a:gd name="T4" fmla="*/ 28 w 29"/>
              <a:gd name="T5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7">
                <a:moveTo>
                  <a:pt x="19" y="0"/>
                </a:moveTo>
                <a:lnTo>
                  <a:pt x="0" y="26"/>
                </a:lnTo>
                <a:lnTo>
                  <a:pt x="28" y="2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2" name="Line 56"/>
          <p:cNvSpPr>
            <a:spLocks noChangeShapeType="1"/>
          </p:cNvSpPr>
          <p:nvPr/>
        </p:nvSpPr>
        <p:spPr bwMode="auto">
          <a:xfrm>
            <a:off x="6072188" y="3559175"/>
            <a:ext cx="0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33" name="Freeform 57"/>
          <p:cNvSpPr>
            <a:spLocks/>
          </p:cNvSpPr>
          <p:nvPr/>
        </p:nvSpPr>
        <p:spPr bwMode="auto">
          <a:xfrm>
            <a:off x="6005513" y="3421063"/>
            <a:ext cx="47625" cy="42862"/>
          </a:xfrm>
          <a:custGeom>
            <a:avLst/>
            <a:gdLst>
              <a:gd name="T0" fmla="*/ 14 w 30"/>
              <a:gd name="T1" fmla="*/ 26 h 27"/>
              <a:gd name="T2" fmla="*/ 29 w 30"/>
              <a:gd name="T3" fmla="*/ 0 h 27"/>
              <a:gd name="T4" fmla="*/ 0 w 30"/>
              <a:gd name="T5" fmla="*/ 0 h 27"/>
              <a:gd name="T6" fmla="*/ 14 w 30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27">
                <a:moveTo>
                  <a:pt x="14" y="26"/>
                </a:moveTo>
                <a:lnTo>
                  <a:pt x="29" y="0"/>
                </a:lnTo>
                <a:lnTo>
                  <a:pt x="0" y="0"/>
                </a:lnTo>
                <a:lnTo>
                  <a:pt x="14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4" name="Freeform 58"/>
          <p:cNvSpPr>
            <a:spLocks/>
          </p:cNvSpPr>
          <p:nvPr/>
        </p:nvSpPr>
        <p:spPr bwMode="auto">
          <a:xfrm>
            <a:off x="5356225" y="3421063"/>
            <a:ext cx="52388" cy="42862"/>
          </a:xfrm>
          <a:custGeom>
            <a:avLst/>
            <a:gdLst>
              <a:gd name="T0" fmla="*/ 15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5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5" y="26"/>
                </a:moveTo>
                <a:lnTo>
                  <a:pt x="32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5" name="Freeform 59"/>
          <p:cNvSpPr>
            <a:spLocks/>
          </p:cNvSpPr>
          <p:nvPr/>
        </p:nvSpPr>
        <p:spPr bwMode="auto">
          <a:xfrm>
            <a:off x="5343525" y="3559175"/>
            <a:ext cx="28575" cy="65088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6" name="Freeform 60"/>
          <p:cNvSpPr>
            <a:spLocks/>
          </p:cNvSpPr>
          <p:nvPr/>
        </p:nvSpPr>
        <p:spPr bwMode="auto">
          <a:xfrm>
            <a:off x="5392738" y="3559175"/>
            <a:ext cx="46037" cy="65088"/>
          </a:xfrm>
          <a:custGeom>
            <a:avLst/>
            <a:gdLst>
              <a:gd name="T0" fmla="*/ 1 w 29"/>
              <a:gd name="T1" fmla="*/ 8 h 41"/>
              <a:gd name="T2" fmla="*/ 1 w 29"/>
              <a:gd name="T3" fmla="*/ 7 h 41"/>
              <a:gd name="T4" fmla="*/ 3 w 29"/>
              <a:gd name="T5" fmla="*/ 3 h 41"/>
              <a:gd name="T6" fmla="*/ 5 w 29"/>
              <a:gd name="T7" fmla="*/ 1 h 41"/>
              <a:gd name="T8" fmla="*/ 10 w 29"/>
              <a:gd name="T9" fmla="*/ 0 h 41"/>
              <a:gd name="T10" fmla="*/ 18 w 29"/>
              <a:gd name="T11" fmla="*/ 0 h 41"/>
              <a:gd name="T12" fmla="*/ 22 w 29"/>
              <a:gd name="T13" fmla="*/ 1 h 41"/>
              <a:gd name="T14" fmla="*/ 24 w 29"/>
              <a:gd name="T15" fmla="*/ 3 h 41"/>
              <a:gd name="T16" fmla="*/ 26 w 29"/>
              <a:gd name="T17" fmla="*/ 7 h 41"/>
              <a:gd name="T18" fmla="*/ 26 w 29"/>
              <a:gd name="T19" fmla="*/ 11 h 41"/>
              <a:gd name="T20" fmla="*/ 24 w 29"/>
              <a:gd name="T21" fmla="*/ 15 h 41"/>
              <a:gd name="T22" fmla="*/ 20 w 29"/>
              <a:gd name="T23" fmla="*/ 21 h 41"/>
              <a:gd name="T24" fmla="*/ 0 w 29"/>
              <a:gd name="T25" fmla="*/ 40 h 41"/>
              <a:gd name="T26" fmla="*/ 28 w 29"/>
              <a:gd name="T2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" h="41">
                <a:moveTo>
                  <a:pt x="1" y="8"/>
                </a:moveTo>
                <a:lnTo>
                  <a:pt x="1" y="7"/>
                </a:lnTo>
                <a:lnTo>
                  <a:pt x="3" y="3"/>
                </a:lnTo>
                <a:lnTo>
                  <a:pt x="5" y="1"/>
                </a:lnTo>
                <a:lnTo>
                  <a:pt x="10" y="0"/>
                </a:lnTo>
                <a:lnTo>
                  <a:pt x="18" y="0"/>
                </a:lnTo>
                <a:lnTo>
                  <a:pt x="22" y="1"/>
                </a:lnTo>
                <a:lnTo>
                  <a:pt x="24" y="3"/>
                </a:lnTo>
                <a:lnTo>
                  <a:pt x="26" y="7"/>
                </a:lnTo>
                <a:lnTo>
                  <a:pt x="26" y="11"/>
                </a:lnTo>
                <a:lnTo>
                  <a:pt x="24" y="15"/>
                </a:lnTo>
                <a:lnTo>
                  <a:pt x="20" y="21"/>
                </a:lnTo>
                <a:lnTo>
                  <a:pt x="0" y="40"/>
                </a:lnTo>
                <a:lnTo>
                  <a:pt x="28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7" name="Freeform 61"/>
          <p:cNvSpPr>
            <a:spLocks/>
          </p:cNvSpPr>
          <p:nvPr/>
        </p:nvSpPr>
        <p:spPr bwMode="auto">
          <a:xfrm>
            <a:off x="5680075" y="3421063"/>
            <a:ext cx="52388" cy="42862"/>
          </a:xfrm>
          <a:custGeom>
            <a:avLst/>
            <a:gdLst>
              <a:gd name="T0" fmla="*/ 16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6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6" y="26"/>
                </a:moveTo>
                <a:lnTo>
                  <a:pt x="32" y="0"/>
                </a:lnTo>
                <a:lnTo>
                  <a:pt x="0" y="0"/>
                </a:lnTo>
                <a:lnTo>
                  <a:pt x="16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8" name="Freeform 62"/>
          <p:cNvSpPr>
            <a:spLocks/>
          </p:cNvSpPr>
          <p:nvPr/>
        </p:nvSpPr>
        <p:spPr bwMode="auto">
          <a:xfrm>
            <a:off x="5668963" y="3559175"/>
            <a:ext cx="26987" cy="65088"/>
          </a:xfrm>
          <a:custGeom>
            <a:avLst/>
            <a:gdLst>
              <a:gd name="T0" fmla="*/ 0 w 17"/>
              <a:gd name="T1" fmla="*/ 7 h 41"/>
              <a:gd name="T2" fmla="*/ 6 w 17"/>
              <a:gd name="T3" fmla="*/ 5 h 41"/>
              <a:gd name="T4" fmla="*/ 16 w 17"/>
              <a:gd name="T5" fmla="*/ 0 h 41"/>
              <a:gd name="T6" fmla="*/ 16 w 17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41">
                <a:moveTo>
                  <a:pt x="0" y="7"/>
                </a:moveTo>
                <a:lnTo>
                  <a:pt x="6" y="5"/>
                </a:lnTo>
                <a:lnTo>
                  <a:pt x="16" y="0"/>
                </a:lnTo>
                <a:lnTo>
                  <a:pt x="16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39" name="Freeform 63"/>
          <p:cNvSpPr>
            <a:spLocks/>
          </p:cNvSpPr>
          <p:nvPr/>
        </p:nvSpPr>
        <p:spPr bwMode="auto">
          <a:xfrm>
            <a:off x="5716588" y="3559175"/>
            <a:ext cx="44450" cy="65088"/>
          </a:xfrm>
          <a:custGeom>
            <a:avLst/>
            <a:gdLst>
              <a:gd name="T0" fmla="*/ 4 w 28"/>
              <a:gd name="T1" fmla="*/ 0 h 41"/>
              <a:gd name="T2" fmla="*/ 25 w 28"/>
              <a:gd name="T3" fmla="*/ 0 h 41"/>
              <a:gd name="T4" fmla="*/ 13 w 28"/>
              <a:gd name="T5" fmla="*/ 15 h 41"/>
              <a:gd name="T6" fmla="*/ 19 w 28"/>
              <a:gd name="T7" fmla="*/ 15 h 41"/>
              <a:gd name="T8" fmla="*/ 23 w 28"/>
              <a:gd name="T9" fmla="*/ 16 h 41"/>
              <a:gd name="T10" fmla="*/ 25 w 28"/>
              <a:gd name="T11" fmla="*/ 18 h 41"/>
              <a:gd name="T12" fmla="*/ 27 w 28"/>
              <a:gd name="T13" fmla="*/ 24 h 41"/>
              <a:gd name="T14" fmla="*/ 27 w 28"/>
              <a:gd name="T15" fmla="*/ 28 h 41"/>
              <a:gd name="T16" fmla="*/ 25 w 28"/>
              <a:gd name="T17" fmla="*/ 34 h 41"/>
              <a:gd name="T18" fmla="*/ 20 w 28"/>
              <a:gd name="T19" fmla="*/ 38 h 41"/>
              <a:gd name="T20" fmla="*/ 15 w 28"/>
              <a:gd name="T21" fmla="*/ 40 h 41"/>
              <a:gd name="T22" fmla="*/ 9 w 28"/>
              <a:gd name="T23" fmla="*/ 40 h 41"/>
              <a:gd name="T24" fmla="*/ 4 w 28"/>
              <a:gd name="T25" fmla="*/ 38 h 41"/>
              <a:gd name="T26" fmla="*/ 1 w 28"/>
              <a:gd name="T27" fmla="*/ 36 h 41"/>
              <a:gd name="T28" fmla="*/ 0 w 28"/>
              <a:gd name="T29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" h="41">
                <a:moveTo>
                  <a:pt x="4" y="0"/>
                </a:moveTo>
                <a:lnTo>
                  <a:pt x="25" y="0"/>
                </a:lnTo>
                <a:lnTo>
                  <a:pt x="13" y="15"/>
                </a:lnTo>
                <a:lnTo>
                  <a:pt x="19" y="15"/>
                </a:lnTo>
                <a:lnTo>
                  <a:pt x="23" y="16"/>
                </a:lnTo>
                <a:lnTo>
                  <a:pt x="25" y="18"/>
                </a:lnTo>
                <a:lnTo>
                  <a:pt x="27" y="24"/>
                </a:lnTo>
                <a:lnTo>
                  <a:pt x="27" y="28"/>
                </a:lnTo>
                <a:lnTo>
                  <a:pt x="25" y="34"/>
                </a:lnTo>
                <a:lnTo>
                  <a:pt x="20" y="38"/>
                </a:lnTo>
                <a:lnTo>
                  <a:pt x="15" y="40"/>
                </a:lnTo>
                <a:lnTo>
                  <a:pt x="9" y="40"/>
                </a:lnTo>
                <a:lnTo>
                  <a:pt x="4" y="38"/>
                </a:lnTo>
                <a:lnTo>
                  <a:pt x="1" y="36"/>
                </a:lnTo>
                <a:lnTo>
                  <a:pt x="0" y="3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0" name="Freeform 64"/>
          <p:cNvSpPr>
            <a:spLocks/>
          </p:cNvSpPr>
          <p:nvPr/>
        </p:nvSpPr>
        <p:spPr bwMode="auto">
          <a:xfrm>
            <a:off x="6424613" y="3122613"/>
            <a:ext cx="41275" cy="65087"/>
          </a:xfrm>
          <a:custGeom>
            <a:avLst/>
            <a:gdLst>
              <a:gd name="T0" fmla="*/ 23 w 26"/>
              <a:gd name="T1" fmla="*/ 5 h 41"/>
              <a:gd name="T2" fmla="*/ 21 w 26"/>
              <a:gd name="T3" fmla="*/ 1 h 41"/>
              <a:gd name="T4" fmla="*/ 15 w 26"/>
              <a:gd name="T5" fmla="*/ 0 h 41"/>
              <a:gd name="T6" fmla="*/ 10 w 26"/>
              <a:gd name="T7" fmla="*/ 0 h 41"/>
              <a:gd name="T8" fmla="*/ 5 w 26"/>
              <a:gd name="T9" fmla="*/ 1 h 41"/>
              <a:gd name="T10" fmla="*/ 1 w 26"/>
              <a:gd name="T11" fmla="*/ 7 h 41"/>
              <a:gd name="T12" fmla="*/ 0 w 26"/>
              <a:gd name="T13" fmla="*/ 16 h 41"/>
              <a:gd name="T14" fmla="*/ 0 w 26"/>
              <a:gd name="T15" fmla="*/ 26 h 41"/>
              <a:gd name="T16" fmla="*/ 1 w 26"/>
              <a:gd name="T17" fmla="*/ 34 h 41"/>
              <a:gd name="T18" fmla="*/ 5 w 26"/>
              <a:gd name="T19" fmla="*/ 38 h 41"/>
              <a:gd name="T20" fmla="*/ 10 w 26"/>
              <a:gd name="T21" fmla="*/ 40 h 41"/>
              <a:gd name="T22" fmla="*/ 13 w 26"/>
              <a:gd name="T23" fmla="*/ 40 h 41"/>
              <a:gd name="T24" fmla="*/ 18 w 26"/>
              <a:gd name="T25" fmla="*/ 38 h 41"/>
              <a:gd name="T26" fmla="*/ 23 w 26"/>
              <a:gd name="T27" fmla="*/ 34 h 41"/>
              <a:gd name="T28" fmla="*/ 25 w 26"/>
              <a:gd name="T29" fmla="*/ 28 h 41"/>
              <a:gd name="T30" fmla="*/ 25 w 26"/>
              <a:gd name="T31" fmla="*/ 26 h 41"/>
              <a:gd name="T32" fmla="*/ 23 w 26"/>
              <a:gd name="T33" fmla="*/ 20 h 41"/>
              <a:gd name="T34" fmla="*/ 18 w 26"/>
              <a:gd name="T35" fmla="*/ 16 h 41"/>
              <a:gd name="T36" fmla="*/ 13 w 26"/>
              <a:gd name="T37" fmla="*/ 15 h 41"/>
              <a:gd name="T38" fmla="*/ 10 w 26"/>
              <a:gd name="T39" fmla="*/ 15 h 41"/>
              <a:gd name="T40" fmla="*/ 5 w 26"/>
              <a:gd name="T41" fmla="*/ 16 h 41"/>
              <a:gd name="T42" fmla="*/ 1 w 26"/>
              <a:gd name="T43" fmla="*/ 20 h 41"/>
              <a:gd name="T44" fmla="*/ 0 w 26"/>
              <a:gd name="T45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" h="41">
                <a:moveTo>
                  <a:pt x="23" y="5"/>
                </a:moveTo>
                <a:lnTo>
                  <a:pt x="21" y="1"/>
                </a:lnTo>
                <a:lnTo>
                  <a:pt x="15" y="0"/>
                </a:lnTo>
                <a:lnTo>
                  <a:pt x="10" y="0"/>
                </a:lnTo>
                <a:lnTo>
                  <a:pt x="5" y="1"/>
                </a:lnTo>
                <a:lnTo>
                  <a:pt x="1" y="7"/>
                </a:lnTo>
                <a:lnTo>
                  <a:pt x="0" y="16"/>
                </a:lnTo>
                <a:lnTo>
                  <a:pt x="0" y="26"/>
                </a:lnTo>
                <a:lnTo>
                  <a:pt x="1" y="34"/>
                </a:lnTo>
                <a:lnTo>
                  <a:pt x="5" y="38"/>
                </a:lnTo>
                <a:lnTo>
                  <a:pt x="10" y="40"/>
                </a:lnTo>
                <a:lnTo>
                  <a:pt x="13" y="40"/>
                </a:lnTo>
                <a:lnTo>
                  <a:pt x="18" y="38"/>
                </a:lnTo>
                <a:lnTo>
                  <a:pt x="23" y="34"/>
                </a:lnTo>
                <a:lnTo>
                  <a:pt x="25" y="28"/>
                </a:lnTo>
                <a:lnTo>
                  <a:pt x="25" y="26"/>
                </a:lnTo>
                <a:lnTo>
                  <a:pt x="23" y="20"/>
                </a:lnTo>
                <a:lnTo>
                  <a:pt x="18" y="16"/>
                </a:lnTo>
                <a:lnTo>
                  <a:pt x="13" y="15"/>
                </a:lnTo>
                <a:lnTo>
                  <a:pt x="10" y="15"/>
                </a:lnTo>
                <a:lnTo>
                  <a:pt x="5" y="16"/>
                </a:lnTo>
                <a:lnTo>
                  <a:pt x="1" y="20"/>
                </a:lnTo>
                <a:lnTo>
                  <a:pt x="0" y="2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1" name="Line 65"/>
          <p:cNvSpPr>
            <a:spLocks noChangeShapeType="1"/>
          </p:cNvSpPr>
          <p:nvPr/>
        </p:nvSpPr>
        <p:spPr bwMode="auto">
          <a:xfrm>
            <a:off x="6961188" y="2784475"/>
            <a:ext cx="1352550" cy="650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42" name="Line 66"/>
          <p:cNvSpPr>
            <a:spLocks noChangeShapeType="1"/>
          </p:cNvSpPr>
          <p:nvPr/>
        </p:nvSpPr>
        <p:spPr bwMode="auto">
          <a:xfrm>
            <a:off x="7000875" y="2870200"/>
            <a:ext cx="989013" cy="565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43" name="Line 67"/>
          <p:cNvSpPr>
            <a:spLocks noChangeShapeType="1"/>
          </p:cNvSpPr>
          <p:nvPr/>
        </p:nvSpPr>
        <p:spPr bwMode="auto">
          <a:xfrm>
            <a:off x="7004050" y="2974975"/>
            <a:ext cx="660400" cy="460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44" name="Freeform 68"/>
          <p:cNvSpPr>
            <a:spLocks/>
          </p:cNvSpPr>
          <p:nvPr/>
        </p:nvSpPr>
        <p:spPr bwMode="auto">
          <a:xfrm>
            <a:off x="6870700" y="3111500"/>
            <a:ext cx="36513" cy="38100"/>
          </a:xfrm>
          <a:custGeom>
            <a:avLst/>
            <a:gdLst>
              <a:gd name="T0" fmla="*/ 22 w 23"/>
              <a:gd name="T1" fmla="*/ 11 h 24"/>
              <a:gd name="T2" fmla="*/ 21 w 23"/>
              <a:gd name="T3" fmla="*/ 7 h 24"/>
              <a:gd name="T4" fmla="*/ 19 w 23"/>
              <a:gd name="T5" fmla="*/ 3 h 24"/>
              <a:gd name="T6" fmla="*/ 14 w 23"/>
              <a:gd name="T7" fmla="*/ 1 h 24"/>
              <a:gd name="T8" fmla="*/ 10 w 23"/>
              <a:gd name="T9" fmla="*/ 0 h 24"/>
              <a:gd name="T10" fmla="*/ 7 w 23"/>
              <a:gd name="T11" fmla="*/ 1 h 24"/>
              <a:gd name="T12" fmla="*/ 2 w 23"/>
              <a:gd name="T13" fmla="*/ 3 h 24"/>
              <a:gd name="T14" fmla="*/ 0 w 23"/>
              <a:gd name="T15" fmla="*/ 7 h 24"/>
              <a:gd name="T16" fmla="*/ 0 w 23"/>
              <a:gd name="T17" fmla="*/ 11 h 24"/>
              <a:gd name="T18" fmla="*/ 0 w 23"/>
              <a:gd name="T19" fmla="*/ 15 h 24"/>
              <a:gd name="T20" fmla="*/ 2 w 23"/>
              <a:gd name="T21" fmla="*/ 19 h 24"/>
              <a:gd name="T22" fmla="*/ 7 w 23"/>
              <a:gd name="T23" fmla="*/ 22 h 24"/>
              <a:gd name="T24" fmla="*/ 10 w 23"/>
              <a:gd name="T25" fmla="*/ 23 h 24"/>
              <a:gd name="T26" fmla="*/ 14 w 23"/>
              <a:gd name="T27" fmla="*/ 22 h 24"/>
              <a:gd name="T28" fmla="*/ 19 w 23"/>
              <a:gd name="T29" fmla="*/ 19 h 24"/>
              <a:gd name="T30" fmla="*/ 21 w 23"/>
              <a:gd name="T31" fmla="*/ 15 h 24"/>
              <a:gd name="T32" fmla="*/ 22 w 23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4">
                <a:moveTo>
                  <a:pt x="22" y="11"/>
                </a:moveTo>
                <a:lnTo>
                  <a:pt x="21" y="7"/>
                </a:lnTo>
                <a:lnTo>
                  <a:pt x="19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2" y="3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lnTo>
                  <a:pt x="2" y="19"/>
                </a:lnTo>
                <a:lnTo>
                  <a:pt x="7" y="22"/>
                </a:lnTo>
                <a:lnTo>
                  <a:pt x="10" y="23"/>
                </a:lnTo>
                <a:lnTo>
                  <a:pt x="14" y="22"/>
                </a:lnTo>
                <a:lnTo>
                  <a:pt x="19" y="19"/>
                </a:lnTo>
                <a:lnTo>
                  <a:pt x="21" y="15"/>
                </a:lnTo>
                <a:lnTo>
                  <a:pt x="22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5" name="Freeform 69"/>
          <p:cNvSpPr>
            <a:spLocks/>
          </p:cNvSpPr>
          <p:nvPr/>
        </p:nvSpPr>
        <p:spPr bwMode="auto">
          <a:xfrm>
            <a:off x="6845300" y="2709863"/>
            <a:ext cx="166688" cy="438150"/>
          </a:xfrm>
          <a:custGeom>
            <a:avLst/>
            <a:gdLst>
              <a:gd name="T0" fmla="*/ 0 w 105"/>
              <a:gd name="T1" fmla="*/ 275 h 276"/>
              <a:gd name="T2" fmla="*/ 15 w 105"/>
              <a:gd name="T3" fmla="*/ 269 h 276"/>
              <a:gd name="T4" fmla="*/ 29 w 105"/>
              <a:gd name="T5" fmla="*/ 263 h 276"/>
              <a:gd name="T6" fmla="*/ 43 w 105"/>
              <a:gd name="T7" fmla="*/ 254 h 276"/>
              <a:gd name="T8" fmla="*/ 56 w 105"/>
              <a:gd name="T9" fmla="*/ 244 h 276"/>
              <a:gd name="T10" fmla="*/ 66 w 105"/>
              <a:gd name="T11" fmla="*/ 233 h 276"/>
              <a:gd name="T12" fmla="*/ 77 w 105"/>
              <a:gd name="T13" fmla="*/ 221 h 276"/>
              <a:gd name="T14" fmla="*/ 85 w 105"/>
              <a:gd name="T15" fmla="*/ 207 h 276"/>
              <a:gd name="T16" fmla="*/ 92 w 105"/>
              <a:gd name="T17" fmla="*/ 192 h 276"/>
              <a:gd name="T18" fmla="*/ 97 w 105"/>
              <a:gd name="T19" fmla="*/ 178 h 276"/>
              <a:gd name="T20" fmla="*/ 101 w 105"/>
              <a:gd name="T21" fmla="*/ 162 h 276"/>
              <a:gd name="T22" fmla="*/ 104 w 105"/>
              <a:gd name="T23" fmla="*/ 146 h 276"/>
              <a:gd name="T24" fmla="*/ 104 w 105"/>
              <a:gd name="T25" fmla="*/ 130 h 276"/>
              <a:gd name="T26" fmla="*/ 102 w 105"/>
              <a:gd name="T27" fmla="*/ 114 h 276"/>
              <a:gd name="T28" fmla="*/ 98 w 105"/>
              <a:gd name="T29" fmla="*/ 99 h 276"/>
              <a:gd name="T30" fmla="*/ 93 w 105"/>
              <a:gd name="T31" fmla="*/ 83 h 276"/>
              <a:gd name="T32" fmla="*/ 87 w 105"/>
              <a:gd name="T33" fmla="*/ 69 h 276"/>
              <a:gd name="T34" fmla="*/ 79 w 105"/>
              <a:gd name="T35" fmla="*/ 56 h 276"/>
              <a:gd name="T36" fmla="*/ 68 w 105"/>
              <a:gd name="T37" fmla="*/ 42 h 276"/>
              <a:gd name="T38" fmla="*/ 57 w 105"/>
              <a:gd name="T39" fmla="*/ 31 h 276"/>
              <a:gd name="T40" fmla="*/ 45 w 105"/>
              <a:gd name="T41" fmla="*/ 21 h 276"/>
              <a:gd name="T42" fmla="*/ 32 w 105"/>
              <a:gd name="T43" fmla="*/ 12 h 276"/>
              <a:gd name="T44" fmla="*/ 17 w 105"/>
              <a:gd name="T45" fmla="*/ 5 h 276"/>
              <a:gd name="T46" fmla="*/ 3 w 105"/>
              <a:gd name="T47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5" h="276">
                <a:moveTo>
                  <a:pt x="0" y="275"/>
                </a:moveTo>
                <a:lnTo>
                  <a:pt x="15" y="269"/>
                </a:lnTo>
                <a:lnTo>
                  <a:pt x="29" y="263"/>
                </a:lnTo>
                <a:lnTo>
                  <a:pt x="43" y="254"/>
                </a:lnTo>
                <a:lnTo>
                  <a:pt x="56" y="244"/>
                </a:lnTo>
                <a:lnTo>
                  <a:pt x="66" y="233"/>
                </a:lnTo>
                <a:lnTo>
                  <a:pt x="77" y="221"/>
                </a:lnTo>
                <a:lnTo>
                  <a:pt x="85" y="207"/>
                </a:lnTo>
                <a:lnTo>
                  <a:pt x="92" y="192"/>
                </a:lnTo>
                <a:lnTo>
                  <a:pt x="97" y="178"/>
                </a:lnTo>
                <a:lnTo>
                  <a:pt x="101" y="162"/>
                </a:lnTo>
                <a:lnTo>
                  <a:pt x="104" y="146"/>
                </a:lnTo>
                <a:lnTo>
                  <a:pt x="104" y="130"/>
                </a:lnTo>
                <a:lnTo>
                  <a:pt x="102" y="114"/>
                </a:lnTo>
                <a:lnTo>
                  <a:pt x="98" y="99"/>
                </a:lnTo>
                <a:lnTo>
                  <a:pt x="93" y="83"/>
                </a:lnTo>
                <a:lnTo>
                  <a:pt x="87" y="69"/>
                </a:lnTo>
                <a:lnTo>
                  <a:pt x="79" y="56"/>
                </a:lnTo>
                <a:lnTo>
                  <a:pt x="68" y="42"/>
                </a:lnTo>
                <a:lnTo>
                  <a:pt x="57" y="31"/>
                </a:lnTo>
                <a:lnTo>
                  <a:pt x="45" y="21"/>
                </a:lnTo>
                <a:lnTo>
                  <a:pt x="32" y="12"/>
                </a:lnTo>
                <a:lnTo>
                  <a:pt x="17" y="5"/>
                </a:lnTo>
                <a:lnTo>
                  <a:pt x="3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6" name="Freeform 70"/>
          <p:cNvSpPr>
            <a:spLocks/>
          </p:cNvSpPr>
          <p:nvPr/>
        </p:nvSpPr>
        <p:spPr bwMode="auto">
          <a:xfrm>
            <a:off x="6592888" y="3201988"/>
            <a:ext cx="38100" cy="36512"/>
          </a:xfrm>
          <a:custGeom>
            <a:avLst/>
            <a:gdLst>
              <a:gd name="T0" fmla="*/ 23 w 24"/>
              <a:gd name="T1" fmla="*/ 10 h 23"/>
              <a:gd name="T2" fmla="*/ 22 w 24"/>
              <a:gd name="T3" fmla="*/ 6 h 23"/>
              <a:gd name="T4" fmla="*/ 19 w 24"/>
              <a:gd name="T5" fmla="*/ 2 h 23"/>
              <a:gd name="T6" fmla="*/ 15 w 24"/>
              <a:gd name="T7" fmla="*/ 0 h 23"/>
              <a:gd name="T8" fmla="*/ 11 w 24"/>
              <a:gd name="T9" fmla="*/ 0 h 23"/>
              <a:gd name="T10" fmla="*/ 7 w 24"/>
              <a:gd name="T11" fmla="*/ 0 h 23"/>
              <a:gd name="T12" fmla="*/ 3 w 24"/>
              <a:gd name="T13" fmla="*/ 2 h 23"/>
              <a:gd name="T14" fmla="*/ 1 w 24"/>
              <a:gd name="T15" fmla="*/ 6 h 23"/>
              <a:gd name="T16" fmla="*/ 0 w 24"/>
              <a:gd name="T17" fmla="*/ 10 h 23"/>
              <a:gd name="T18" fmla="*/ 1 w 24"/>
              <a:gd name="T19" fmla="*/ 14 h 23"/>
              <a:gd name="T20" fmla="*/ 3 w 24"/>
              <a:gd name="T21" fmla="*/ 18 h 23"/>
              <a:gd name="T22" fmla="*/ 7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8 h 23"/>
              <a:gd name="T30" fmla="*/ 22 w 24"/>
              <a:gd name="T31" fmla="*/ 14 h 23"/>
              <a:gd name="T32" fmla="*/ 23 w 24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0"/>
                </a:moveTo>
                <a:lnTo>
                  <a:pt x="22" y="6"/>
                </a:lnTo>
                <a:lnTo>
                  <a:pt x="19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7" y="21"/>
                </a:lnTo>
                <a:lnTo>
                  <a:pt x="11" y="22"/>
                </a:lnTo>
                <a:lnTo>
                  <a:pt x="15" y="21"/>
                </a:lnTo>
                <a:lnTo>
                  <a:pt x="19" y="18"/>
                </a:lnTo>
                <a:lnTo>
                  <a:pt x="22" y="14"/>
                </a:lnTo>
                <a:lnTo>
                  <a:pt x="23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7" name="Freeform 71"/>
          <p:cNvSpPr>
            <a:spLocks/>
          </p:cNvSpPr>
          <p:nvPr/>
        </p:nvSpPr>
        <p:spPr bwMode="auto">
          <a:xfrm>
            <a:off x="6223000" y="3146425"/>
            <a:ext cx="622300" cy="125413"/>
          </a:xfrm>
          <a:custGeom>
            <a:avLst/>
            <a:gdLst>
              <a:gd name="T0" fmla="*/ 0 w 392"/>
              <a:gd name="T1" fmla="*/ 78 h 79"/>
              <a:gd name="T2" fmla="*/ 49 w 392"/>
              <a:gd name="T3" fmla="*/ 75 h 79"/>
              <a:gd name="T4" fmla="*/ 99 w 392"/>
              <a:gd name="T5" fmla="*/ 69 h 79"/>
              <a:gd name="T6" fmla="*/ 149 w 392"/>
              <a:gd name="T7" fmla="*/ 63 h 79"/>
              <a:gd name="T8" fmla="*/ 198 w 392"/>
              <a:gd name="T9" fmla="*/ 54 h 79"/>
              <a:gd name="T10" fmla="*/ 247 w 392"/>
              <a:gd name="T11" fmla="*/ 43 h 79"/>
              <a:gd name="T12" fmla="*/ 296 w 392"/>
              <a:gd name="T13" fmla="*/ 31 h 79"/>
              <a:gd name="T14" fmla="*/ 343 w 392"/>
              <a:gd name="T15" fmla="*/ 16 h 79"/>
              <a:gd name="T16" fmla="*/ 391 w 392"/>
              <a:gd name="T17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2" h="79">
                <a:moveTo>
                  <a:pt x="0" y="78"/>
                </a:moveTo>
                <a:lnTo>
                  <a:pt x="49" y="75"/>
                </a:lnTo>
                <a:lnTo>
                  <a:pt x="99" y="69"/>
                </a:lnTo>
                <a:lnTo>
                  <a:pt x="149" y="63"/>
                </a:lnTo>
                <a:lnTo>
                  <a:pt x="198" y="54"/>
                </a:lnTo>
                <a:lnTo>
                  <a:pt x="247" y="43"/>
                </a:lnTo>
                <a:lnTo>
                  <a:pt x="296" y="31"/>
                </a:lnTo>
                <a:lnTo>
                  <a:pt x="343" y="16"/>
                </a:lnTo>
                <a:lnTo>
                  <a:pt x="391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48" name="Line 72"/>
          <p:cNvSpPr>
            <a:spLocks noChangeShapeType="1"/>
          </p:cNvSpPr>
          <p:nvPr/>
        </p:nvSpPr>
        <p:spPr bwMode="auto">
          <a:xfrm flipH="1">
            <a:off x="6369050" y="3252788"/>
            <a:ext cx="79375" cy="184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49" name="Freeform 73"/>
          <p:cNvSpPr>
            <a:spLocks/>
          </p:cNvSpPr>
          <p:nvPr/>
        </p:nvSpPr>
        <p:spPr bwMode="auto">
          <a:xfrm>
            <a:off x="6345238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0" name="Freeform 74"/>
          <p:cNvSpPr>
            <a:spLocks/>
          </p:cNvSpPr>
          <p:nvPr/>
        </p:nvSpPr>
        <p:spPr bwMode="auto">
          <a:xfrm>
            <a:off x="6430963" y="3233738"/>
            <a:ext cx="38100" cy="36512"/>
          </a:xfrm>
          <a:custGeom>
            <a:avLst/>
            <a:gdLst>
              <a:gd name="T0" fmla="*/ 23 w 24"/>
              <a:gd name="T1" fmla="*/ 11 h 23"/>
              <a:gd name="T2" fmla="*/ 22 w 24"/>
              <a:gd name="T3" fmla="*/ 7 h 23"/>
              <a:gd name="T4" fmla="*/ 19 w 24"/>
              <a:gd name="T5" fmla="*/ 3 h 23"/>
              <a:gd name="T6" fmla="*/ 15 w 24"/>
              <a:gd name="T7" fmla="*/ 0 h 23"/>
              <a:gd name="T8" fmla="*/ 11 w 24"/>
              <a:gd name="T9" fmla="*/ 0 h 23"/>
              <a:gd name="T10" fmla="*/ 7 w 24"/>
              <a:gd name="T11" fmla="*/ 0 h 23"/>
              <a:gd name="T12" fmla="*/ 3 w 24"/>
              <a:gd name="T13" fmla="*/ 3 h 23"/>
              <a:gd name="T14" fmla="*/ 0 w 24"/>
              <a:gd name="T15" fmla="*/ 7 h 23"/>
              <a:gd name="T16" fmla="*/ 0 w 24"/>
              <a:gd name="T17" fmla="*/ 11 h 23"/>
              <a:gd name="T18" fmla="*/ 0 w 24"/>
              <a:gd name="T19" fmla="*/ 14 h 23"/>
              <a:gd name="T20" fmla="*/ 3 w 24"/>
              <a:gd name="T21" fmla="*/ 19 h 23"/>
              <a:gd name="T22" fmla="*/ 7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9 h 23"/>
              <a:gd name="T30" fmla="*/ 22 w 24"/>
              <a:gd name="T31" fmla="*/ 14 h 23"/>
              <a:gd name="T32" fmla="*/ 23 w 24"/>
              <a:gd name="T33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3"/>
                </a:lnTo>
                <a:lnTo>
                  <a:pt x="0" y="7"/>
                </a:lnTo>
                <a:lnTo>
                  <a:pt x="0" y="11"/>
                </a:lnTo>
                <a:lnTo>
                  <a:pt x="0" y="14"/>
                </a:lnTo>
                <a:lnTo>
                  <a:pt x="3" y="19"/>
                </a:lnTo>
                <a:lnTo>
                  <a:pt x="7" y="21"/>
                </a:lnTo>
                <a:lnTo>
                  <a:pt x="11" y="22"/>
                </a:lnTo>
                <a:lnTo>
                  <a:pt x="15" y="21"/>
                </a:lnTo>
                <a:lnTo>
                  <a:pt x="19" y="19"/>
                </a:lnTo>
                <a:lnTo>
                  <a:pt x="22" y="14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1" name="Line 75"/>
          <p:cNvSpPr>
            <a:spLocks noChangeShapeType="1"/>
          </p:cNvSpPr>
          <p:nvPr/>
        </p:nvSpPr>
        <p:spPr bwMode="auto">
          <a:xfrm flipH="1">
            <a:off x="6696075" y="3175000"/>
            <a:ext cx="68263" cy="260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52" name="Freeform 76"/>
          <p:cNvSpPr>
            <a:spLocks/>
          </p:cNvSpPr>
          <p:nvPr/>
        </p:nvSpPr>
        <p:spPr bwMode="auto">
          <a:xfrm>
            <a:off x="6667500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3" name="Freeform 77"/>
          <p:cNvSpPr>
            <a:spLocks/>
          </p:cNvSpPr>
          <p:nvPr/>
        </p:nvSpPr>
        <p:spPr bwMode="auto">
          <a:xfrm>
            <a:off x="6745288" y="3155950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6 h 24"/>
              <a:gd name="T4" fmla="*/ 19 w 24"/>
              <a:gd name="T5" fmla="*/ 3 h 24"/>
              <a:gd name="T6" fmla="*/ 15 w 24"/>
              <a:gd name="T7" fmla="*/ 0 h 24"/>
              <a:gd name="T8" fmla="*/ 11 w 24"/>
              <a:gd name="T9" fmla="*/ 0 h 24"/>
              <a:gd name="T10" fmla="*/ 7 w 24"/>
              <a:gd name="T11" fmla="*/ 0 h 24"/>
              <a:gd name="T12" fmla="*/ 3 w 24"/>
              <a:gd name="T13" fmla="*/ 3 h 24"/>
              <a:gd name="T14" fmla="*/ 1 w 24"/>
              <a:gd name="T15" fmla="*/ 6 h 24"/>
              <a:gd name="T16" fmla="*/ 0 w 24"/>
              <a:gd name="T17" fmla="*/ 11 h 24"/>
              <a:gd name="T18" fmla="*/ 1 w 24"/>
              <a:gd name="T19" fmla="*/ 15 h 24"/>
              <a:gd name="T20" fmla="*/ 3 w 24"/>
              <a:gd name="T21" fmla="*/ 19 h 24"/>
              <a:gd name="T22" fmla="*/ 7 w 24"/>
              <a:gd name="T23" fmla="*/ 22 h 24"/>
              <a:gd name="T24" fmla="*/ 11 w 24"/>
              <a:gd name="T25" fmla="*/ 23 h 24"/>
              <a:gd name="T26" fmla="*/ 15 w 24"/>
              <a:gd name="T27" fmla="*/ 22 h 24"/>
              <a:gd name="T28" fmla="*/ 19 w 24"/>
              <a:gd name="T29" fmla="*/ 19 h 24"/>
              <a:gd name="T30" fmla="*/ 22 w 24"/>
              <a:gd name="T31" fmla="*/ 15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6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1" y="15"/>
                </a:lnTo>
                <a:lnTo>
                  <a:pt x="3" y="19"/>
                </a:lnTo>
                <a:lnTo>
                  <a:pt x="7" y="22"/>
                </a:lnTo>
                <a:lnTo>
                  <a:pt x="11" y="23"/>
                </a:lnTo>
                <a:lnTo>
                  <a:pt x="15" y="22"/>
                </a:lnTo>
                <a:lnTo>
                  <a:pt x="19" y="19"/>
                </a:lnTo>
                <a:lnTo>
                  <a:pt x="22" y="15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4" name="Freeform 78"/>
          <p:cNvSpPr>
            <a:spLocks/>
          </p:cNvSpPr>
          <p:nvPr/>
        </p:nvSpPr>
        <p:spPr bwMode="auto">
          <a:xfrm>
            <a:off x="7639050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5" name="Freeform 79"/>
          <p:cNvSpPr>
            <a:spLocks/>
          </p:cNvSpPr>
          <p:nvPr/>
        </p:nvSpPr>
        <p:spPr bwMode="auto">
          <a:xfrm>
            <a:off x="7962900" y="3421063"/>
            <a:ext cx="50800" cy="42862"/>
          </a:xfrm>
          <a:custGeom>
            <a:avLst/>
            <a:gdLst>
              <a:gd name="T0" fmla="*/ 15 w 32"/>
              <a:gd name="T1" fmla="*/ 26 h 27"/>
              <a:gd name="T2" fmla="*/ 31 w 32"/>
              <a:gd name="T3" fmla="*/ 0 h 27"/>
              <a:gd name="T4" fmla="*/ 0 w 32"/>
              <a:gd name="T5" fmla="*/ 0 h 27"/>
              <a:gd name="T6" fmla="*/ 15 w 32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27">
                <a:moveTo>
                  <a:pt x="15" y="26"/>
                </a:moveTo>
                <a:lnTo>
                  <a:pt x="31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6" name="Freeform 80"/>
          <p:cNvSpPr>
            <a:spLocks/>
          </p:cNvSpPr>
          <p:nvPr/>
        </p:nvSpPr>
        <p:spPr bwMode="auto">
          <a:xfrm>
            <a:off x="8285163" y="3421063"/>
            <a:ext cx="52387" cy="42862"/>
          </a:xfrm>
          <a:custGeom>
            <a:avLst/>
            <a:gdLst>
              <a:gd name="T0" fmla="*/ 15 w 33"/>
              <a:gd name="T1" fmla="*/ 26 h 27"/>
              <a:gd name="T2" fmla="*/ 32 w 33"/>
              <a:gd name="T3" fmla="*/ 0 h 27"/>
              <a:gd name="T4" fmla="*/ 0 w 33"/>
              <a:gd name="T5" fmla="*/ 0 h 27"/>
              <a:gd name="T6" fmla="*/ 15 w 33"/>
              <a:gd name="T7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27">
                <a:moveTo>
                  <a:pt x="15" y="26"/>
                </a:moveTo>
                <a:lnTo>
                  <a:pt x="32" y="0"/>
                </a:lnTo>
                <a:lnTo>
                  <a:pt x="0" y="0"/>
                </a:lnTo>
                <a:lnTo>
                  <a:pt x="15" y="26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7" name="Freeform 81"/>
          <p:cNvSpPr>
            <a:spLocks/>
          </p:cNvSpPr>
          <p:nvPr/>
        </p:nvSpPr>
        <p:spPr bwMode="auto">
          <a:xfrm>
            <a:off x="6248400" y="2584450"/>
            <a:ext cx="601663" cy="130175"/>
          </a:xfrm>
          <a:custGeom>
            <a:avLst/>
            <a:gdLst>
              <a:gd name="T0" fmla="*/ 378 w 379"/>
              <a:gd name="T1" fmla="*/ 81 h 82"/>
              <a:gd name="T2" fmla="*/ 331 w 379"/>
              <a:gd name="T3" fmla="*/ 64 h 82"/>
              <a:gd name="T4" fmla="*/ 285 w 379"/>
              <a:gd name="T5" fmla="*/ 49 h 82"/>
              <a:gd name="T6" fmla="*/ 238 w 379"/>
              <a:gd name="T7" fmla="*/ 36 h 82"/>
              <a:gd name="T8" fmla="*/ 191 w 379"/>
              <a:gd name="T9" fmla="*/ 25 h 82"/>
              <a:gd name="T10" fmla="*/ 144 w 379"/>
              <a:gd name="T11" fmla="*/ 15 h 82"/>
              <a:gd name="T12" fmla="*/ 96 w 379"/>
              <a:gd name="T13" fmla="*/ 8 h 82"/>
              <a:gd name="T14" fmla="*/ 48 w 379"/>
              <a:gd name="T15" fmla="*/ 2 h 82"/>
              <a:gd name="T16" fmla="*/ 0 w 379"/>
              <a:gd name="T1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82">
                <a:moveTo>
                  <a:pt x="378" y="81"/>
                </a:moveTo>
                <a:lnTo>
                  <a:pt x="331" y="64"/>
                </a:lnTo>
                <a:lnTo>
                  <a:pt x="285" y="49"/>
                </a:lnTo>
                <a:lnTo>
                  <a:pt x="238" y="36"/>
                </a:lnTo>
                <a:lnTo>
                  <a:pt x="191" y="25"/>
                </a:lnTo>
                <a:lnTo>
                  <a:pt x="144" y="15"/>
                </a:lnTo>
                <a:lnTo>
                  <a:pt x="96" y="8"/>
                </a:lnTo>
                <a:lnTo>
                  <a:pt x="48" y="2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8" name="Freeform 82"/>
          <p:cNvSpPr>
            <a:spLocks/>
          </p:cNvSpPr>
          <p:nvPr/>
        </p:nvSpPr>
        <p:spPr bwMode="auto">
          <a:xfrm>
            <a:off x="6985000" y="2962275"/>
            <a:ext cx="39688" cy="36513"/>
          </a:xfrm>
          <a:custGeom>
            <a:avLst/>
            <a:gdLst>
              <a:gd name="T0" fmla="*/ 24 w 25"/>
              <a:gd name="T1" fmla="*/ 10 h 23"/>
              <a:gd name="T2" fmla="*/ 23 w 25"/>
              <a:gd name="T3" fmla="*/ 6 h 23"/>
              <a:gd name="T4" fmla="*/ 20 w 25"/>
              <a:gd name="T5" fmla="*/ 2 h 23"/>
              <a:gd name="T6" fmla="*/ 16 w 25"/>
              <a:gd name="T7" fmla="*/ 0 h 23"/>
              <a:gd name="T8" fmla="*/ 12 w 25"/>
              <a:gd name="T9" fmla="*/ 0 h 23"/>
              <a:gd name="T10" fmla="*/ 8 w 25"/>
              <a:gd name="T11" fmla="*/ 0 h 23"/>
              <a:gd name="T12" fmla="*/ 3 w 25"/>
              <a:gd name="T13" fmla="*/ 2 h 23"/>
              <a:gd name="T14" fmla="*/ 1 w 25"/>
              <a:gd name="T15" fmla="*/ 6 h 23"/>
              <a:gd name="T16" fmla="*/ 0 w 25"/>
              <a:gd name="T17" fmla="*/ 10 h 23"/>
              <a:gd name="T18" fmla="*/ 1 w 25"/>
              <a:gd name="T19" fmla="*/ 14 h 23"/>
              <a:gd name="T20" fmla="*/ 3 w 25"/>
              <a:gd name="T21" fmla="*/ 18 h 23"/>
              <a:gd name="T22" fmla="*/ 8 w 25"/>
              <a:gd name="T23" fmla="*/ 21 h 23"/>
              <a:gd name="T24" fmla="*/ 12 w 25"/>
              <a:gd name="T25" fmla="*/ 22 h 23"/>
              <a:gd name="T26" fmla="*/ 16 w 25"/>
              <a:gd name="T27" fmla="*/ 21 h 23"/>
              <a:gd name="T28" fmla="*/ 20 w 25"/>
              <a:gd name="T29" fmla="*/ 18 h 23"/>
              <a:gd name="T30" fmla="*/ 23 w 25"/>
              <a:gd name="T31" fmla="*/ 14 h 23"/>
              <a:gd name="T32" fmla="*/ 24 w 25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" h="23">
                <a:moveTo>
                  <a:pt x="24" y="10"/>
                </a:moveTo>
                <a:lnTo>
                  <a:pt x="23" y="6"/>
                </a:lnTo>
                <a:lnTo>
                  <a:pt x="20" y="2"/>
                </a:lnTo>
                <a:lnTo>
                  <a:pt x="16" y="0"/>
                </a:lnTo>
                <a:lnTo>
                  <a:pt x="12" y="0"/>
                </a:lnTo>
                <a:lnTo>
                  <a:pt x="8" y="0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8" y="21"/>
                </a:lnTo>
                <a:lnTo>
                  <a:pt x="12" y="22"/>
                </a:lnTo>
                <a:lnTo>
                  <a:pt x="16" y="21"/>
                </a:lnTo>
                <a:lnTo>
                  <a:pt x="20" y="18"/>
                </a:lnTo>
                <a:lnTo>
                  <a:pt x="23" y="14"/>
                </a:lnTo>
                <a:lnTo>
                  <a:pt x="24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59" name="Freeform 83"/>
          <p:cNvSpPr>
            <a:spLocks/>
          </p:cNvSpPr>
          <p:nvPr/>
        </p:nvSpPr>
        <p:spPr bwMode="auto">
          <a:xfrm>
            <a:off x="6983413" y="2849563"/>
            <a:ext cx="36512" cy="38100"/>
          </a:xfrm>
          <a:custGeom>
            <a:avLst/>
            <a:gdLst>
              <a:gd name="T0" fmla="*/ 22 w 23"/>
              <a:gd name="T1" fmla="*/ 11 h 24"/>
              <a:gd name="T2" fmla="*/ 22 w 23"/>
              <a:gd name="T3" fmla="*/ 7 h 24"/>
              <a:gd name="T4" fmla="*/ 19 w 23"/>
              <a:gd name="T5" fmla="*/ 3 h 24"/>
              <a:gd name="T6" fmla="*/ 15 w 23"/>
              <a:gd name="T7" fmla="*/ 0 h 24"/>
              <a:gd name="T8" fmla="*/ 11 w 23"/>
              <a:gd name="T9" fmla="*/ 0 h 24"/>
              <a:gd name="T10" fmla="*/ 7 w 23"/>
              <a:gd name="T11" fmla="*/ 0 h 24"/>
              <a:gd name="T12" fmla="*/ 3 w 23"/>
              <a:gd name="T13" fmla="*/ 3 h 24"/>
              <a:gd name="T14" fmla="*/ 0 w 23"/>
              <a:gd name="T15" fmla="*/ 7 h 24"/>
              <a:gd name="T16" fmla="*/ 0 w 23"/>
              <a:gd name="T17" fmla="*/ 11 h 24"/>
              <a:gd name="T18" fmla="*/ 0 w 23"/>
              <a:gd name="T19" fmla="*/ 15 h 24"/>
              <a:gd name="T20" fmla="*/ 3 w 23"/>
              <a:gd name="T21" fmla="*/ 19 h 24"/>
              <a:gd name="T22" fmla="*/ 7 w 23"/>
              <a:gd name="T23" fmla="*/ 22 h 24"/>
              <a:gd name="T24" fmla="*/ 11 w 23"/>
              <a:gd name="T25" fmla="*/ 23 h 24"/>
              <a:gd name="T26" fmla="*/ 15 w 23"/>
              <a:gd name="T27" fmla="*/ 22 h 24"/>
              <a:gd name="T28" fmla="*/ 19 w 23"/>
              <a:gd name="T29" fmla="*/ 19 h 24"/>
              <a:gd name="T30" fmla="*/ 22 w 23"/>
              <a:gd name="T31" fmla="*/ 15 h 24"/>
              <a:gd name="T32" fmla="*/ 22 w 23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" h="24">
                <a:moveTo>
                  <a:pt x="22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3"/>
                </a:lnTo>
                <a:lnTo>
                  <a:pt x="0" y="7"/>
                </a:lnTo>
                <a:lnTo>
                  <a:pt x="0" y="11"/>
                </a:lnTo>
                <a:lnTo>
                  <a:pt x="0" y="15"/>
                </a:lnTo>
                <a:lnTo>
                  <a:pt x="3" y="19"/>
                </a:lnTo>
                <a:lnTo>
                  <a:pt x="7" y="22"/>
                </a:lnTo>
                <a:lnTo>
                  <a:pt x="11" y="23"/>
                </a:lnTo>
                <a:lnTo>
                  <a:pt x="15" y="22"/>
                </a:lnTo>
                <a:lnTo>
                  <a:pt x="19" y="19"/>
                </a:lnTo>
                <a:lnTo>
                  <a:pt x="22" y="15"/>
                </a:lnTo>
                <a:lnTo>
                  <a:pt x="22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0" name="Freeform 84"/>
          <p:cNvSpPr>
            <a:spLocks/>
          </p:cNvSpPr>
          <p:nvPr/>
        </p:nvSpPr>
        <p:spPr bwMode="auto">
          <a:xfrm>
            <a:off x="6735763" y="3051175"/>
            <a:ext cx="44450" cy="66675"/>
          </a:xfrm>
          <a:custGeom>
            <a:avLst/>
            <a:gdLst>
              <a:gd name="T0" fmla="*/ 0 w 28"/>
              <a:gd name="T1" fmla="*/ 0 h 42"/>
              <a:gd name="T2" fmla="*/ 27 w 28"/>
              <a:gd name="T3" fmla="*/ 0 h 42"/>
              <a:gd name="T4" fmla="*/ 8 w 28"/>
              <a:gd name="T5" fmla="*/ 4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42">
                <a:moveTo>
                  <a:pt x="0" y="0"/>
                </a:moveTo>
                <a:lnTo>
                  <a:pt x="27" y="0"/>
                </a:lnTo>
                <a:lnTo>
                  <a:pt x="8" y="4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1" name="Freeform 85"/>
          <p:cNvSpPr>
            <a:spLocks/>
          </p:cNvSpPr>
          <p:nvPr/>
        </p:nvSpPr>
        <p:spPr bwMode="auto">
          <a:xfrm>
            <a:off x="6904038" y="2963863"/>
            <a:ext cx="42862" cy="65087"/>
          </a:xfrm>
          <a:custGeom>
            <a:avLst/>
            <a:gdLst>
              <a:gd name="T0" fmla="*/ 9 w 27"/>
              <a:gd name="T1" fmla="*/ 0 h 41"/>
              <a:gd name="T2" fmla="*/ 3 w 27"/>
              <a:gd name="T3" fmla="*/ 1 h 41"/>
              <a:gd name="T4" fmla="*/ 1 w 27"/>
              <a:gd name="T5" fmla="*/ 5 h 41"/>
              <a:gd name="T6" fmla="*/ 1 w 27"/>
              <a:gd name="T7" fmla="*/ 8 h 41"/>
              <a:gd name="T8" fmla="*/ 3 w 27"/>
              <a:gd name="T9" fmla="*/ 13 h 41"/>
              <a:gd name="T10" fmla="*/ 7 w 27"/>
              <a:gd name="T11" fmla="*/ 15 h 41"/>
              <a:gd name="T12" fmla="*/ 14 w 27"/>
              <a:gd name="T13" fmla="*/ 16 h 41"/>
              <a:gd name="T14" fmla="*/ 20 w 27"/>
              <a:gd name="T15" fmla="*/ 18 h 41"/>
              <a:gd name="T16" fmla="*/ 24 w 27"/>
              <a:gd name="T17" fmla="*/ 23 h 41"/>
              <a:gd name="T18" fmla="*/ 26 w 27"/>
              <a:gd name="T19" fmla="*/ 26 h 41"/>
              <a:gd name="T20" fmla="*/ 26 w 27"/>
              <a:gd name="T21" fmla="*/ 32 h 41"/>
              <a:gd name="T22" fmla="*/ 24 w 27"/>
              <a:gd name="T23" fmla="*/ 36 h 41"/>
              <a:gd name="T24" fmla="*/ 22 w 27"/>
              <a:gd name="T25" fmla="*/ 38 h 41"/>
              <a:gd name="T26" fmla="*/ 16 w 27"/>
              <a:gd name="T27" fmla="*/ 40 h 41"/>
              <a:gd name="T28" fmla="*/ 9 w 27"/>
              <a:gd name="T29" fmla="*/ 40 h 41"/>
              <a:gd name="T30" fmla="*/ 3 w 27"/>
              <a:gd name="T31" fmla="*/ 38 h 41"/>
              <a:gd name="T32" fmla="*/ 1 w 27"/>
              <a:gd name="T33" fmla="*/ 36 h 41"/>
              <a:gd name="T34" fmla="*/ 0 w 27"/>
              <a:gd name="T35" fmla="*/ 32 h 41"/>
              <a:gd name="T36" fmla="*/ 0 w 27"/>
              <a:gd name="T37" fmla="*/ 26 h 41"/>
              <a:gd name="T38" fmla="*/ 1 w 27"/>
              <a:gd name="T39" fmla="*/ 23 h 41"/>
              <a:gd name="T40" fmla="*/ 6 w 27"/>
              <a:gd name="T41" fmla="*/ 18 h 41"/>
              <a:gd name="T42" fmla="*/ 11 w 27"/>
              <a:gd name="T43" fmla="*/ 16 h 41"/>
              <a:gd name="T44" fmla="*/ 19 w 27"/>
              <a:gd name="T45" fmla="*/ 15 h 41"/>
              <a:gd name="T46" fmla="*/ 22 w 27"/>
              <a:gd name="T47" fmla="*/ 13 h 41"/>
              <a:gd name="T48" fmla="*/ 24 w 27"/>
              <a:gd name="T49" fmla="*/ 8 h 41"/>
              <a:gd name="T50" fmla="*/ 24 w 27"/>
              <a:gd name="T51" fmla="*/ 5 h 41"/>
              <a:gd name="T52" fmla="*/ 22 w 27"/>
              <a:gd name="T53" fmla="*/ 1 h 41"/>
              <a:gd name="T54" fmla="*/ 16 w 27"/>
              <a:gd name="T55" fmla="*/ 0 h 41"/>
              <a:gd name="T56" fmla="*/ 9 w 27"/>
              <a:gd name="T5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" h="41">
                <a:moveTo>
                  <a:pt x="9" y="0"/>
                </a:moveTo>
                <a:lnTo>
                  <a:pt x="3" y="1"/>
                </a:lnTo>
                <a:lnTo>
                  <a:pt x="1" y="5"/>
                </a:lnTo>
                <a:lnTo>
                  <a:pt x="1" y="8"/>
                </a:lnTo>
                <a:lnTo>
                  <a:pt x="3" y="13"/>
                </a:lnTo>
                <a:lnTo>
                  <a:pt x="7" y="15"/>
                </a:lnTo>
                <a:lnTo>
                  <a:pt x="14" y="16"/>
                </a:lnTo>
                <a:lnTo>
                  <a:pt x="20" y="18"/>
                </a:lnTo>
                <a:lnTo>
                  <a:pt x="24" y="23"/>
                </a:lnTo>
                <a:lnTo>
                  <a:pt x="26" y="26"/>
                </a:lnTo>
                <a:lnTo>
                  <a:pt x="26" y="32"/>
                </a:lnTo>
                <a:lnTo>
                  <a:pt x="24" y="36"/>
                </a:lnTo>
                <a:lnTo>
                  <a:pt x="22" y="38"/>
                </a:lnTo>
                <a:lnTo>
                  <a:pt x="16" y="40"/>
                </a:lnTo>
                <a:lnTo>
                  <a:pt x="9" y="40"/>
                </a:lnTo>
                <a:lnTo>
                  <a:pt x="3" y="38"/>
                </a:lnTo>
                <a:lnTo>
                  <a:pt x="1" y="36"/>
                </a:lnTo>
                <a:lnTo>
                  <a:pt x="0" y="32"/>
                </a:lnTo>
                <a:lnTo>
                  <a:pt x="0" y="26"/>
                </a:lnTo>
                <a:lnTo>
                  <a:pt x="1" y="23"/>
                </a:lnTo>
                <a:lnTo>
                  <a:pt x="6" y="18"/>
                </a:lnTo>
                <a:lnTo>
                  <a:pt x="11" y="16"/>
                </a:lnTo>
                <a:lnTo>
                  <a:pt x="19" y="15"/>
                </a:lnTo>
                <a:lnTo>
                  <a:pt x="22" y="13"/>
                </a:lnTo>
                <a:lnTo>
                  <a:pt x="24" y="8"/>
                </a:lnTo>
                <a:lnTo>
                  <a:pt x="24" y="5"/>
                </a:lnTo>
                <a:lnTo>
                  <a:pt x="22" y="1"/>
                </a:lnTo>
                <a:lnTo>
                  <a:pt x="16" y="0"/>
                </a:lnTo>
                <a:lnTo>
                  <a:pt x="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2" name="Freeform 86"/>
          <p:cNvSpPr>
            <a:spLocks/>
          </p:cNvSpPr>
          <p:nvPr/>
        </p:nvSpPr>
        <p:spPr bwMode="auto">
          <a:xfrm>
            <a:off x="6942138" y="3052763"/>
            <a:ext cx="38100" cy="38100"/>
          </a:xfrm>
          <a:custGeom>
            <a:avLst/>
            <a:gdLst>
              <a:gd name="T0" fmla="*/ 23 w 24"/>
              <a:gd name="T1" fmla="*/ 11 h 24"/>
              <a:gd name="T2" fmla="*/ 22 w 24"/>
              <a:gd name="T3" fmla="*/ 7 h 24"/>
              <a:gd name="T4" fmla="*/ 19 w 24"/>
              <a:gd name="T5" fmla="*/ 3 h 24"/>
              <a:gd name="T6" fmla="*/ 15 w 24"/>
              <a:gd name="T7" fmla="*/ 0 h 24"/>
              <a:gd name="T8" fmla="*/ 11 w 24"/>
              <a:gd name="T9" fmla="*/ 0 h 24"/>
              <a:gd name="T10" fmla="*/ 7 w 24"/>
              <a:gd name="T11" fmla="*/ 0 h 24"/>
              <a:gd name="T12" fmla="*/ 3 w 24"/>
              <a:gd name="T13" fmla="*/ 3 h 24"/>
              <a:gd name="T14" fmla="*/ 0 w 24"/>
              <a:gd name="T15" fmla="*/ 7 h 24"/>
              <a:gd name="T16" fmla="*/ 0 w 24"/>
              <a:gd name="T17" fmla="*/ 11 h 24"/>
              <a:gd name="T18" fmla="*/ 0 w 24"/>
              <a:gd name="T19" fmla="*/ 16 h 24"/>
              <a:gd name="T20" fmla="*/ 3 w 24"/>
              <a:gd name="T21" fmla="*/ 20 h 24"/>
              <a:gd name="T22" fmla="*/ 7 w 24"/>
              <a:gd name="T23" fmla="*/ 23 h 24"/>
              <a:gd name="T24" fmla="*/ 11 w 24"/>
              <a:gd name="T25" fmla="*/ 23 h 24"/>
              <a:gd name="T26" fmla="*/ 15 w 24"/>
              <a:gd name="T27" fmla="*/ 23 h 24"/>
              <a:gd name="T28" fmla="*/ 19 w 24"/>
              <a:gd name="T29" fmla="*/ 20 h 24"/>
              <a:gd name="T30" fmla="*/ 22 w 24"/>
              <a:gd name="T31" fmla="*/ 16 h 24"/>
              <a:gd name="T32" fmla="*/ 23 w 24"/>
              <a:gd name="T33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4">
                <a:moveTo>
                  <a:pt x="23" y="11"/>
                </a:moveTo>
                <a:lnTo>
                  <a:pt x="22" y="7"/>
                </a:lnTo>
                <a:lnTo>
                  <a:pt x="19" y="3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3"/>
                </a:lnTo>
                <a:lnTo>
                  <a:pt x="0" y="7"/>
                </a:lnTo>
                <a:lnTo>
                  <a:pt x="0" y="11"/>
                </a:lnTo>
                <a:lnTo>
                  <a:pt x="0" y="16"/>
                </a:lnTo>
                <a:lnTo>
                  <a:pt x="3" y="20"/>
                </a:lnTo>
                <a:lnTo>
                  <a:pt x="7" y="23"/>
                </a:lnTo>
                <a:lnTo>
                  <a:pt x="11" y="23"/>
                </a:lnTo>
                <a:lnTo>
                  <a:pt x="15" y="23"/>
                </a:lnTo>
                <a:lnTo>
                  <a:pt x="19" y="20"/>
                </a:lnTo>
                <a:lnTo>
                  <a:pt x="22" y="16"/>
                </a:lnTo>
                <a:lnTo>
                  <a:pt x="23" y="1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3" name="Freeform 87"/>
          <p:cNvSpPr>
            <a:spLocks/>
          </p:cNvSpPr>
          <p:nvPr/>
        </p:nvSpPr>
        <p:spPr bwMode="auto">
          <a:xfrm>
            <a:off x="6911975" y="2854325"/>
            <a:ext cx="39688" cy="65088"/>
          </a:xfrm>
          <a:custGeom>
            <a:avLst/>
            <a:gdLst>
              <a:gd name="T0" fmla="*/ 24 w 25"/>
              <a:gd name="T1" fmla="*/ 13 h 41"/>
              <a:gd name="T2" fmla="*/ 22 w 25"/>
              <a:gd name="T3" fmla="*/ 18 h 41"/>
              <a:gd name="T4" fmla="*/ 18 w 25"/>
              <a:gd name="T5" fmla="*/ 23 h 41"/>
              <a:gd name="T6" fmla="*/ 12 w 25"/>
              <a:gd name="T7" fmla="*/ 24 h 41"/>
              <a:gd name="T8" fmla="*/ 11 w 25"/>
              <a:gd name="T9" fmla="*/ 24 h 41"/>
              <a:gd name="T10" fmla="*/ 5 w 25"/>
              <a:gd name="T11" fmla="*/ 23 h 41"/>
              <a:gd name="T12" fmla="*/ 1 w 25"/>
              <a:gd name="T13" fmla="*/ 18 h 41"/>
              <a:gd name="T14" fmla="*/ 0 w 25"/>
              <a:gd name="T15" fmla="*/ 13 h 41"/>
              <a:gd name="T16" fmla="*/ 0 w 25"/>
              <a:gd name="T17" fmla="*/ 10 h 41"/>
              <a:gd name="T18" fmla="*/ 1 w 25"/>
              <a:gd name="T19" fmla="*/ 5 h 41"/>
              <a:gd name="T20" fmla="*/ 5 w 25"/>
              <a:gd name="T21" fmla="*/ 1 h 41"/>
              <a:gd name="T22" fmla="*/ 11 w 25"/>
              <a:gd name="T23" fmla="*/ 0 h 41"/>
              <a:gd name="T24" fmla="*/ 12 w 25"/>
              <a:gd name="T25" fmla="*/ 0 h 41"/>
              <a:gd name="T26" fmla="*/ 18 w 25"/>
              <a:gd name="T27" fmla="*/ 1 h 41"/>
              <a:gd name="T28" fmla="*/ 22 w 25"/>
              <a:gd name="T29" fmla="*/ 5 h 41"/>
              <a:gd name="T30" fmla="*/ 24 w 25"/>
              <a:gd name="T31" fmla="*/ 13 h 41"/>
              <a:gd name="T32" fmla="*/ 24 w 25"/>
              <a:gd name="T33" fmla="*/ 23 h 41"/>
              <a:gd name="T34" fmla="*/ 22 w 25"/>
              <a:gd name="T35" fmla="*/ 32 h 41"/>
              <a:gd name="T36" fmla="*/ 18 w 25"/>
              <a:gd name="T37" fmla="*/ 38 h 41"/>
              <a:gd name="T38" fmla="*/ 12 w 25"/>
              <a:gd name="T39" fmla="*/ 40 h 41"/>
              <a:gd name="T40" fmla="*/ 9 w 25"/>
              <a:gd name="T41" fmla="*/ 40 h 41"/>
              <a:gd name="T42" fmla="*/ 3 w 25"/>
              <a:gd name="T43" fmla="*/ 38 h 41"/>
              <a:gd name="T44" fmla="*/ 1 w 25"/>
              <a:gd name="T45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" h="41">
                <a:moveTo>
                  <a:pt x="24" y="13"/>
                </a:moveTo>
                <a:lnTo>
                  <a:pt x="22" y="18"/>
                </a:lnTo>
                <a:lnTo>
                  <a:pt x="18" y="23"/>
                </a:lnTo>
                <a:lnTo>
                  <a:pt x="12" y="24"/>
                </a:lnTo>
                <a:lnTo>
                  <a:pt x="11" y="24"/>
                </a:lnTo>
                <a:lnTo>
                  <a:pt x="5" y="23"/>
                </a:lnTo>
                <a:lnTo>
                  <a:pt x="1" y="18"/>
                </a:lnTo>
                <a:lnTo>
                  <a:pt x="0" y="13"/>
                </a:lnTo>
                <a:lnTo>
                  <a:pt x="0" y="10"/>
                </a:lnTo>
                <a:lnTo>
                  <a:pt x="1" y="5"/>
                </a:lnTo>
                <a:lnTo>
                  <a:pt x="5" y="1"/>
                </a:lnTo>
                <a:lnTo>
                  <a:pt x="11" y="0"/>
                </a:lnTo>
                <a:lnTo>
                  <a:pt x="12" y="0"/>
                </a:lnTo>
                <a:lnTo>
                  <a:pt x="18" y="1"/>
                </a:lnTo>
                <a:lnTo>
                  <a:pt x="22" y="5"/>
                </a:lnTo>
                <a:lnTo>
                  <a:pt x="24" y="13"/>
                </a:lnTo>
                <a:lnTo>
                  <a:pt x="24" y="23"/>
                </a:lnTo>
                <a:lnTo>
                  <a:pt x="22" y="32"/>
                </a:lnTo>
                <a:lnTo>
                  <a:pt x="18" y="38"/>
                </a:lnTo>
                <a:lnTo>
                  <a:pt x="12" y="40"/>
                </a:lnTo>
                <a:lnTo>
                  <a:pt x="9" y="40"/>
                </a:lnTo>
                <a:lnTo>
                  <a:pt x="3" y="38"/>
                </a:lnTo>
                <a:lnTo>
                  <a:pt x="1" y="3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4" name="Freeform 88"/>
          <p:cNvSpPr>
            <a:spLocks/>
          </p:cNvSpPr>
          <p:nvPr/>
        </p:nvSpPr>
        <p:spPr bwMode="auto">
          <a:xfrm>
            <a:off x="6807200" y="2760663"/>
            <a:ext cx="28575" cy="65087"/>
          </a:xfrm>
          <a:custGeom>
            <a:avLst/>
            <a:gdLst>
              <a:gd name="T0" fmla="*/ 0 w 18"/>
              <a:gd name="T1" fmla="*/ 7 h 41"/>
              <a:gd name="T2" fmla="*/ 6 w 18"/>
              <a:gd name="T3" fmla="*/ 5 h 41"/>
              <a:gd name="T4" fmla="*/ 17 w 18"/>
              <a:gd name="T5" fmla="*/ 0 h 41"/>
              <a:gd name="T6" fmla="*/ 17 w 18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41">
                <a:moveTo>
                  <a:pt x="0" y="7"/>
                </a:moveTo>
                <a:lnTo>
                  <a:pt x="6" y="5"/>
                </a:lnTo>
                <a:lnTo>
                  <a:pt x="17" y="0"/>
                </a:lnTo>
                <a:lnTo>
                  <a:pt x="17" y="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5" name="Freeform 89"/>
          <p:cNvSpPr>
            <a:spLocks/>
          </p:cNvSpPr>
          <p:nvPr/>
        </p:nvSpPr>
        <p:spPr bwMode="auto">
          <a:xfrm>
            <a:off x="6858000" y="2760663"/>
            <a:ext cx="44450" cy="65087"/>
          </a:xfrm>
          <a:custGeom>
            <a:avLst/>
            <a:gdLst>
              <a:gd name="T0" fmla="*/ 10 w 28"/>
              <a:gd name="T1" fmla="*/ 0 h 41"/>
              <a:gd name="T2" fmla="*/ 5 w 28"/>
              <a:gd name="T3" fmla="*/ 1 h 41"/>
              <a:gd name="T4" fmla="*/ 1 w 28"/>
              <a:gd name="T5" fmla="*/ 7 h 41"/>
              <a:gd name="T6" fmla="*/ 0 w 28"/>
              <a:gd name="T7" fmla="*/ 16 h 41"/>
              <a:gd name="T8" fmla="*/ 0 w 28"/>
              <a:gd name="T9" fmla="*/ 23 h 41"/>
              <a:gd name="T10" fmla="*/ 1 w 28"/>
              <a:gd name="T11" fmla="*/ 32 h 41"/>
              <a:gd name="T12" fmla="*/ 5 w 28"/>
              <a:gd name="T13" fmla="*/ 38 h 41"/>
              <a:gd name="T14" fmla="*/ 10 w 28"/>
              <a:gd name="T15" fmla="*/ 40 h 41"/>
              <a:gd name="T16" fmla="*/ 15 w 28"/>
              <a:gd name="T17" fmla="*/ 40 h 41"/>
              <a:gd name="T18" fmla="*/ 20 w 28"/>
              <a:gd name="T19" fmla="*/ 38 h 41"/>
              <a:gd name="T20" fmla="*/ 25 w 28"/>
              <a:gd name="T21" fmla="*/ 32 h 41"/>
              <a:gd name="T22" fmla="*/ 27 w 28"/>
              <a:gd name="T23" fmla="*/ 23 h 41"/>
              <a:gd name="T24" fmla="*/ 27 w 28"/>
              <a:gd name="T25" fmla="*/ 16 h 41"/>
              <a:gd name="T26" fmla="*/ 25 w 28"/>
              <a:gd name="T27" fmla="*/ 7 h 41"/>
              <a:gd name="T28" fmla="*/ 20 w 28"/>
              <a:gd name="T29" fmla="*/ 1 h 41"/>
              <a:gd name="T30" fmla="*/ 15 w 28"/>
              <a:gd name="T31" fmla="*/ 0 h 41"/>
              <a:gd name="T32" fmla="*/ 10 w 28"/>
              <a:gd name="T33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41">
                <a:moveTo>
                  <a:pt x="10" y="0"/>
                </a:moveTo>
                <a:lnTo>
                  <a:pt x="5" y="1"/>
                </a:lnTo>
                <a:lnTo>
                  <a:pt x="1" y="7"/>
                </a:lnTo>
                <a:lnTo>
                  <a:pt x="0" y="16"/>
                </a:lnTo>
                <a:lnTo>
                  <a:pt x="0" y="23"/>
                </a:lnTo>
                <a:lnTo>
                  <a:pt x="1" y="32"/>
                </a:lnTo>
                <a:lnTo>
                  <a:pt x="5" y="38"/>
                </a:lnTo>
                <a:lnTo>
                  <a:pt x="10" y="40"/>
                </a:lnTo>
                <a:lnTo>
                  <a:pt x="15" y="40"/>
                </a:lnTo>
                <a:lnTo>
                  <a:pt x="20" y="38"/>
                </a:lnTo>
                <a:lnTo>
                  <a:pt x="25" y="32"/>
                </a:lnTo>
                <a:lnTo>
                  <a:pt x="27" y="23"/>
                </a:lnTo>
                <a:lnTo>
                  <a:pt x="27" y="16"/>
                </a:lnTo>
                <a:lnTo>
                  <a:pt x="25" y="7"/>
                </a:lnTo>
                <a:lnTo>
                  <a:pt x="20" y="1"/>
                </a:lnTo>
                <a:lnTo>
                  <a:pt x="15" y="0"/>
                </a:lnTo>
                <a:lnTo>
                  <a:pt x="1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6" name="Freeform 90"/>
          <p:cNvSpPr>
            <a:spLocks/>
          </p:cNvSpPr>
          <p:nvPr/>
        </p:nvSpPr>
        <p:spPr bwMode="auto">
          <a:xfrm>
            <a:off x="6942138" y="2770188"/>
            <a:ext cx="38100" cy="36512"/>
          </a:xfrm>
          <a:custGeom>
            <a:avLst/>
            <a:gdLst>
              <a:gd name="T0" fmla="*/ 23 w 24"/>
              <a:gd name="T1" fmla="*/ 10 h 23"/>
              <a:gd name="T2" fmla="*/ 22 w 24"/>
              <a:gd name="T3" fmla="*/ 6 h 23"/>
              <a:gd name="T4" fmla="*/ 19 w 24"/>
              <a:gd name="T5" fmla="*/ 2 h 23"/>
              <a:gd name="T6" fmla="*/ 15 w 24"/>
              <a:gd name="T7" fmla="*/ 0 h 23"/>
              <a:gd name="T8" fmla="*/ 11 w 24"/>
              <a:gd name="T9" fmla="*/ 0 h 23"/>
              <a:gd name="T10" fmla="*/ 7 w 24"/>
              <a:gd name="T11" fmla="*/ 0 h 23"/>
              <a:gd name="T12" fmla="*/ 3 w 24"/>
              <a:gd name="T13" fmla="*/ 2 h 23"/>
              <a:gd name="T14" fmla="*/ 0 w 24"/>
              <a:gd name="T15" fmla="*/ 6 h 23"/>
              <a:gd name="T16" fmla="*/ 0 w 24"/>
              <a:gd name="T17" fmla="*/ 10 h 23"/>
              <a:gd name="T18" fmla="*/ 0 w 24"/>
              <a:gd name="T19" fmla="*/ 14 h 23"/>
              <a:gd name="T20" fmla="*/ 3 w 24"/>
              <a:gd name="T21" fmla="*/ 18 h 23"/>
              <a:gd name="T22" fmla="*/ 7 w 24"/>
              <a:gd name="T23" fmla="*/ 21 h 23"/>
              <a:gd name="T24" fmla="*/ 11 w 24"/>
              <a:gd name="T25" fmla="*/ 22 h 23"/>
              <a:gd name="T26" fmla="*/ 15 w 24"/>
              <a:gd name="T27" fmla="*/ 21 h 23"/>
              <a:gd name="T28" fmla="*/ 19 w 24"/>
              <a:gd name="T29" fmla="*/ 18 h 23"/>
              <a:gd name="T30" fmla="*/ 22 w 24"/>
              <a:gd name="T31" fmla="*/ 14 h 23"/>
              <a:gd name="T32" fmla="*/ 23 w 24"/>
              <a:gd name="T33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" h="23">
                <a:moveTo>
                  <a:pt x="23" y="10"/>
                </a:moveTo>
                <a:lnTo>
                  <a:pt x="22" y="6"/>
                </a:lnTo>
                <a:lnTo>
                  <a:pt x="19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3" y="2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3" y="18"/>
                </a:lnTo>
                <a:lnTo>
                  <a:pt x="7" y="21"/>
                </a:lnTo>
                <a:lnTo>
                  <a:pt x="11" y="22"/>
                </a:lnTo>
                <a:lnTo>
                  <a:pt x="15" y="21"/>
                </a:lnTo>
                <a:lnTo>
                  <a:pt x="19" y="18"/>
                </a:lnTo>
                <a:lnTo>
                  <a:pt x="22" y="14"/>
                </a:lnTo>
                <a:lnTo>
                  <a:pt x="23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5468" name="Rectangle 92"/>
          <p:cNvSpPr>
            <a:spLocks noChangeArrowheads="1"/>
          </p:cNvSpPr>
          <p:nvPr/>
        </p:nvSpPr>
        <p:spPr bwMode="auto">
          <a:xfrm>
            <a:off x="649288" y="1295400"/>
            <a:ext cx="7961312" cy="3505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69" name="Text Box 93"/>
          <p:cNvSpPr txBox="1">
            <a:spLocks noChangeArrowheads="1"/>
          </p:cNvSpPr>
          <p:nvPr/>
        </p:nvSpPr>
        <p:spPr bwMode="auto">
          <a:xfrm>
            <a:off x="381000" y="1066800"/>
            <a:ext cx="8020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en-US" sz="2400" b="1"/>
              <a:t>Mooring and Fender Arrangement for an M-Class Ship</a:t>
            </a:r>
            <a:endParaRPr lang="en-US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 lIns="92075" tIns="46038" rIns="92075" bIns="46038"/>
          <a:lstStyle/>
          <a:p>
            <a:r>
              <a:rPr lang="en-US" altLang="en-US" sz="4000">
                <a:solidFill>
                  <a:schemeClr val="bg1"/>
                </a:solidFill>
              </a:rPr>
              <a:t>Vessel Response Curve</a:t>
            </a:r>
          </a:p>
        </p:txBody>
      </p:sp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1436688" y="842963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212" name="Freeform 4"/>
          <p:cNvSpPr>
            <a:spLocks/>
          </p:cNvSpPr>
          <p:nvPr/>
        </p:nvSpPr>
        <p:spPr bwMode="auto">
          <a:xfrm>
            <a:off x="2122488" y="1527175"/>
            <a:ext cx="1587" cy="3775075"/>
          </a:xfrm>
          <a:custGeom>
            <a:avLst/>
            <a:gdLst>
              <a:gd name="T0" fmla="*/ 2 w 2"/>
              <a:gd name="T1" fmla="*/ 4755 h 4756"/>
              <a:gd name="T2" fmla="*/ 0 w 2"/>
              <a:gd name="T3" fmla="*/ 4756 h 4756"/>
              <a:gd name="T4" fmla="*/ 0 w 2"/>
              <a:gd name="T5" fmla="*/ 2 h 4756"/>
              <a:gd name="T6" fmla="*/ 2 w 2"/>
              <a:gd name="T7" fmla="*/ 0 h 4756"/>
              <a:gd name="T8" fmla="*/ 2 w 2"/>
              <a:gd name="T9" fmla="*/ 4755 h 4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756">
                <a:moveTo>
                  <a:pt x="2" y="4755"/>
                </a:moveTo>
                <a:lnTo>
                  <a:pt x="0" y="4756"/>
                </a:lnTo>
                <a:lnTo>
                  <a:pt x="0" y="2"/>
                </a:lnTo>
                <a:lnTo>
                  <a:pt x="2" y="0"/>
                </a:lnTo>
                <a:lnTo>
                  <a:pt x="2" y="4755"/>
                </a:lnTo>
                <a:close/>
              </a:path>
            </a:pathLst>
          </a:custGeom>
          <a:solidFill>
            <a:srgbClr val="008080"/>
          </a:solidFill>
          <a:ln w="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13" name="Freeform 5"/>
          <p:cNvSpPr>
            <a:spLocks/>
          </p:cNvSpPr>
          <p:nvPr/>
        </p:nvSpPr>
        <p:spPr bwMode="auto">
          <a:xfrm>
            <a:off x="2122488" y="5297488"/>
            <a:ext cx="5487987" cy="9525"/>
          </a:xfrm>
          <a:custGeom>
            <a:avLst/>
            <a:gdLst>
              <a:gd name="T0" fmla="*/ 2 w 6916"/>
              <a:gd name="T1" fmla="*/ 0 h 11"/>
              <a:gd name="T2" fmla="*/ 0 w 6916"/>
              <a:gd name="T3" fmla="*/ 11 h 11"/>
              <a:gd name="T4" fmla="*/ 6914 w 6916"/>
              <a:gd name="T5" fmla="*/ 11 h 11"/>
              <a:gd name="T6" fmla="*/ 6916 w 6916"/>
              <a:gd name="T7" fmla="*/ 0 h 11"/>
              <a:gd name="T8" fmla="*/ 2 w 6916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6" h="11">
                <a:moveTo>
                  <a:pt x="2" y="0"/>
                </a:moveTo>
                <a:lnTo>
                  <a:pt x="0" y="11"/>
                </a:lnTo>
                <a:lnTo>
                  <a:pt x="6914" y="11"/>
                </a:lnTo>
                <a:lnTo>
                  <a:pt x="6916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14" name="Freeform 6"/>
          <p:cNvSpPr>
            <a:spLocks/>
          </p:cNvSpPr>
          <p:nvPr/>
        </p:nvSpPr>
        <p:spPr bwMode="auto">
          <a:xfrm>
            <a:off x="2120900" y="5149850"/>
            <a:ext cx="4763" cy="152400"/>
          </a:xfrm>
          <a:custGeom>
            <a:avLst/>
            <a:gdLst>
              <a:gd name="T0" fmla="*/ 6 w 6"/>
              <a:gd name="T1" fmla="*/ 0 h 191"/>
              <a:gd name="T2" fmla="*/ 0 w 6"/>
              <a:gd name="T3" fmla="*/ 1 h 191"/>
              <a:gd name="T4" fmla="*/ 0 w 6"/>
              <a:gd name="T5" fmla="*/ 191 h 191"/>
              <a:gd name="T6" fmla="*/ 6 w 6"/>
              <a:gd name="T7" fmla="*/ 190 h 191"/>
              <a:gd name="T8" fmla="*/ 6 w 6"/>
              <a:gd name="T9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91">
                <a:moveTo>
                  <a:pt x="6" y="0"/>
                </a:moveTo>
                <a:lnTo>
                  <a:pt x="0" y="1"/>
                </a:lnTo>
                <a:lnTo>
                  <a:pt x="0" y="191"/>
                </a:lnTo>
                <a:lnTo>
                  <a:pt x="6" y="19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15" name="Freeform 7"/>
          <p:cNvSpPr>
            <a:spLocks/>
          </p:cNvSpPr>
          <p:nvPr/>
        </p:nvSpPr>
        <p:spPr bwMode="auto">
          <a:xfrm>
            <a:off x="2122488" y="1524000"/>
            <a:ext cx="5487987" cy="9525"/>
          </a:xfrm>
          <a:custGeom>
            <a:avLst/>
            <a:gdLst>
              <a:gd name="T0" fmla="*/ 2 w 6916"/>
              <a:gd name="T1" fmla="*/ 0 h 11"/>
              <a:gd name="T2" fmla="*/ 0 w 6916"/>
              <a:gd name="T3" fmla="*/ 11 h 11"/>
              <a:gd name="T4" fmla="*/ 6914 w 6916"/>
              <a:gd name="T5" fmla="*/ 11 h 11"/>
              <a:gd name="T6" fmla="*/ 6916 w 6916"/>
              <a:gd name="T7" fmla="*/ 0 h 11"/>
              <a:gd name="T8" fmla="*/ 2 w 6916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6" h="11">
                <a:moveTo>
                  <a:pt x="2" y="0"/>
                </a:moveTo>
                <a:lnTo>
                  <a:pt x="0" y="11"/>
                </a:lnTo>
                <a:lnTo>
                  <a:pt x="6914" y="11"/>
                </a:lnTo>
                <a:lnTo>
                  <a:pt x="6916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16" name="Freeform 8"/>
          <p:cNvSpPr>
            <a:spLocks/>
          </p:cNvSpPr>
          <p:nvPr/>
        </p:nvSpPr>
        <p:spPr bwMode="auto">
          <a:xfrm>
            <a:off x="2122488" y="1527175"/>
            <a:ext cx="3175" cy="152400"/>
          </a:xfrm>
          <a:custGeom>
            <a:avLst/>
            <a:gdLst>
              <a:gd name="T0" fmla="*/ 0 w 4"/>
              <a:gd name="T1" fmla="*/ 190 h 192"/>
              <a:gd name="T2" fmla="*/ 4 w 4"/>
              <a:gd name="T3" fmla="*/ 192 h 192"/>
              <a:gd name="T4" fmla="*/ 4 w 4"/>
              <a:gd name="T5" fmla="*/ 2 h 192"/>
              <a:gd name="T6" fmla="*/ 0 w 4"/>
              <a:gd name="T7" fmla="*/ 0 h 192"/>
              <a:gd name="T8" fmla="*/ 0 w 4"/>
              <a:gd name="T9" fmla="*/ 19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92">
                <a:moveTo>
                  <a:pt x="0" y="190"/>
                </a:moveTo>
                <a:lnTo>
                  <a:pt x="4" y="192"/>
                </a:lnTo>
                <a:lnTo>
                  <a:pt x="4" y="2"/>
                </a:lnTo>
                <a:lnTo>
                  <a:pt x="0" y="0"/>
                </a:lnTo>
                <a:lnTo>
                  <a:pt x="0" y="1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17" name="Line 9"/>
          <p:cNvSpPr>
            <a:spLocks noChangeShapeType="1"/>
          </p:cNvSpPr>
          <p:nvPr/>
        </p:nvSpPr>
        <p:spPr bwMode="auto">
          <a:xfrm flipV="1">
            <a:off x="2754313" y="1528763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218" name="Rectangle 10"/>
          <p:cNvSpPr>
            <a:spLocks noChangeArrowheads="1"/>
          </p:cNvSpPr>
          <p:nvPr/>
        </p:nvSpPr>
        <p:spPr bwMode="auto">
          <a:xfrm>
            <a:off x="2054225" y="5546725"/>
            <a:ext cx="136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19" name="Rectangle 11"/>
          <p:cNvSpPr>
            <a:spLocks noChangeArrowheads="1"/>
          </p:cNvSpPr>
          <p:nvPr/>
        </p:nvSpPr>
        <p:spPr bwMode="auto">
          <a:xfrm>
            <a:off x="3182938" y="5546725"/>
            <a:ext cx="409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100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20" name="Rectangle 12"/>
          <p:cNvSpPr>
            <a:spLocks noChangeArrowheads="1"/>
          </p:cNvSpPr>
          <p:nvPr/>
        </p:nvSpPr>
        <p:spPr bwMode="auto">
          <a:xfrm>
            <a:off x="4448175" y="5546725"/>
            <a:ext cx="409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200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21" name="Rectangle 13"/>
          <p:cNvSpPr>
            <a:spLocks noChangeArrowheads="1"/>
          </p:cNvSpPr>
          <p:nvPr/>
        </p:nvSpPr>
        <p:spPr bwMode="auto">
          <a:xfrm>
            <a:off x="5713413" y="5546725"/>
            <a:ext cx="409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300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22" name="Rectangle 14"/>
          <p:cNvSpPr>
            <a:spLocks noChangeArrowheads="1"/>
          </p:cNvSpPr>
          <p:nvPr/>
        </p:nvSpPr>
        <p:spPr bwMode="auto">
          <a:xfrm>
            <a:off x="6978650" y="5546725"/>
            <a:ext cx="409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400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24" name="Freeform 16"/>
          <p:cNvSpPr>
            <a:spLocks/>
          </p:cNvSpPr>
          <p:nvPr/>
        </p:nvSpPr>
        <p:spPr bwMode="auto">
          <a:xfrm>
            <a:off x="2122488" y="2784475"/>
            <a:ext cx="5487987" cy="1588"/>
          </a:xfrm>
          <a:custGeom>
            <a:avLst/>
            <a:gdLst>
              <a:gd name="T0" fmla="*/ 2 w 6916"/>
              <a:gd name="T1" fmla="*/ 0 h 2"/>
              <a:gd name="T2" fmla="*/ 0 w 6916"/>
              <a:gd name="T3" fmla="*/ 2 h 2"/>
              <a:gd name="T4" fmla="*/ 6914 w 6916"/>
              <a:gd name="T5" fmla="*/ 2 h 2"/>
              <a:gd name="T6" fmla="*/ 6916 w 6916"/>
              <a:gd name="T7" fmla="*/ 0 h 2"/>
              <a:gd name="T8" fmla="*/ 2 w 691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6" h="2">
                <a:moveTo>
                  <a:pt x="2" y="0"/>
                </a:moveTo>
                <a:lnTo>
                  <a:pt x="0" y="2"/>
                </a:lnTo>
                <a:lnTo>
                  <a:pt x="6914" y="2"/>
                </a:lnTo>
                <a:lnTo>
                  <a:pt x="6916" y="0"/>
                </a:lnTo>
                <a:lnTo>
                  <a:pt x="2" y="0"/>
                </a:lnTo>
                <a:close/>
              </a:path>
            </a:pathLst>
          </a:custGeom>
          <a:solidFill>
            <a:srgbClr val="008080"/>
          </a:solidFill>
          <a:ln w="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25" name="Freeform 17"/>
          <p:cNvSpPr>
            <a:spLocks/>
          </p:cNvSpPr>
          <p:nvPr/>
        </p:nvSpPr>
        <p:spPr bwMode="auto">
          <a:xfrm>
            <a:off x="2122488" y="1527175"/>
            <a:ext cx="5487987" cy="1588"/>
          </a:xfrm>
          <a:custGeom>
            <a:avLst/>
            <a:gdLst>
              <a:gd name="T0" fmla="*/ 2 w 6916"/>
              <a:gd name="T1" fmla="*/ 0 h 2"/>
              <a:gd name="T2" fmla="*/ 0 w 6916"/>
              <a:gd name="T3" fmla="*/ 2 h 2"/>
              <a:gd name="T4" fmla="*/ 6914 w 6916"/>
              <a:gd name="T5" fmla="*/ 2 h 2"/>
              <a:gd name="T6" fmla="*/ 6916 w 6916"/>
              <a:gd name="T7" fmla="*/ 0 h 2"/>
              <a:gd name="T8" fmla="*/ 2 w 691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6" h="2">
                <a:moveTo>
                  <a:pt x="2" y="0"/>
                </a:moveTo>
                <a:lnTo>
                  <a:pt x="0" y="2"/>
                </a:lnTo>
                <a:lnTo>
                  <a:pt x="6914" y="2"/>
                </a:lnTo>
                <a:lnTo>
                  <a:pt x="6916" y="0"/>
                </a:lnTo>
                <a:lnTo>
                  <a:pt x="2" y="0"/>
                </a:lnTo>
                <a:close/>
              </a:path>
            </a:pathLst>
          </a:custGeom>
          <a:solidFill>
            <a:srgbClr val="008080"/>
          </a:solidFill>
          <a:ln w="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226" name="Line 18"/>
          <p:cNvSpPr>
            <a:spLocks noChangeShapeType="1"/>
          </p:cNvSpPr>
          <p:nvPr/>
        </p:nvSpPr>
        <p:spPr bwMode="auto">
          <a:xfrm flipH="1">
            <a:off x="2122488" y="278606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227" name="Line 19"/>
          <p:cNvSpPr>
            <a:spLocks noChangeShapeType="1"/>
          </p:cNvSpPr>
          <p:nvPr/>
        </p:nvSpPr>
        <p:spPr bwMode="auto">
          <a:xfrm flipH="1">
            <a:off x="2122488" y="152876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78228" name="Group 20"/>
          <p:cNvGrpSpPr>
            <a:grpSpLocks/>
          </p:cNvGrpSpPr>
          <p:nvPr/>
        </p:nvGrpSpPr>
        <p:grpSpPr bwMode="auto">
          <a:xfrm>
            <a:off x="2119313" y="1525588"/>
            <a:ext cx="5494337" cy="3778250"/>
            <a:chOff x="1335" y="961"/>
            <a:chExt cx="3461" cy="2380"/>
          </a:xfrm>
        </p:grpSpPr>
        <p:sp>
          <p:nvSpPr>
            <p:cNvPr id="478229" name="Rectangle 21"/>
            <p:cNvSpPr>
              <a:spLocks noChangeArrowheads="1"/>
            </p:cNvSpPr>
            <p:nvPr/>
          </p:nvSpPr>
          <p:spPr bwMode="auto">
            <a:xfrm>
              <a:off x="1340" y="966"/>
              <a:ext cx="3450" cy="2371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8230" name="Group 22"/>
            <p:cNvGrpSpPr>
              <a:grpSpLocks/>
            </p:cNvGrpSpPr>
            <p:nvPr/>
          </p:nvGrpSpPr>
          <p:grpSpPr bwMode="auto">
            <a:xfrm>
              <a:off x="1335" y="961"/>
              <a:ext cx="3461" cy="2380"/>
              <a:chOff x="1335" y="961"/>
              <a:chExt cx="3461" cy="2380"/>
            </a:xfrm>
          </p:grpSpPr>
          <p:sp>
            <p:nvSpPr>
              <p:cNvPr id="478231" name="Freeform 23"/>
              <p:cNvSpPr>
                <a:spLocks/>
              </p:cNvSpPr>
              <p:nvPr/>
            </p:nvSpPr>
            <p:spPr bwMode="auto">
              <a:xfrm>
                <a:off x="2133" y="962"/>
                <a:ext cx="1" cy="2378"/>
              </a:xfrm>
              <a:custGeom>
                <a:avLst/>
                <a:gdLst>
                  <a:gd name="T0" fmla="*/ 2 w 2"/>
                  <a:gd name="T1" fmla="*/ 4755 h 4756"/>
                  <a:gd name="T2" fmla="*/ 0 w 2"/>
                  <a:gd name="T3" fmla="*/ 4756 h 4756"/>
                  <a:gd name="T4" fmla="*/ 0 w 2"/>
                  <a:gd name="T5" fmla="*/ 2 h 4756"/>
                  <a:gd name="T6" fmla="*/ 2 w 2"/>
                  <a:gd name="T7" fmla="*/ 0 h 4756"/>
                  <a:gd name="T8" fmla="*/ 2 w 2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756">
                    <a:moveTo>
                      <a:pt x="2" y="4755"/>
                    </a:moveTo>
                    <a:lnTo>
                      <a:pt x="0" y="47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755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2" name="Freeform 24"/>
              <p:cNvSpPr>
                <a:spLocks/>
              </p:cNvSpPr>
              <p:nvPr/>
            </p:nvSpPr>
            <p:spPr bwMode="auto">
              <a:xfrm>
                <a:off x="2930" y="962"/>
                <a:ext cx="1" cy="2378"/>
              </a:xfrm>
              <a:custGeom>
                <a:avLst/>
                <a:gdLst>
                  <a:gd name="T0" fmla="*/ 2 w 2"/>
                  <a:gd name="T1" fmla="*/ 4755 h 4756"/>
                  <a:gd name="T2" fmla="*/ 0 w 2"/>
                  <a:gd name="T3" fmla="*/ 4756 h 4756"/>
                  <a:gd name="T4" fmla="*/ 0 w 2"/>
                  <a:gd name="T5" fmla="*/ 2 h 4756"/>
                  <a:gd name="T6" fmla="*/ 2 w 2"/>
                  <a:gd name="T7" fmla="*/ 0 h 4756"/>
                  <a:gd name="T8" fmla="*/ 2 w 2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756">
                    <a:moveTo>
                      <a:pt x="2" y="4755"/>
                    </a:moveTo>
                    <a:lnTo>
                      <a:pt x="0" y="47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755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3" name="Freeform 25"/>
              <p:cNvSpPr>
                <a:spLocks/>
              </p:cNvSpPr>
              <p:nvPr/>
            </p:nvSpPr>
            <p:spPr bwMode="auto">
              <a:xfrm>
                <a:off x="3727" y="962"/>
                <a:ext cx="1" cy="2378"/>
              </a:xfrm>
              <a:custGeom>
                <a:avLst/>
                <a:gdLst>
                  <a:gd name="T0" fmla="*/ 2 w 2"/>
                  <a:gd name="T1" fmla="*/ 4755 h 4756"/>
                  <a:gd name="T2" fmla="*/ 0 w 2"/>
                  <a:gd name="T3" fmla="*/ 4756 h 4756"/>
                  <a:gd name="T4" fmla="*/ 0 w 2"/>
                  <a:gd name="T5" fmla="*/ 2 h 4756"/>
                  <a:gd name="T6" fmla="*/ 2 w 2"/>
                  <a:gd name="T7" fmla="*/ 0 h 4756"/>
                  <a:gd name="T8" fmla="*/ 2 w 2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756">
                    <a:moveTo>
                      <a:pt x="2" y="4755"/>
                    </a:moveTo>
                    <a:lnTo>
                      <a:pt x="0" y="47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755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4" name="Freeform 26"/>
              <p:cNvSpPr>
                <a:spLocks/>
              </p:cNvSpPr>
              <p:nvPr/>
            </p:nvSpPr>
            <p:spPr bwMode="auto">
              <a:xfrm>
                <a:off x="4525" y="962"/>
                <a:ext cx="1" cy="2378"/>
              </a:xfrm>
              <a:custGeom>
                <a:avLst/>
                <a:gdLst>
                  <a:gd name="T0" fmla="*/ 2 w 2"/>
                  <a:gd name="T1" fmla="*/ 4755 h 4756"/>
                  <a:gd name="T2" fmla="*/ 0 w 2"/>
                  <a:gd name="T3" fmla="*/ 4756 h 4756"/>
                  <a:gd name="T4" fmla="*/ 0 w 2"/>
                  <a:gd name="T5" fmla="*/ 2 h 4756"/>
                  <a:gd name="T6" fmla="*/ 2 w 2"/>
                  <a:gd name="T7" fmla="*/ 0 h 4756"/>
                  <a:gd name="T8" fmla="*/ 2 w 2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756">
                    <a:moveTo>
                      <a:pt x="2" y="4755"/>
                    </a:moveTo>
                    <a:lnTo>
                      <a:pt x="0" y="475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755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5" name="Line 27"/>
              <p:cNvSpPr>
                <a:spLocks noChangeShapeType="1"/>
              </p:cNvSpPr>
              <p:nvPr/>
            </p:nvSpPr>
            <p:spPr bwMode="auto">
              <a:xfrm flipV="1">
                <a:off x="1735" y="963"/>
                <a:ext cx="1" cy="2377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6" name="Line 28"/>
              <p:cNvSpPr>
                <a:spLocks noChangeShapeType="1"/>
              </p:cNvSpPr>
              <p:nvPr/>
            </p:nvSpPr>
            <p:spPr bwMode="auto">
              <a:xfrm flipV="1">
                <a:off x="2531" y="963"/>
                <a:ext cx="1" cy="2377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7" name="Line 29"/>
              <p:cNvSpPr>
                <a:spLocks noChangeShapeType="1"/>
              </p:cNvSpPr>
              <p:nvPr/>
            </p:nvSpPr>
            <p:spPr bwMode="auto">
              <a:xfrm flipV="1">
                <a:off x="3329" y="963"/>
                <a:ext cx="1" cy="2377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8" name="Line 30"/>
              <p:cNvSpPr>
                <a:spLocks noChangeShapeType="1"/>
              </p:cNvSpPr>
              <p:nvPr/>
            </p:nvSpPr>
            <p:spPr bwMode="auto">
              <a:xfrm flipV="1">
                <a:off x="4126" y="963"/>
                <a:ext cx="1" cy="2377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39" name="Freeform 31"/>
              <p:cNvSpPr>
                <a:spLocks/>
              </p:cNvSpPr>
              <p:nvPr/>
            </p:nvSpPr>
            <p:spPr bwMode="auto">
              <a:xfrm>
                <a:off x="2132" y="3244"/>
                <a:ext cx="3" cy="96"/>
              </a:xfrm>
              <a:custGeom>
                <a:avLst/>
                <a:gdLst>
                  <a:gd name="T0" fmla="*/ 6 w 6"/>
                  <a:gd name="T1" fmla="*/ 0 h 191"/>
                  <a:gd name="T2" fmla="*/ 0 w 6"/>
                  <a:gd name="T3" fmla="*/ 1 h 191"/>
                  <a:gd name="T4" fmla="*/ 0 w 6"/>
                  <a:gd name="T5" fmla="*/ 191 h 191"/>
                  <a:gd name="T6" fmla="*/ 6 w 6"/>
                  <a:gd name="T7" fmla="*/ 190 h 191"/>
                  <a:gd name="T8" fmla="*/ 6 w 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1">
                    <a:moveTo>
                      <a:pt x="6" y="0"/>
                    </a:moveTo>
                    <a:lnTo>
                      <a:pt x="0" y="1"/>
                    </a:lnTo>
                    <a:lnTo>
                      <a:pt x="0" y="191"/>
                    </a:lnTo>
                    <a:lnTo>
                      <a:pt x="6" y="19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0" name="Freeform 32"/>
              <p:cNvSpPr>
                <a:spLocks/>
              </p:cNvSpPr>
              <p:nvPr/>
            </p:nvSpPr>
            <p:spPr bwMode="auto">
              <a:xfrm>
                <a:off x="2929" y="3244"/>
                <a:ext cx="3" cy="96"/>
              </a:xfrm>
              <a:custGeom>
                <a:avLst/>
                <a:gdLst>
                  <a:gd name="T0" fmla="*/ 6 w 6"/>
                  <a:gd name="T1" fmla="*/ 0 h 191"/>
                  <a:gd name="T2" fmla="*/ 0 w 6"/>
                  <a:gd name="T3" fmla="*/ 1 h 191"/>
                  <a:gd name="T4" fmla="*/ 0 w 6"/>
                  <a:gd name="T5" fmla="*/ 191 h 191"/>
                  <a:gd name="T6" fmla="*/ 6 w 6"/>
                  <a:gd name="T7" fmla="*/ 190 h 191"/>
                  <a:gd name="T8" fmla="*/ 6 w 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1">
                    <a:moveTo>
                      <a:pt x="6" y="0"/>
                    </a:moveTo>
                    <a:lnTo>
                      <a:pt x="0" y="1"/>
                    </a:lnTo>
                    <a:lnTo>
                      <a:pt x="0" y="191"/>
                    </a:lnTo>
                    <a:lnTo>
                      <a:pt x="6" y="19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1" name="Freeform 33"/>
              <p:cNvSpPr>
                <a:spLocks/>
              </p:cNvSpPr>
              <p:nvPr/>
            </p:nvSpPr>
            <p:spPr bwMode="auto">
              <a:xfrm>
                <a:off x="3726" y="3244"/>
                <a:ext cx="3" cy="96"/>
              </a:xfrm>
              <a:custGeom>
                <a:avLst/>
                <a:gdLst>
                  <a:gd name="T0" fmla="*/ 6 w 6"/>
                  <a:gd name="T1" fmla="*/ 0 h 191"/>
                  <a:gd name="T2" fmla="*/ 0 w 6"/>
                  <a:gd name="T3" fmla="*/ 1 h 191"/>
                  <a:gd name="T4" fmla="*/ 0 w 6"/>
                  <a:gd name="T5" fmla="*/ 191 h 191"/>
                  <a:gd name="T6" fmla="*/ 6 w 6"/>
                  <a:gd name="T7" fmla="*/ 190 h 191"/>
                  <a:gd name="T8" fmla="*/ 6 w 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1">
                    <a:moveTo>
                      <a:pt x="6" y="0"/>
                    </a:moveTo>
                    <a:lnTo>
                      <a:pt x="0" y="1"/>
                    </a:lnTo>
                    <a:lnTo>
                      <a:pt x="0" y="191"/>
                    </a:lnTo>
                    <a:lnTo>
                      <a:pt x="6" y="19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2" name="Freeform 34"/>
              <p:cNvSpPr>
                <a:spLocks/>
              </p:cNvSpPr>
              <p:nvPr/>
            </p:nvSpPr>
            <p:spPr bwMode="auto">
              <a:xfrm>
                <a:off x="4524" y="3244"/>
                <a:ext cx="2" cy="96"/>
              </a:xfrm>
              <a:custGeom>
                <a:avLst/>
                <a:gdLst>
                  <a:gd name="T0" fmla="*/ 6 w 6"/>
                  <a:gd name="T1" fmla="*/ 0 h 191"/>
                  <a:gd name="T2" fmla="*/ 0 w 6"/>
                  <a:gd name="T3" fmla="*/ 1 h 191"/>
                  <a:gd name="T4" fmla="*/ 0 w 6"/>
                  <a:gd name="T5" fmla="*/ 191 h 191"/>
                  <a:gd name="T6" fmla="*/ 6 w 6"/>
                  <a:gd name="T7" fmla="*/ 190 h 191"/>
                  <a:gd name="T8" fmla="*/ 6 w 6"/>
                  <a:gd name="T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91">
                    <a:moveTo>
                      <a:pt x="6" y="0"/>
                    </a:moveTo>
                    <a:lnTo>
                      <a:pt x="0" y="1"/>
                    </a:lnTo>
                    <a:lnTo>
                      <a:pt x="0" y="191"/>
                    </a:lnTo>
                    <a:lnTo>
                      <a:pt x="6" y="19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3" name="Line 35"/>
              <p:cNvSpPr>
                <a:spLocks noChangeShapeType="1"/>
              </p:cNvSpPr>
              <p:nvPr/>
            </p:nvSpPr>
            <p:spPr bwMode="auto">
              <a:xfrm>
                <a:off x="1735" y="3278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4" name="Line 36"/>
              <p:cNvSpPr>
                <a:spLocks noChangeShapeType="1"/>
              </p:cNvSpPr>
              <p:nvPr/>
            </p:nvSpPr>
            <p:spPr bwMode="auto">
              <a:xfrm>
                <a:off x="2531" y="3278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5" name="Line 37"/>
              <p:cNvSpPr>
                <a:spLocks noChangeShapeType="1"/>
              </p:cNvSpPr>
              <p:nvPr/>
            </p:nvSpPr>
            <p:spPr bwMode="auto">
              <a:xfrm>
                <a:off x="3329" y="3278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6" name="Line 38"/>
              <p:cNvSpPr>
                <a:spLocks noChangeShapeType="1"/>
              </p:cNvSpPr>
              <p:nvPr/>
            </p:nvSpPr>
            <p:spPr bwMode="auto">
              <a:xfrm>
                <a:off x="4126" y="3278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7" name="Freeform 39"/>
              <p:cNvSpPr>
                <a:spLocks/>
              </p:cNvSpPr>
              <p:nvPr/>
            </p:nvSpPr>
            <p:spPr bwMode="auto">
              <a:xfrm>
                <a:off x="2133" y="962"/>
                <a:ext cx="2" cy="96"/>
              </a:xfrm>
              <a:custGeom>
                <a:avLst/>
                <a:gdLst>
                  <a:gd name="T0" fmla="*/ 0 w 4"/>
                  <a:gd name="T1" fmla="*/ 190 h 192"/>
                  <a:gd name="T2" fmla="*/ 4 w 4"/>
                  <a:gd name="T3" fmla="*/ 192 h 192"/>
                  <a:gd name="T4" fmla="*/ 4 w 4"/>
                  <a:gd name="T5" fmla="*/ 2 h 192"/>
                  <a:gd name="T6" fmla="*/ 0 w 4"/>
                  <a:gd name="T7" fmla="*/ 0 h 192"/>
                  <a:gd name="T8" fmla="*/ 0 w 4"/>
                  <a:gd name="T9" fmla="*/ 19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2">
                    <a:moveTo>
                      <a:pt x="0" y="190"/>
                    </a:moveTo>
                    <a:lnTo>
                      <a:pt x="4" y="19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8" name="Freeform 40"/>
              <p:cNvSpPr>
                <a:spLocks/>
              </p:cNvSpPr>
              <p:nvPr/>
            </p:nvSpPr>
            <p:spPr bwMode="auto">
              <a:xfrm>
                <a:off x="2930" y="962"/>
                <a:ext cx="2" cy="96"/>
              </a:xfrm>
              <a:custGeom>
                <a:avLst/>
                <a:gdLst>
                  <a:gd name="T0" fmla="*/ 0 w 4"/>
                  <a:gd name="T1" fmla="*/ 190 h 192"/>
                  <a:gd name="T2" fmla="*/ 4 w 4"/>
                  <a:gd name="T3" fmla="*/ 192 h 192"/>
                  <a:gd name="T4" fmla="*/ 4 w 4"/>
                  <a:gd name="T5" fmla="*/ 2 h 192"/>
                  <a:gd name="T6" fmla="*/ 0 w 4"/>
                  <a:gd name="T7" fmla="*/ 0 h 192"/>
                  <a:gd name="T8" fmla="*/ 0 w 4"/>
                  <a:gd name="T9" fmla="*/ 19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2">
                    <a:moveTo>
                      <a:pt x="0" y="190"/>
                    </a:moveTo>
                    <a:lnTo>
                      <a:pt x="4" y="19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49" name="Freeform 41"/>
              <p:cNvSpPr>
                <a:spLocks/>
              </p:cNvSpPr>
              <p:nvPr/>
            </p:nvSpPr>
            <p:spPr bwMode="auto">
              <a:xfrm>
                <a:off x="3727" y="962"/>
                <a:ext cx="2" cy="96"/>
              </a:xfrm>
              <a:custGeom>
                <a:avLst/>
                <a:gdLst>
                  <a:gd name="T0" fmla="*/ 0 w 4"/>
                  <a:gd name="T1" fmla="*/ 190 h 192"/>
                  <a:gd name="T2" fmla="*/ 4 w 4"/>
                  <a:gd name="T3" fmla="*/ 192 h 192"/>
                  <a:gd name="T4" fmla="*/ 4 w 4"/>
                  <a:gd name="T5" fmla="*/ 2 h 192"/>
                  <a:gd name="T6" fmla="*/ 0 w 4"/>
                  <a:gd name="T7" fmla="*/ 0 h 192"/>
                  <a:gd name="T8" fmla="*/ 0 w 4"/>
                  <a:gd name="T9" fmla="*/ 19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2">
                    <a:moveTo>
                      <a:pt x="0" y="190"/>
                    </a:moveTo>
                    <a:lnTo>
                      <a:pt x="4" y="19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0" name="Freeform 42"/>
              <p:cNvSpPr>
                <a:spLocks/>
              </p:cNvSpPr>
              <p:nvPr/>
            </p:nvSpPr>
            <p:spPr bwMode="auto">
              <a:xfrm>
                <a:off x="4525" y="962"/>
                <a:ext cx="1" cy="96"/>
              </a:xfrm>
              <a:custGeom>
                <a:avLst/>
                <a:gdLst>
                  <a:gd name="T0" fmla="*/ 0 w 4"/>
                  <a:gd name="T1" fmla="*/ 190 h 192"/>
                  <a:gd name="T2" fmla="*/ 4 w 4"/>
                  <a:gd name="T3" fmla="*/ 192 h 192"/>
                  <a:gd name="T4" fmla="*/ 4 w 4"/>
                  <a:gd name="T5" fmla="*/ 2 h 192"/>
                  <a:gd name="T6" fmla="*/ 0 w 4"/>
                  <a:gd name="T7" fmla="*/ 0 h 192"/>
                  <a:gd name="T8" fmla="*/ 0 w 4"/>
                  <a:gd name="T9" fmla="*/ 19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2">
                    <a:moveTo>
                      <a:pt x="0" y="190"/>
                    </a:moveTo>
                    <a:lnTo>
                      <a:pt x="4" y="192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1" name="Line 43"/>
              <p:cNvSpPr>
                <a:spLocks noChangeShapeType="1"/>
              </p:cNvSpPr>
              <p:nvPr/>
            </p:nvSpPr>
            <p:spPr bwMode="auto">
              <a:xfrm flipV="1">
                <a:off x="2531" y="963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2" name="Line 44"/>
              <p:cNvSpPr>
                <a:spLocks noChangeShapeType="1"/>
              </p:cNvSpPr>
              <p:nvPr/>
            </p:nvSpPr>
            <p:spPr bwMode="auto">
              <a:xfrm flipV="1">
                <a:off x="3329" y="963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3" name="Line 45"/>
              <p:cNvSpPr>
                <a:spLocks noChangeShapeType="1"/>
              </p:cNvSpPr>
              <p:nvPr/>
            </p:nvSpPr>
            <p:spPr bwMode="auto">
              <a:xfrm flipV="1">
                <a:off x="4126" y="963"/>
                <a:ext cx="1" cy="62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4" name="Freeform 46"/>
              <p:cNvSpPr>
                <a:spLocks/>
              </p:cNvSpPr>
              <p:nvPr/>
            </p:nvSpPr>
            <p:spPr bwMode="auto">
              <a:xfrm>
                <a:off x="1337" y="3339"/>
                <a:ext cx="3457" cy="1"/>
              </a:xfrm>
              <a:custGeom>
                <a:avLst/>
                <a:gdLst>
                  <a:gd name="T0" fmla="*/ 2 w 6916"/>
                  <a:gd name="T1" fmla="*/ 0 h 1"/>
                  <a:gd name="T2" fmla="*/ 0 w 6916"/>
                  <a:gd name="T3" fmla="*/ 1 h 1"/>
                  <a:gd name="T4" fmla="*/ 6914 w 6916"/>
                  <a:gd name="T5" fmla="*/ 1 h 1"/>
                  <a:gd name="T6" fmla="*/ 6916 w 6916"/>
                  <a:gd name="T7" fmla="*/ 0 h 1"/>
                  <a:gd name="T8" fmla="*/ 2 w 691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16" h="1">
                    <a:moveTo>
                      <a:pt x="2" y="0"/>
                    </a:moveTo>
                    <a:lnTo>
                      <a:pt x="0" y="1"/>
                    </a:lnTo>
                    <a:lnTo>
                      <a:pt x="6914" y="1"/>
                    </a:lnTo>
                    <a:lnTo>
                      <a:pt x="691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5" name="Freeform 47"/>
              <p:cNvSpPr>
                <a:spLocks/>
              </p:cNvSpPr>
              <p:nvPr/>
            </p:nvSpPr>
            <p:spPr bwMode="auto">
              <a:xfrm>
                <a:off x="1337" y="2546"/>
                <a:ext cx="3457" cy="1"/>
              </a:xfrm>
              <a:custGeom>
                <a:avLst/>
                <a:gdLst>
                  <a:gd name="T0" fmla="*/ 2 w 6916"/>
                  <a:gd name="T1" fmla="*/ 0 h 2"/>
                  <a:gd name="T2" fmla="*/ 0 w 6916"/>
                  <a:gd name="T3" fmla="*/ 2 h 2"/>
                  <a:gd name="T4" fmla="*/ 6914 w 6916"/>
                  <a:gd name="T5" fmla="*/ 2 h 2"/>
                  <a:gd name="T6" fmla="*/ 6916 w 6916"/>
                  <a:gd name="T7" fmla="*/ 0 h 2"/>
                  <a:gd name="T8" fmla="*/ 2 w 691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16" h="2">
                    <a:moveTo>
                      <a:pt x="2" y="0"/>
                    </a:moveTo>
                    <a:lnTo>
                      <a:pt x="0" y="2"/>
                    </a:lnTo>
                    <a:lnTo>
                      <a:pt x="6914" y="2"/>
                    </a:lnTo>
                    <a:lnTo>
                      <a:pt x="691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08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6" name="Line 48"/>
              <p:cNvSpPr>
                <a:spLocks noChangeShapeType="1"/>
              </p:cNvSpPr>
              <p:nvPr/>
            </p:nvSpPr>
            <p:spPr bwMode="auto">
              <a:xfrm>
                <a:off x="1337" y="1755"/>
                <a:ext cx="3456" cy="1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7" name="Line 49"/>
              <p:cNvSpPr>
                <a:spLocks noChangeShapeType="1"/>
              </p:cNvSpPr>
              <p:nvPr/>
            </p:nvSpPr>
            <p:spPr bwMode="auto">
              <a:xfrm>
                <a:off x="1337" y="963"/>
                <a:ext cx="3456" cy="1"/>
              </a:xfrm>
              <a:prstGeom prst="line">
                <a:avLst/>
              </a:prstGeom>
              <a:noFill/>
              <a:ln w="0">
                <a:solidFill>
                  <a:srgbClr val="66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8" name="Freeform 50"/>
              <p:cNvSpPr>
                <a:spLocks/>
              </p:cNvSpPr>
              <p:nvPr/>
            </p:nvSpPr>
            <p:spPr bwMode="auto">
              <a:xfrm>
                <a:off x="1335" y="962"/>
                <a:ext cx="4" cy="2378"/>
              </a:xfrm>
              <a:custGeom>
                <a:avLst/>
                <a:gdLst>
                  <a:gd name="T0" fmla="*/ 0 w 10"/>
                  <a:gd name="T1" fmla="*/ 4755 h 4756"/>
                  <a:gd name="T2" fmla="*/ 10 w 10"/>
                  <a:gd name="T3" fmla="*/ 4756 h 4756"/>
                  <a:gd name="T4" fmla="*/ 10 w 10"/>
                  <a:gd name="T5" fmla="*/ 2 h 4756"/>
                  <a:gd name="T6" fmla="*/ 0 w 10"/>
                  <a:gd name="T7" fmla="*/ 0 h 4756"/>
                  <a:gd name="T8" fmla="*/ 0 w 10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756">
                    <a:moveTo>
                      <a:pt x="0" y="4755"/>
                    </a:moveTo>
                    <a:lnTo>
                      <a:pt x="10" y="475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47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59" name="Freeform 51"/>
              <p:cNvSpPr>
                <a:spLocks/>
              </p:cNvSpPr>
              <p:nvPr/>
            </p:nvSpPr>
            <p:spPr bwMode="auto">
              <a:xfrm>
                <a:off x="1337" y="3338"/>
                <a:ext cx="115" cy="2"/>
              </a:xfrm>
              <a:custGeom>
                <a:avLst/>
                <a:gdLst>
                  <a:gd name="T0" fmla="*/ 232 w 232"/>
                  <a:gd name="T1" fmla="*/ 3 h 3"/>
                  <a:gd name="T2" fmla="*/ 230 w 232"/>
                  <a:gd name="T3" fmla="*/ 0 h 3"/>
                  <a:gd name="T4" fmla="*/ 0 w 232"/>
                  <a:gd name="T5" fmla="*/ 0 h 3"/>
                  <a:gd name="T6" fmla="*/ 2 w 232"/>
                  <a:gd name="T7" fmla="*/ 3 h 3"/>
                  <a:gd name="T8" fmla="*/ 232 w 23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">
                    <a:moveTo>
                      <a:pt x="232" y="3"/>
                    </a:moveTo>
                    <a:lnTo>
                      <a:pt x="23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0" name="Freeform 52"/>
              <p:cNvSpPr>
                <a:spLocks/>
              </p:cNvSpPr>
              <p:nvPr/>
            </p:nvSpPr>
            <p:spPr bwMode="auto">
              <a:xfrm>
                <a:off x="1337" y="2545"/>
                <a:ext cx="115" cy="2"/>
              </a:xfrm>
              <a:custGeom>
                <a:avLst/>
                <a:gdLst>
                  <a:gd name="T0" fmla="*/ 232 w 232"/>
                  <a:gd name="T1" fmla="*/ 4 h 4"/>
                  <a:gd name="T2" fmla="*/ 230 w 232"/>
                  <a:gd name="T3" fmla="*/ 0 h 4"/>
                  <a:gd name="T4" fmla="*/ 0 w 232"/>
                  <a:gd name="T5" fmla="*/ 0 h 4"/>
                  <a:gd name="T6" fmla="*/ 2 w 232"/>
                  <a:gd name="T7" fmla="*/ 4 h 4"/>
                  <a:gd name="T8" fmla="*/ 232 w 23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4">
                    <a:moveTo>
                      <a:pt x="232" y="4"/>
                    </a:moveTo>
                    <a:lnTo>
                      <a:pt x="23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3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1" name="Freeform 53"/>
              <p:cNvSpPr>
                <a:spLocks/>
              </p:cNvSpPr>
              <p:nvPr/>
            </p:nvSpPr>
            <p:spPr bwMode="auto">
              <a:xfrm>
                <a:off x="1337" y="1753"/>
                <a:ext cx="115" cy="2"/>
              </a:xfrm>
              <a:custGeom>
                <a:avLst/>
                <a:gdLst>
                  <a:gd name="T0" fmla="*/ 232 w 232"/>
                  <a:gd name="T1" fmla="*/ 4 h 4"/>
                  <a:gd name="T2" fmla="*/ 230 w 232"/>
                  <a:gd name="T3" fmla="*/ 0 h 4"/>
                  <a:gd name="T4" fmla="*/ 0 w 232"/>
                  <a:gd name="T5" fmla="*/ 0 h 4"/>
                  <a:gd name="T6" fmla="*/ 2 w 232"/>
                  <a:gd name="T7" fmla="*/ 4 h 4"/>
                  <a:gd name="T8" fmla="*/ 232 w 23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4">
                    <a:moveTo>
                      <a:pt x="232" y="4"/>
                    </a:moveTo>
                    <a:lnTo>
                      <a:pt x="23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3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2" name="Freeform 54"/>
              <p:cNvSpPr>
                <a:spLocks/>
              </p:cNvSpPr>
              <p:nvPr/>
            </p:nvSpPr>
            <p:spPr bwMode="auto">
              <a:xfrm>
                <a:off x="1337" y="961"/>
                <a:ext cx="115" cy="2"/>
              </a:xfrm>
              <a:custGeom>
                <a:avLst/>
                <a:gdLst>
                  <a:gd name="T0" fmla="*/ 232 w 232"/>
                  <a:gd name="T1" fmla="*/ 4 h 4"/>
                  <a:gd name="T2" fmla="*/ 230 w 232"/>
                  <a:gd name="T3" fmla="*/ 0 h 4"/>
                  <a:gd name="T4" fmla="*/ 0 w 232"/>
                  <a:gd name="T5" fmla="*/ 0 h 4"/>
                  <a:gd name="T6" fmla="*/ 2 w 232"/>
                  <a:gd name="T7" fmla="*/ 4 h 4"/>
                  <a:gd name="T8" fmla="*/ 232 w 23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4">
                    <a:moveTo>
                      <a:pt x="232" y="4"/>
                    </a:moveTo>
                    <a:lnTo>
                      <a:pt x="23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3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3" name="Freeform 55"/>
              <p:cNvSpPr>
                <a:spLocks/>
              </p:cNvSpPr>
              <p:nvPr/>
            </p:nvSpPr>
            <p:spPr bwMode="auto">
              <a:xfrm>
                <a:off x="4791" y="962"/>
                <a:ext cx="5" cy="2378"/>
              </a:xfrm>
              <a:custGeom>
                <a:avLst/>
                <a:gdLst>
                  <a:gd name="T0" fmla="*/ 0 w 9"/>
                  <a:gd name="T1" fmla="*/ 4755 h 4756"/>
                  <a:gd name="T2" fmla="*/ 9 w 9"/>
                  <a:gd name="T3" fmla="*/ 4756 h 4756"/>
                  <a:gd name="T4" fmla="*/ 9 w 9"/>
                  <a:gd name="T5" fmla="*/ 2 h 4756"/>
                  <a:gd name="T6" fmla="*/ 0 w 9"/>
                  <a:gd name="T7" fmla="*/ 0 h 4756"/>
                  <a:gd name="T8" fmla="*/ 0 w 9"/>
                  <a:gd name="T9" fmla="*/ 4755 h 4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756">
                    <a:moveTo>
                      <a:pt x="0" y="4755"/>
                    </a:moveTo>
                    <a:lnTo>
                      <a:pt x="9" y="4756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47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4" name="Freeform 56"/>
              <p:cNvSpPr>
                <a:spLocks/>
              </p:cNvSpPr>
              <p:nvPr/>
            </p:nvSpPr>
            <p:spPr bwMode="auto">
              <a:xfrm>
                <a:off x="4678" y="3338"/>
                <a:ext cx="116" cy="3"/>
              </a:xfrm>
              <a:custGeom>
                <a:avLst/>
                <a:gdLst>
                  <a:gd name="T0" fmla="*/ 2 w 232"/>
                  <a:gd name="T1" fmla="*/ 0 h 5"/>
                  <a:gd name="T2" fmla="*/ 0 w 232"/>
                  <a:gd name="T3" fmla="*/ 5 h 5"/>
                  <a:gd name="T4" fmla="*/ 230 w 232"/>
                  <a:gd name="T5" fmla="*/ 5 h 5"/>
                  <a:gd name="T6" fmla="*/ 232 w 232"/>
                  <a:gd name="T7" fmla="*/ 0 h 5"/>
                  <a:gd name="T8" fmla="*/ 2 w 23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5">
                    <a:moveTo>
                      <a:pt x="2" y="0"/>
                    </a:moveTo>
                    <a:lnTo>
                      <a:pt x="0" y="5"/>
                    </a:lnTo>
                    <a:lnTo>
                      <a:pt x="230" y="5"/>
                    </a:lnTo>
                    <a:lnTo>
                      <a:pt x="23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5" name="Freeform 57"/>
              <p:cNvSpPr>
                <a:spLocks/>
              </p:cNvSpPr>
              <p:nvPr/>
            </p:nvSpPr>
            <p:spPr bwMode="auto">
              <a:xfrm>
                <a:off x="4678" y="2545"/>
                <a:ext cx="116" cy="3"/>
              </a:xfrm>
              <a:custGeom>
                <a:avLst/>
                <a:gdLst>
                  <a:gd name="T0" fmla="*/ 2 w 232"/>
                  <a:gd name="T1" fmla="*/ 0 h 6"/>
                  <a:gd name="T2" fmla="*/ 0 w 232"/>
                  <a:gd name="T3" fmla="*/ 6 h 6"/>
                  <a:gd name="T4" fmla="*/ 230 w 232"/>
                  <a:gd name="T5" fmla="*/ 6 h 6"/>
                  <a:gd name="T6" fmla="*/ 232 w 232"/>
                  <a:gd name="T7" fmla="*/ 0 h 6"/>
                  <a:gd name="T8" fmla="*/ 2 w 23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">
                    <a:moveTo>
                      <a:pt x="2" y="0"/>
                    </a:moveTo>
                    <a:lnTo>
                      <a:pt x="0" y="6"/>
                    </a:lnTo>
                    <a:lnTo>
                      <a:pt x="230" y="6"/>
                    </a:lnTo>
                    <a:lnTo>
                      <a:pt x="23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66" name="Freeform 58"/>
              <p:cNvSpPr>
                <a:spLocks/>
              </p:cNvSpPr>
              <p:nvPr/>
            </p:nvSpPr>
            <p:spPr bwMode="auto">
              <a:xfrm>
                <a:off x="4678" y="1753"/>
                <a:ext cx="116" cy="3"/>
              </a:xfrm>
              <a:custGeom>
                <a:avLst/>
                <a:gdLst>
                  <a:gd name="T0" fmla="*/ 2 w 232"/>
                  <a:gd name="T1" fmla="*/ 0 h 6"/>
                  <a:gd name="T2" fmla="*/ 0 w 232"/>
                  <a:gd name="T3" fmla="*/ 6 h 6"/>
                  <a:gd name="T4" fmla="*/ 230 w 232"/>
                  <a:gd name="T5" fmla="*/ 6 h 6"/>
                  <a:gd name="T6" fmla="*/ 232 w 232"/>
                  <a:gd name="T7" fmla="*/ 0 h 6"/>
                  <a:gd name="T8" fmla="*/ 2 w 23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6">
                    <a:moveTo>
                      <a:pt x="2" y="0"/>
                    </a:moveTo>
                    <a:lnTo>
                      <a:pt x="0" y="6"/>
                    </a:lnTo>
                    <a:lnTo>
                      <a:pt x="230" y="6"/>
                    </a:lnTo>
                    <a:lnTo>
                      <a:pt x="23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66CCFF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8267" name="Freeform 59"/>
            <p:cNvSpPr>
              <a:spLocks/>
            </p:cNvSpPr>
            <p:nvPr/>
          </p:nvSpPr>
          <p:spPr bwMode="auto">
            <a:xfrm>
              <a:off x="4678" y="961"/>
              <a:ext cx="116" cy="3"/>
            </a:xfrm>
            <a:custGeom>
              <a:avLst/>
              <a:gdLst>
                <a:gd name="T0" fmla="*/ 2 w 232"/>
                <a:gd name="T1" fmla="*/ 0 h 5"/>
                <a:gd name="T2" fmla="*/ 0 w 232"/>
                <a:gd name="T3" fmla="*/ 5 h 5"/>
                <a:gd name="T4" fmla="*/ 230 w 232"/>
                <a:gd name="T5" fmla="*/ 5 h 5"/>
                <a:gd name="T6" fmla="*/ 232 w 232"/>
                <a:gd name="T7" fmla="*/ 0 h 5"/>
                <a:gd name="T8" fmla="*/ 2 w 23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5">
                  <a:moveTo>
                    <a:pt x="2" y="0"/>
                  </a:moveTo>
                  <a:lnTo>
                    <a:pt x="0" y="5"/>
                  </a:lnTo>
                  <a:lnTo>
                    <a:pt x="230" y="5"/>
                  </a:lnTo>
                  <a:lnTo>
                    <a:pt x="23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66CC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8268" name="Line 60"/>
            <p:cNvSpPr>
              <a:spLocks noChangeShapeType="1"/>
            </p:cNvSpPr>
            <p:nvPr/>
          </p:nvSpPr>
          <p:spPr bwMode="auto">
            <a:xfrm>
              <a:off x="4751" y="1755"/>
              <a:ext cx="42" cy="1"/>
            </a:xfrm>
            <a:prstGeom prst="line">
              <a:avLst/>
            </a:prstGeom>
            <a:noFill/>
            <a:ln w="0">
              <a:solidFill>
                <a:srgbClr val="66CCFF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8269" name="Line 61"/>
          <p:cNvSpPr>
            <a:spLocks noChangeShapeType="1"/>
          </p:cNvSpPr>
          <p:nvPr/>
        </p:nvSpPr>
        <p:spPr bwMode="auto">
          <a:xfrm>
            <a:off x="7542213" y="152876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270" name="Rectangle 62"/>
          <p:cNvSpPr>
            <a:spLocks noChangeArrowheads="1"/>
          </p:cNvSpPr>
          <p:nvPr/>
        </p:nvSpPr>
        <p:spPr bwMode="auto">
          <a:xfrm>
            <a:off x="1708150" y="5362575"/>
            <a:ext cx="344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0.0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71" name="Rectangle 63"/>
          <p:cNvSpPr>
            <a:spLocks noChangeArrowheads="1"/>
          </p:cNvSpPr>
          <p:nvPr/>
        </p:nvSpPr>
        <p:spPr bwMode="auto">
          <a:xfrm>
            <a:off x="1708150" y="4103688"/>
            <a:ext cx="344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0.5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72" name="Rectangle 64"/>
          <p:cNvSpPr>
            <a:spLocks noChangeArrowheads="1"/>
          </p:cNvSpPr>
          <p:nvPr/>
        </p:nvSpPr>
        <p:spPr bwMode="auto">
          <a:xfrm>
            <a:off x="1708150" y="2846388"/>
            <a:ext cx="344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1.0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73" name="Rectangle 65"/>
          <p:cNvSpPr>
            <a:spLocks noChangeArrowheads="1"/>
          </p:cNvSpPr>
          <p:nvPr/>
        </p:nvSpPr>
        <p:spPr bwMode="auto">
          <a:xfrm>
            <a:off x="1708150" y="1589088"/>
            <a:ext cx="344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>
                <a:solidFill>
                  <a:schemeClr val="bg1"/>
                </a:solidFill>
                <a:latin typeface="Arial Rounded MT Bold" panose="020F0704030504030204" pitchFamily="34" charset="0"/>
              </a:rPr>
              <a:t>1.5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8274" name="Rectangle 66"/>
          <p:cNvSpPr>
            <a:spLocks noChangeArrowheads="1"/>
          </p:cNvSpPr>
          <p:nvPr/>
        </p:nvSpPr>
        <p:spPr bwMode="auto">
          <a:xfrm>
            <a:off x="1984375" y="-31513463"/>
            <a:ext cx="1365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US" altLang="en-US" sz="1100">
                <a:solidFill>
                  <a:srgbClr val="000000"/>
                </a:solidFill>
              </a:rPr>
              <a:t>Y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78275" name="Freeform 67"/>
          <p:cNvSpPr>
            <a:spLocks/>
          </p:cNvSpPr>
          <p:nvPr/>
        </p:nvSpPr>
        <p:spPr bwMode="auto">
          <a:xfrm>
            <a:off x="2690813" y="2284413"/>
            <a:ext cx="4264025" cy="2790825"/>
          </a:xfrm>
          <a:custGeom>
            <a:avLst/>
            <a:gdLst>
              <a:gd name="T0" fmla="*/ 0 w 5373"/>
              <a:gd name="T1" fmla="*/ 3517 h 3517"/>
              <a:gd name="T2" fmla="*/ 160 w 5373"/>
              <a:gd name="T3" fmla="*/ 3232 h 3517"/>
              <a:gd name="T4" fmla="*/ 479 w 5373"/>
              <a:gd name="T5" fmla="*/ 2629 h 3517"/>
              <a:gd name="T6" fmla="*/ 878 w 5373"/>
              <a:gd name="T7" fmla="*/ 1552 h 3517"/>
              <a:gd name="T8" fmla="*/ 958 w 5373"/>
              <a:gd name="T9" fmla="*/ 316 h 3517"/>
              <a:gd name="T10" fmla="*/ 1020 w 5373"/>
              <a:gd name="T11" fmla="*/ 190 h 3517"/>
              <a:gd name="T12" fmla="*/ 1085 w 5373"/>
              <a:gd name="T13" fmla="*/ 0 h 3517"/>
              <a:gd name="T14" fmla="*/ 1197 w 5373"/>
              <a:gd name="T15" fmla="*/ 316 h 3517"/>
              <a:gd name="T16" fmla="*/ 1259 w 5373"/>
              <a:gd name="T17" fmla="*/ 2217 h 3517"/>
              <a:gd name="T18" fmla="*/ 1467 w 5373"/>
              <a:gd name="T19" fmla="*/ 3169 h 3517"/>
              <a:gd name="T20" fmla="*/ 1674 w 5373"/>
              <a:gd name="T21" fmla="*/ 3264 h 3517"/>
              <a:gd name="T22" fmla="*/ 2471 w 5373"/>
              <a:gd name="T23" fmla="*/ 3169 h 3517"/>
              <a:gd name="T24" fmla="*/ 4065 w 5373"/>
              <a:gd name="T25" fmla="*/ 2979 h 3517"/>
              <a:gd name="T26" fmla="*/ 5373 w 5373"/>
              <a:gd name="T27" fmla="*/ 3042 h 3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73" h="3517">
                <a:moveTo>
                  <a:pt x="0" y="3517"/>
                </a:moveTo>
                <a:lnTo>
                  <a:pt x="160" y="3232"/>
                </a:lnTo>
                <a:lnTo>
                  <a:pt x="479" y="2629"/>
                </a:lnTo>
                <a:lnTo>
                  <a:pt x="878" y="1552"/>
                </a:lnTo>
                <a:lnTo>
                  <a:pt x="958" y="316"/>
                </a:lnTo>
                <a:lnTo>
                  <a:pt x="1020" y="190"/>
                </a:lnTo>
                <a:lnTo>
                  <a:pt x="1085" y="0"/>
                </a:lnTo>
                <a:lnTo>
                  <a:pt x="1197" y="316"/>
                </a:lnTo>
                <a:lnTo>
                  <a:pt x="1259" y="2217"/>
                </a:lnTo>
                <a:lnTo>
                  <a:pt x="1467" y="3169"/>
                </a:lnTo>
                <a:lnTo>
                  <a:pt x="1674" y="3264"/>
                </a:lnTo>
                <a:lnTo>
                  <a:pt x="2471" y="3169"/>
                </a:lnTo>
                <a:lnTo>
                  <a:pt x="4065" y="2979"/>
                </a:lnTo>
                <a:lnTo>
                  <a:pt x="5373" y="3042"/>
                </a:lnTo>
              </a:path>
            </a:pathLst>
          </a:custGeom>
          <a:noFill/>
          <a:ln w="19050">
            <a:solidFill>
              <a:srgbClr val="FFFF66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8276" name="Rectangle 68"/>
          <p:cNvSpPr>
            <a:spLocks noChangeArrowheads="1"/>
          </p:cNvSpPr>
          <p:nvPr/>
        </p:nvSpPr>
        <p:spPr bwMode="auto">
          <a:xfrm>
            <a:off x="2655888" y="5040313"/>
            <a:ext cx="68262" cy="69850"/>
          </a:xfrm>
          <a:prstGeom prst="rect">
            <a:avLst/>
          </a:prstGeom>
          <a:solidFill>
            <a:srgbClr val="000080"/>
          </a:solidFill>
          <a:ln w="4763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8277" name="Group 69"/>
          <p:cNvGrpSpPr>
            <a:grpSpLocks/>
          </p:cNvGrpSpPr>
          <p:nvPr/>
        </p:nvGrpSpPr>
        <p:grpSpPr bwMode="auto">
          <a:xfrm>
            <a:off x="2782888" y="2249488"/>
            <a:ext cx="4206875" cy="2659062"/>
            <a:chOff x="1753" y="1417"/>
            <a:chExt cx="2650" cy="1675"/>
          </a:xfrm>
        </p:grpSpPr>
        <p:sp>
          <p:nvSpPr>
            <p:cNvPr id="478278" name="Rectangle 70"/>
            <p:cNvSpPr>
              <a:spLocks noChangeArrowheads="1"/>
            </p:cNvSpPr>
            <p:nvPr/>
          </p:nvSpPr>
          <p:spPr bwMode="auto">
            <a:xfrm>
              <a:off x="2183" y="1512"/>
              <a:ext cx="43" cy="43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8279" name="Group 71"/>
            <p:cNvGrpSpPr>
              <a:grpSpLocks/>
            </p:cNvGrpSpPr>
            <p:nvPr/>
          </p:nvGrpSpPr>
          <p:grpSpPr bwMode="auto">
            <a:xfrm>
              <a:off x="1753" y="1417"/>
              <a:ext cx="2650" cy="1675"/>
              <a:chOff x="1753" y="1417"/>
              <a:chExt cx="2650" cy="1675"/>
            </a:xfrm>
          </p:grpSpPr>
          <p:sp>
            <p:nvSpPr>
              <p:cNvPr id="478280" name="Rectangle 72"/>
              <p:cNvSpPr>
                <a:spLocks noChangeArrowheads="1"/>
              </p:cNvSpPr>
              <p:nvPr/>
            </p:nvSpPr>
            <p:spPr bwMode="auto">
              <a:xfrm>
                <a:off x="1753" y="3033"/>
                <a:ext cx="43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1" name="Rectangle 73"/>
              <p:cNvSpPr>
                <a:spLocks noChangeArrowheads="1"/>
              </p:cNvSpPr>
              <p:nvPr/>
            </p:nvSpPr>
            <p:spPr bwMode="auto">
              <a:xfrm>
                <a:off x="1912" y="2731"/>
                <a:ext cx="44" cy="44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2" name="Rectangle 74"/>
              <p:cNvSpPr>
                <a:spLocks noChangeArrowheads="1"/>
              </p:cNvSpPr>
              <p:nvPr/>
            </p:nvSpPr>
            <p:spPr bwMode="auto">
              <a:xfrm>
                <a:off x="2112" y="2193"/>
                <a:ext cx="43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3" name="Rectangle 75"/>
              <p:cNvSpPr>
                <a:spLocks noChangeArrowheads="1"/>
              </p:cNvSpPr>
              <p:nvPr/>
            </p:nvSpPr>
            <p:spPr bwMode="auto">
              <a:xfrm>
                <a:off x="2151" y="1575"/>
                <a:ext cx="44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4" name="Rectangle 76"/>
              <p:cNvSpPr>
                <a:spLocks noChangeArrowheads="1"/>
              </p:cNvSpPr>
              <p:nvPr/>
            </p:nvSpPr>
            <p:spPr bwMode="auto">
              <a:xfrm>
                <a:off x="2215" y="1417"/>
                <a:ext cx="44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5" name="Rectangle 77"/>
              <p:cNvSpPr>
                <a:spLocks noChangeArrowheads="1"/>
              </p:cNvSpPr>
              <p:nvPr/>
            </p:nvSpPr>
            <p:spPr bwMode="auto">
              <a:xfrm>
                <a:off x="2271" y="1575"/>
                <a:ext cx="44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6" name="Rectangle 78"/>
              <p:cNvSpPr>
                <a:spLocks noChangeArrowheads="1"/>
              </p:cNvSpPr>
              <p:nvPr/>
            </p:nvSpPr>
            <p:spPr bwMode="auto">
              <a:xfrm>
                <a:off x="2302" y="2525"/>
                <a:ext cx="44" cy="44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7" name="Rectangle 79"/>
              <p:cNvSpPr>
                <a:spLocks noChangeArrowheads="1"/>
              </p:cNvSpPr>
              <p:nvPr/>
            </p:nvSpPr>
            <p:spPr bwMode="auto">
              <a:xfrm>
                <a:off x="2406" y="3001"/>
                <a:ext cx="44" cy="44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8" name="Rectangle 80"/>
              <p:cNvSpPr>
                <a:spLocks noChangeArrowheads="1"/>
              </p:cNvSpPr>
              <p:nvPr/>
            </p:nvSpPr>
            <p:spPr bwMode="auto">
              <a:xfrm>
                <a:off x="2509" y="3049"/>
                <a:ext cx="44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89" name="Rectangle 81"/>
              <p:cNvSpPr>
                <a:spLocks noChangeArrowheads="1"/>
              </p:cNvSpPr>
              <p:nvPr/>
            </p:nvSpPr>
            <p:spPr bwMode="auto">
              <a:xfrm>
                <a:off x="2908" y="3001"/>
                <a:ext cx="44" cy="44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90" name="Rectangle 82"/>
              <p:cNvSpPr>
                <a:spLocks noChangeArrowheads="1"/>
              </p:cNvSpPr>
              <p:nvPr/>
            </p:nvSpPr>
            <p:spPr bwMode="auto">
              <a:xfrm>
                <a:off x="3705" y="2906"/>
                <a:ext cx="44" cy="44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291" name="Rectangle 83"/>
              <p:cNvSpPr>
                <a:spLocks noChangeArrowheads="1"/>
              </p:cNvSpPr>
              <p:nvPr/>
            </p:nvSpPr>
            <p:spPr bwMode="auto">
              <a:xfrm>
                <a:off x="4359" y="2938"/>
                <a:ext cx="44" cy="4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8292" name="Rectangle 84"/>
          <p:cNvSpPr>
            <a:spLocks noChangeArrowheads="1"/>
          </p:cNvSpPr>
          <p:nvPr/>
        </p:nvSpPr>
        <p:spPr bwMode="auto">
          <a:xfrm>
            <a:off x="3962400" y="5791200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2400" b="1">
                <a:solidFill>
                  <a:schemeClr val="bg1"/>
                </a:solidFill>
              </a:rPr>
              <a:t>T</a:t>
            </a:r>
            <a:r>
              <a:rPr lang="en-US" altLang="en-US" sz="2400" b="1" baseline="-25000">
                <a:solidFill>
                  <a:schemeClr val="bg1"/>
                </a:solidFill>
              </a:rPr>
              <a:t>i</a:t>
            </a:r>
            <a:r>
              <a:rPr lang="en-US" altLang="en-US" sz="2400" b="1">
                <a:solidFill>
                  <a:schemeClr val="bg1"/>
                </a:solidFill>
              </a:rPr>
              <a:t> (sec)</a:t>
            </a:r>
          </a:p>
        </p:txBody>
      </p:sp>
      <p:sp>
        <p:nvSpPr>
          <p:cNvPr id="478293" name="Rectangle 85"/>
          <p:cNvSpPr>
            <a:spLocks noChangeArrowheads="1"/>
          </p:cNvSpPr>
          <p:nvPr/>
        </p:nvSpPr>
        <p:spPr bwMode="auto">
          <a:xfrm>
            <a:off x="890588" y="3032125"/>
            <a:ext cx="947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2400" b="1">
                <a:solidFill>
                  <a:schemeClr val="bg1"/>
                </a:solidFill>
              </a:rPr>
              <a:t>res/H</a:t>
            </a:r>
          </a:p>
        </p:txBody>
      </p:sp>
    </p:spTree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Ship Response Time Series</a:t>
            </a:r>
          </a:p>
        </p:txBody>
      </p:sp>
      <p:pic>
        <p:nvPicPr>
          <p:cNvPr id="486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152400" y="1219200"/>
            <a:ext cx="8763000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2514600"/>
          </a:xfrm>
        </p:spPr>
        <p:txBody>
          <a:bodyPr anchor="ctr"/>
          <a:lstStyle/>
          <a:p>
            <a:r>
              <a:rPr lang="en-US" altLang="en-US" sz="12000" b="1">
                <a:solidFill>
                  <a:schemeClr val="bg1"/>
                </a:solidFill>
              </a:rPr>
              <a:t>Q&amp;A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5092" name="Picture 4" descr="Trip to Galle 1-31-05 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09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7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 Port of Galle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2m Sedimentation During December 26, 2004 Tsunami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6116" name="Picture 4" descr="Trip to Galle 1-31-05 1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3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Day 1 #108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 Port of Galle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Warehouse Damage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40" name="Picture 4" descr="Trip to Galle 1-31-05 1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0" y="22225"/>
            <a:ext cx="9144000" cy="10842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b="1">
                <a:solidFill>
                  <a:srgbClr val="FFFF00"/>
                </a:solidFill>
              </a:rPr>
              <a:t>Day 1 # 115</a:t>
            </a:r>
          </a:p>
          <a:p>
            <a:pPr algn="l">
              <a:lnSpc>
                <a:spcPct val="8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 Port of Galle</a:t>
            </a:r>
          </a:p>
          <a:p>
            <a:pPr algn="l">
              <a:lnSpc>
                <a:spcPct val="80000"/>
              </a:lnSpc>
            </a:pPr>
            <a:r>
              <a:rPr lang="en-US" altLang="en-US" b="1">
                <a:solidFill>
                  <a:srgbClr val="FFFF00"/>
                </a:solidFill>
              </a:rPr>
              <a:t>Dredge Grounded On Wharf</a:t>
            </a:r>
          </a:p>
          <a:p>
            <a:pPr algn="l">
              <a:lnSpc>
                <a:spcPct val="60000"/>
              </a:lnSpc>
            </a:pPr>
            <a:endParaRPr lang="en-US" altLang="en-US" b="1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altLang="en-US" sz="1400" b="1">
                <a:solidFill>
                  <a:srgbClr val="FFFF00"/>
                </a:solidFill>
              </a:rPr>
              <a:t>Tsunami Height= 5.3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4" name="Picture 4" descr="Copri Day 5_2-2-05 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7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No Damage Trincomalee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9" name="Picture 5" descr="Copri Day 5_2-2-05 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7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No Damage Trincomalee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Port of Chennai, India</a:t>
            </a:r>
          </a:p>
        </p:txBody>
      </p:sp>
      <p:pic>
        <p:nvPicPr>
          <p:cNvPr id="448515" name="Picture 3" descr="MLE 03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47775"/>
            <a:ext cx="7391400" cy="545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>
                <a:solidFill>
                  <a:schemeClr val="bg1"/>
                </a:solidFill>
              </a:rPr>
              <a:t>Coastal Wave Processes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Wave energy spectra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Wave refraction, diffraction, reflection, shoaling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Wave transmission through breakwaters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Harbor resonance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Deep water vs shallow water waves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Short period vs long period waves</a:t>
            </a: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bg1"/>
                </a:solidFill>
              </a:rPr>
              <a:t>Wave runup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Junglighat Fishing Pier - Port Blair, India</a:t>
            </a:r>
          </a:p>
        </p:txBody>
      </p:sp>
      <p:pic>
        <p:nvPicPr>
          <p:cNvPr id="405507" name="Picture 3" descr="MLE 09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262063"/>
            <a:ext cx="7332662" cy="541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Crane Rail – Container Wharf - Port Blair, India</a:t>
            </a:r>
          </a:p>
        </p:txBody>
      </p:sp>
      <p:pic>
        <p:nvPicPr>
          <p:cNvPr id="410627" name="Picture 3" descr="MLE 15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447800"/>
            <a:ext cx="406400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1447800" y="669925"/>
            <a:ext cx="6096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rial Narrow" panose="020B0606020202030204" pitchFamily="34" charset="0"/>
              </a:rPr>
              <a:t>Phoenix Bay Complex (Before Tsunami)</a:t>
            </a:r>
          </a:p>
        </p:txBody>
      </p:sp>
      <p:grpSp>
        <p:nvGrpSpPr>
          <p:cNvPr id="414732" name="Group 12"/>
          <p:cNvGrpSpPr>
            <a:grpSpLocks/>
          </p:cNvGrpSpPr>
          <p:nvPr/>
        </p:nvGrpSpPr>
        <p:grpSpPr bwMode="auto">
          <a:xfrm>
            <a:off x="685800" y="1381125"/>
            <a:ext cx="7772400" cy="5248275"/>
            <a:chOff x="432" y="870"/>
            <a:chExt cx="4896" cy="3306"/>
          </a:xfrm>
        </p:grpSpPr>
        <p:pic>
          <p:nvPicPr>
            <p:cNvPr id="414726" name="Picture 6" descr="hpsl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9"/>
            <a:stretch>
              <a:fillRect/>
            </a:stretch>
          </p:blipFill>
          <p:spPr bwMode="auto">
            <a:xfrm>
              <a:off x="432" y="870"/>
              <a:ext cx="4896" cy="3306"/>
            </a:xfrm>
            <a:prstGeom prst="rect">
              <a:avLst/>
            </a:prstGeom>
            <a:noFill/>
            <a:ln w="57150" cmpd="thickThin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4727" name="Oval 7"/>
            <p:cNvSpPr>
              <a:spLocks noChangeArrowheads="1"/>
            </p:cNvSpPr>
            <p:nvPr/>
          </p:nvSpPr>
          <p:spPr bwMode="auto">
            <a:xfrm rot="2679778">
              <a:off x="4128" y="3072"/>
              <a:ext cx="666" cy="7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729" name="Text Box 9"/>
            <p:cNvSpPr txBox="1">
              <a:spLocks noChangeArrowheads="1"/>
            </p:cNvSpPr>
            <p:nvPr/>
          </p:nvSpPr>
          <p:spPr bwMode="auto">
            <a:xfrm>
              <a:off x="3600" y="3744"/>
              <a:ext cx="15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b="1">
                  <a:solidFill>
                    <a:schemeClr val="bg1"/>
                  </a:solidFill>
                  <a:latin typeface="Trebuchet MS" panose="020B0603020202020204" pitchFamily="34" charset="0"/>
                </a:rPr>
                <a:t>FISHERIES JETTY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>
            <a:fillRect/>
          </a:stretch>
        </p:blipFill>
        <p:spPr>
          <a:xfrm>
            <a:off x="0" y="-25400"/>
            <a:ext cx="9144000" cy="6908800"/>
          </a:xfrm>
          <a:noFill/>
          <a:ln/>
        </p:spPr>
      </p:pic>
      <p:sp>
        <p:nvSpPr>
          <p:cNvPr id="415748" name="Freeform 4"/>
          <p:cNvSpPr>
            <a:spLocks/>
          </p:cNvSpPr>
          <p:nvPr/>
        </p:nvSpPr>
        <p:spPr bwMode="auto">
          <a:xfrm>
            <a:off x="5181600" y="1981200"/>
            <a:ext cx="536575" cy="952500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49" name="Line 5"/>
          <p:cNvSpPr>
            <a:spLocks noChangeShapeType="1"/>
          </p:cNvSpPr>
          <p:nvPr/>
        </p:nvSpPr>
        <p:spPr bwMode="auto">
          <a:xfrm>
            <a:off x="4572000" y="2819400"/>
            <a:ext cx="1866900" cy="88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0" name="Text Box 6"/>
          <p:cNvSpPr txBox="1">
            <a:spLocks noChangeArrowheads="1"/>
          </p:cNvSpPr>
          <p:nvPr/>
        </p:nvSpPr>
        <p:spPr bwMode="auto">
          <a:xfrm>
            <a:off x="3429000" y="1600200"/>
            <a:ext cx="495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 Narrow" panose="020B0606020202030204" pitchFamily="34" charset="0"/>
              </a:rPr>
              <a:t>COLLAPSED FISHERIES JETTY (AFTER TSUNAMI)</a:t>
            </a:r>
          </a:p>
        </p:txBody>
      </p:sp>
      <p:sp>
        <p:nvSpPr>
          <p:cNvPr id="415752" name="Freeform 8"/>
          <p:cNvSpPr>
            <a:spLocks/>
          </p:cNvSpPr>
          <p:nvPr/>
        </p:nvSpPr>
        <p:spPr bwMode="auto">
          <a:xfrm rot="13481007">
            <a:off x="4252913" y="2144713"/>
            <a:ext cx="573087" cy="1019175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5753" name="Text Box 9"/>
          <p:cNvSpPr txBox="1">
            <a:spLocks noChangeArrowheads="1"/>
          </p:cNvSpPr>
          <p:nvPr/>
        </p:nvSpPr>
        <p:spPr bwMode="auto">
          <a:xfrm>
            <a:off x="1371600" y="2482850"/>
            <a:ext cx="3400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  <a:latin typeface="Arial Narrow" panose="020B0606020202030204" pitchFamily="34" charset="0"/>
              </a:rPr>
              <a:t>HIGH MAST LIGHT COLLAPSE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4388" name="Picture 4" descr="Copri Day 3_2-1-05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914082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922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Day 3 # 11 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Moratuwa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</a:t>
            </a:r>
          </a:p>
          <a:p>
            <a:pPr algn="l">
              <a:lnSpc>
                <a:spcPct val="60000"/>
              </a:lnSpc>
            </a:pPr>
            <a:endParaRPr lang="en-US" altLang="en-US" b="1">
              <a:solidFill>
                <a:srgbClr val="FFFF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altLang="en-US" sz="1400" b="1">
                <a:solidFill>
                  <a:srgbClr val="FFFF00"/>
                </a:solidFill>
              </a:rPr>
              <a:t>Runup= 4.4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3716" name="Picture 4" descr="Copri Day 3_2-1-05 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922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Day 3 # 99 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Kahawa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Sri Lanka</a:t>
            </a:r>
          </a:p>
          <a:p>
            <a:pPr algn="l">
              <a:lnSpc>
                <a:spcPct val="60000"/>
              </a:lnSpc>
            </a:pPr>
            <a:endParaRPr lang="en-US" altLang="en-US" b="1">
              <a:solidFill>
                <a:srgbClr val="FFFF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altLang="en-US" sz="1400" b="1">
                <a:solidFill>
                  <a:srgbClr val="FFFF00"/>
                </a:solidFill>
              </a:rPr>
              <a:t>Tsunami Runup= 4.1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1908" name="Picture 4" descr="Copri Day 3_2-1-05 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652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Day 3 # 141 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Hikkaduwa Fishing Harbor - Sri Lanka</a:t>
            </a:r>
          </a:p>
          <a:p>
            <a:pPr algn="l">
              <a:lnSpc>
                <a:spcPct val="90000"/>
              </a:lnSpc>
            </a:pPr>
            <a:r>
              <a:rPr lang="en-US" altLang="en-US" b="1">
                <a:solidFill>
                  <a:srgbClr val="FFFF00"/>
                </a:solidFill>
              </a:rPr>
              <a:t>Backside Breakwater Damage</a:t>
            </a:r>
          </a:p>
          <a:p>
            <a:pPr algn="l">
              <a:lnSpc>
                <a:spcPct val="50000"/>
              </a:lnSpc>
            </a:pPr>
            <a:endParaRPr lang="en-US" altLang="en-US" b="1">
              <a:solidFill>
                <a:srgbClr val="FFFF00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altLang="en-US" sz="1400" b="1">
                <a:solidFill>
                  <a:srgbClr val="FFFF00"/>
                </a:solidFill>
              </a:rPr>
              <a:t>Tsunami Inundation = 4.73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914400"/>
            <a:ext cx="12796838" cy="959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15963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Example Deep Water Spectral Data</a:t>
            </a:r>
          </a:p>
        </p:txBody>
      </p:sp>
      <p:pic>
        <p:nvPicPr>
          <p:cNvPr id="487429" name="Picture 5" descr="sample_spectra_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30" name="Text Box 6"/>
          <p:cNvSpPr txBox="1">
            <a:spLocks noChangeArrowheads="1"/>
          </p:cNvSpPr>
          <p:nvPr/>
        </p:nvSpPr>
        <p:spPr bwMode="auto">
          <a:xfrm>
            <a:off x="7378700" y="6553200"/>
            <a:ext cx="1765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Courtesy of CDIP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15963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Example Port Spectral Data</a:t>
            </a:r>
          </a:p>
        </p:txBody>
      </p:sp>
      <p:pic>
        <p:nvPicPr>
          <p:cNvPr id="479235" name="Picture 3" descr="jan_13_04_spc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46350" r="6712" b="4398"/>
          <a:stretch>
            <a:fillRect/>
          </a:stretch>
        </p:blipFill>
        <p:spPr>
          <a:xfrm>
            <a:off x="457200" y="990600"/>
            <a:ext cx="8226425" cy="569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Wave Refraction</a:t>
            </a:r>
          </a:p>
        </p:txBody>
      </p:sp>
      <p:pic>
        <p:nvPicPr>
          <p:cNvPr id="457732" name="Picture 4" descr="refraction_image"/>
          <p:cNvPicPr>
            <a:picLocks noChangeAspect="1" noChangeArrowheads="1"/>
          </p:cNvPicPr>
          <p:nvPr/>
        </p:nvPicPr>
        <p:blipFill>
          <a:blip r:embed="rId2" cstate="print">
            <a:lum bright="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541838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3" name="Picture 5" descr="refraction_ske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206750"/>
            <a:ext cx="4672012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2514600" y="4648200"/>
            <a:ext cx="1855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After Weigel, 1964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Wave Diffraction</a:t>
            </a:r>
          </a:p>
        </p:txBody>
      </p:sp>
      <p:pic>
        <p:nvPicPr>
          <p:cNvPr id="458756" name="Picture 4" descr="diff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5867400" cy="5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5486400" y="6521450"/>
            <a:ext cx="1855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After Weigel, 1964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Wave Reflection</a:t>
            </a:r>
          </a:p>
        </p:txBody>
      </p:sp>
      <p:sp>
        <p:nvSpPr>
          <p:cNvPr id="460804" name="AutoShape 4">
            <a:hlinkClick r:id="rId2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467600" y="2743200"/>
            <a:ext cx="1042988" cy="1042988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60805" name="Picture 5" descr="Seal_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553200" cy="47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502</Words>
  <Application>Microsoft Office PowerPoint</Application>
  <PresentationFormat>On-screen Show (4:3)</PresentationFormat>
  <Paragraphs>136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Narrow</vt:lpstr>
      <vt:lpstr>Times New Roman</vt:lpstr>
      <vt:lpstr>Arial Rounded MT Bold</vt:lpstr>
      <vt:lpstr>Trebuchet MS</vt:lpstr>
      <vt:lpstr>Default Design</vt:lpstr>
      <vt:lpstr>Wave Hydrodynamics In Ports of Los Angeles and Long Beach   Tsunami Safety Committee  July 25, 2005</vt:lpstr>
      <vt:lpstr>Table of Contents</vt:lpstr>
      <vt:lpstr>Coastal Wave Processes</vt:lpstr>
      <vt:lpstr>Coastal Wave Processes</vt:lpstr>
      <vt:lpstr>Example Deep Water Spectral Data</vt:lpstr>
      <vt:lpstr>Example Port Spectral Data</vt:lpstr>
      <vt:lpstr>Wave Refraction</vt:lpstr>
      <vt:lpstr>Wave Diffraction</vt:lpstr>
      <vt:lpstr>Wave Reflection</vt:lpstr>
      <vt:lpstr>Container Wharf – Port of Chennai, India 4.1 m Tsunami </vt:lpstr>
      <vt:lpstr>Wave Runup &amp; Overtopping</vt:lpstr>
      <vt:lpstr>Physical Modeling</vt:lpstr>
      <vt:lpstr>USACOE Physical Model</vt:lpstr>
      <vt:lpstr>Physical Model</vt:lpstr>
      <vt:lpstr>PowerPoint Presentation</vt:lpstr>
      <vt:lpstr>Performance Of J19 Breakwater - Gage 81</vt:lpstr>
      <vt:lpstr>PowerPoint Presentation</vt:lpstr>
      <vt:lpstr>Numerical Modeling</vt:lpstr>
      <vt:lpstr>Harbor Resonance Numerical Model</vt:lpstr>
      <vt:lpstr>Hydrodynamic Model Setup</vt:lpstr>
      <vt:lpstr>Computed Wave Amplification vs Wave Period</vt:lpstr>
      <vt:lpstr>Example of Short Wave Propagation into the Ports</vt:lpstr>
      <vt:lpstr>Palos Verdes Landslide Tsunami</vt:lpstr>
      <vt:lpstr>Water Level Time Series</vt:lpstr>
      <vt:lpstr>Preliminary Tsunami Propagation Results</vt:lpstr>
      <vt:lpstr>Ship Motion Modeling</vt:lpstr>
      <vt:lpstr>Port of Chennai, India</vt:lpstr>
      <vt:lpstr>PowerPoint Presentation</vt:lpstr>
      <vt:lpstr>PowerPoint Presentation</vt:lpstr>
      <vt:lpstr>PowerPoint Presentation</vt:lpstr>
      <vt:lpstr>Vessel Response Curve</vt:lpstr>
      <vt:lpstr>Ship Response Time Series</vt:lpstr>
      <vt:lpstr>Q&amp;A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 of Chennai, India</vt:lpstr>
      <vt:lpstr>Junglighat Fishing Pier - Port Blair, India</vt:lpstr>
      <vt:lpstr>Crane Rail – Container Wharf - Port Blair,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Moffatt &amp; Nichol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Headland</dc:creator>
  <cp:lastModifiedBy>Reilly, Daniel@CalOES</cp:lastModifiedBy>
  <cp:revision>203</cp:revision>
  <dcterms:created xsi:type="dcterms:W3CDTF">2005-03-11T12:48:43Z</dcterms:created>
  <dcterms:modified xsi:type="dcterms:W3CDTF">2020-08-26T15:55:09Z</dcterms:modified>
</cp:coreProperties>
</file>