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1" r:id="rId2"/>
    <p:sldId id="357" r:id="rId3"/>
    <p:sldId id="298" r:id="rId4"/>
    <p:sldId id="341" r:id="rId5"/>
    <p:sldId id="363" r:id="rId6"/>
    <p:sldId id="362" r:id="rId7"/>
    <p:sldId id="364" r:id="rId8"/>
    <p:sldId id="342" r:id="rId9"/>
    <p:sldId id="359" r:id="rId10"/>
    <p:sldId id="361" r:id="rId11"/>
    <p:sldId id="358" r:id="rId12"/>
    <p:sldId id="352" r:id="rId13"/>
    <p:sldId id="356" r:id="rId14"/>
    <p:sldId id="365" r:id="rId15"/>
    <p:sldId id="36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83" d="100"/>
          <a:sy n="83" d="100"/>
        </p:scale>
        <p:origin x="97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7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429D5842-D01A-488E-98B6-559DA8F8CF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842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7" tIns="44934" rIns="89867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9B43CC96-5F84-4D27-9C38-9659AA2B2C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FD4FD-65F2-44FD-8715-EBBDBB354B9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48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5410200"/>
            <a:ext cx="6400800" cy="552450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A13A6B-289F-4C35-8A14-DB68703DBBF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0183" name="Picture 7" descr="OES_logo.png                                                   00733387WPI Central                    BBA37F10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5019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SF_Seal.eps                                                    00733387WPI Central                    BBA37F10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8956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30A84A-3A03-4F2F-82A2-0D4618327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7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B7549-95E0-4508-9C97-67580B76E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8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81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6747E2-32CF-41D6-B353-AC553DD7D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8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81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7D9559-7F8D-4A79-AD49-9383542AF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64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93A4B1-BEA8-4112-A9A6-1E391A1B6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7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129A7-5F12-4D46-976C-123B5A427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8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08F18-F185-43C1-BF29-732D96054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8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970E8-AFE0-40A0-991E-6CAE9D647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5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A614-B330-4644-B903-F47C1DD30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AE48E-5CDD-468E-8805-88D313EB6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9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3EF30-454E-401F-A1BF-558FC5170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40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B81D15-2C63-4A6D-B93E-BCD46EA9C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2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1908E-CC13-48B0-BE2B-045D05EC010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OES_logo.png                                                   00733387WPI Central                    BBA37F10: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33400"/>
            <a:ext cx="81915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F_Seal.eps                                                    00733387WPI Central                    BBA37F10: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85800"/>
            <a:ext cx="838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Myr-oes-01svr\data\OESFILES\Universe\Aldrich\Siren%20Project\Siren%20tones\AR185a.wa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114800"/>
            <a:ext cx="6019800" cy="762000"/>
          </a:xfrm>
        </p:spPr>
        <p:txBody>
          <a:bodyPr/>
          <a:lstStyle/>
          <a:p>
            <a:r>
              <a:rPr lang="en-US" altLang="en-US" sz="3200"/>
              <a:t>Outdoor Public Warning System</a:t>
            </a:r>
          </a:p>
          <a:p>
            <a:endParaRPr lang="en-US" altLang="en-US" sz="28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/>
          <a:lstStyle/>
          <a:p>
            <a:r>
              <a:rPr lang="en-US" altLang="en-US" sz="4000"/>
              <a:t>Spanish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2405063" y="30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600200"/>
            <a:ext cx="34829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1027" descr="C:\Documents and Settings\astangby\My Documents\72 hours.org\72hours_or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03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0" y="1676400"/>
            <a:ext cx="5181600" cy="1524000"/>
          </a:xfrm>
        </p:spPr>
        <p:txBody>
          <a:bodyPr/>
          <a:lstStyle/>
          <a:p>
            <a:r>
              <a:rPr lang="en-US" altLang="en-US" sz="4000"/>
              <a:t>San Francisco’s Tsunami Run-up Zone</a:t>
            </a:r>
            <a:endParaRPr lang="en-US" altLang="en-US"/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962400" y="3352800"/>
            <a:ext cx="4921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Map provided by State OES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For evacuation planning purposes only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Intended as a worst case scenario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1143000"/>
          </a:xfrm>
        </p:spPr>
        <p:txBody>
          <a:bodyPr/>
          <a:lstStyle/>
          <a:p>
            <a:r>
              <a:rPr lang="en-US" altLang="en-US" sz="4000"/>
              <a:t>San Francisco Tsunami Risk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343400"/>
          </a:xfrm>
        </p:spPr>
        <p:txBody>
          <a:bodyPr/>
          <a:lstStyle/>
          <a:p>
            <a:r>
              <a:rPr lang="en-US" altLang="en-US"/>
              <a:t>Approximately 48 blocks could be impacted by a significant tsunami</a:t>
            </a:r>
          </a:p>
          <a:p>
            <a:r>
              <a:rPr lang="en-US" altLang="en-US"/>
              <a:t>A distant event may offer up to several hours of warning, a trigger event off the California Coast would provide very limited warning</a:t>
            </a:r>
          </a:p>
          <a:p>
            <a:r>
              <a:rPr lang="en-US" altLang="en-US"/>
              <a:t>Primary outdoor notification system controls located at the Emergency Communications Department - 911 Dispatch Center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86600" cy="1143000"/>
          </a:xfrm>
        </p:spPr>
        <p:txBody>
          <a:bodyPr/>
          <a:lstStyle/>
          <a:p>
            <a:r>
              <a:rPr lang="en-US" altLang="en-US" sz="4000"/>
              <a:t>Tsunami</a:t>
            </a:r>
            <a:br>
              <a:rPr lang="en-US" altLang="en-US" sz="4000"/>
            </a:br>
            <a:r>
              <a:rPr lang="en-US" altLang="en-US" sz="4000"/>
              <a:t>Warning/Watch Information </a:t>
            </a:r>
            <a:br>
              <a:rPr lang="en-US" altLang="en-US" sz="4000"/>
            </a:br>
            <a:endParaRPr lang="en-US" altLang="en-US" sz="2400" b="0"/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381000" y="2819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Disaster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Occurs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2133600" y="259080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Palmer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Center Issues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Watch/Warning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4038600" y="2667000"/>
            <a:ext cx="1295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State OES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Issues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Warning</a:t>
            </a:r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5638800" y="39624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CALWAS</a:t>
            </a:r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auto">
          <a:xfrm>
            <a:off x="5562600" y="1600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CLERS</a:t>
            </a:r>
          </a:p>
        </p:txBody>
      </p:sp>
      <p:sp>
        <p:nvSpPr>
          <p:cNvPr id="164874" name="Oval 10"/>
          <p:cNvSpPr>
            <a:spLocks noChangeArrowheads="1"/>
          </p:cNvSpPr>
          <p:nvPr/>
        </p:nvSpPr>
        <p:spPr bwMode="auto">
          <a:xfrm>
            <a:off x="5638800" y="27432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EDIS</a:t>
            </a:r>
          </a:p>
        </p:txBody>
      </p:sp>
      <p:sp>
        <p:nvSpPr>
          <p:cNvPr id="164875" name="Oval 11"/>
          <p:cNvSpPr>
            <a:spLocks noChangeArrowheads="1"/>
          </p:cNvSpPr>
          <p:nvPr/>
        </p:nvSpPr>
        <p:spPr bwMode="auto">
          <a:xfrm>
            <a:off x="5943600" y="5334000"/>
            <a:ext cx="1371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OES Op. Area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Call-down</a:t>
            </a:r>
          </a:p>
        </p:txBody>
      </p:sp>
      <p:sp>
        <p:nvSpPr>
          <p:cNvPr id="164881" name="Oval 17"/>
          <p:cNvSpPr>
            <a:spLocks noChangeArrowheads="1"/>
          </p:cNvSpPr>
          <p:nvPr/>
        </p:nvSpPr>
        <p:spPr bwMode="auto">
          <a:xfrm>
            <a:off x="7467600" y="2819400"/>
            <a:ext cx="1371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Operational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Areas</a:t>
            </a:r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 flipV="1">
            <a:off x="5334000" y="24384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53340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>
            <a:off x="5334000" y="3276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>
            <a:off x="6705600" y="2286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69342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 flipV="1">
            <a:off x="6781800" y="3505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4114800" y="4419600"/>
            <a:ext cx="121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OES Region</a:t>
            </a:r>
          </a:p>
        </p:txBody>
      </p:sp>
      <p:sp>
        <p:nvSpPr>
          <p:cNvPr id="164889" name="Line 25"/>
          <p:cNvSpPr>
            <a:spLocks noChangeShapeType="1"/>
          </p:cNvSpPr>
          <p:nvPr/>
        </p:nvSpPr>
        <p:spPr bwMode="auto">
          <a:xfrm>
            <a:off x="47244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0" name="Line 26"/>
          <p:cNvSpPr>
            <a:spLocks noChangeShapeType="1"/>
          </p:cNvSpPr>
          <p:nvPr/>
        </p:nvSpPr>
        <p:spPr bwMode="auto">
          <a:xfrm>
            <a:off x="5334000" y="4876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2133600" y="4343400"/>
            <a:ext cx="1295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NWS</a:t>
            </a:r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>
            <a:off x="2743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4" name="Rectangle 30"/>
          <p:cNvSpPr>
            <a:spLocks noChangeArrowheads="1"/>
          </p:cNvSpPr>
          <p:nvPr/>
        </p:nvSpPr>
        <p:spPr bwMode="auto">
          <a:xfrm>
            <a:off x="2209800" y="5562600"/>
            <a:ext cx="1143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NOAA Radio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Alert</a:t>
            </a:r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>
            <a:off x="27432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1143000"/>
          </a:xfrm>
        </p:spPr>
        <p:txBody>
          <a:bodyPr/>
          <a:lstStyle/>
          <a:p>
            <a:r>
              <a:rPr lang="en-US" altLang="en-US" sz="4000"/>
              <a:t>System Activation Process</a:t>
            </a:r>
            <a:br>
              <a:rPr lang="en-US" altLang="en-US" sz="4000"/>
            </a:br>
            <a:r>
              <a:rPr lang="en-US" altLang="en-US" sz="2400" b="0"/>
              <a:t>(Internal)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2819400"/>
            <a:ext cx="1524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ECD receives: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CALWAS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EDIS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CLERS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NOAA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209800" y="281940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OES Duty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Officer Notified</a:t>
            </a:r>
          </a:p>
          <a:p>
            <a:pPr algn="ctr"/>
            <a:r>
              <a:rPr lang="en-US" altLang="en-US" sz="1000" b="1">
                <a:latin typeface="Arial" panose="020B0604020202020204" pitchFamily="34" charset="0"/>
              </a:rPr>
              <a:t>(also by NOAA &amp; EDIS)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886200" y="4343400"/>
            <a:ext cx="1524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OES Director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Consulted</a:t>
            </a:r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3810000" y="1600200"/>
            <a:ext cx="16764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EAS &amp; EDIS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message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issued for CCSF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5410200" y="2743200"/>
            <a:ext cx="1752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OES Requests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ECD trigger system</a:t>
            </a:r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7620000" y="28956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Notification</a:t>
            </a:r>
          </a:p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begins</a:t>
            </a: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6172200" y="434340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CCSF Policy </a:t>
            </a:r>
          </a:p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Group advised</a:t>
            </a:r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18288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 flipV="1">
            <a:off x="3657600" y="25908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3657600" y="3429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5410200" y="4876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3657600" y="3429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7162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3074" descr="J:\Aldrich\Photos\Oct &amp; Nov 2004\IMG_3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165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Rectangle 3075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705600" cy="990600"/>
          </a:xfrm>
        </p:spPr>
        <p:txBody>
          <a:bodyPr/>
          <a:lstStyle/>
          <a:p>
            <a:r>
              <a:rPr lang="en-US" altLang="en-US" sz="4000"/>
              <a:t>Project Announcement</a:t>
            </a:r>
            <a:br>
              <a:rPr lang="en-US" altLang="en-US" sz="4000"/>
            </a:br>
            <a:r>
              <a:rPr lang="en-US" altLang="en-US" sz="4000"/>
              <a:t>Conference: Nov. 9, 2004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altLang="en-US" sz="3900"/>
              <a:t>Outdoor Public Warning System</a:t>
            </a:r>
            <a:r>
              <a:rPr lang="en-US" altLang="en-US"/>
              <a:t>  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</p:spPr>
      </p:pic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114800" cy="4572000"/>
          </a:xfrm>
        </p:spPr>
        <p:txBody>
          <a:bodyPr/>
          <a:lstStyle/>
          <a:p>
            <a:r>
              <a:rPr lang="en-US" altLang="en-US" sz="2400"/>
              <a:t>Project started Fall of 2004, will be completed in July</a:t>
            </a:r>
          </a:p>
          <a:p>
            <a:r>
              <a:rPr lang="en-US" altLang="en-US" sz="2400"/>
              <a:t>$ 2.1 M cost</a:t>
            </a:r>
          </a:p>
          <a:p>
            <a:r>
              <a:rPr lang="en-US" altLang="en-US" sz="2400"/>
              <a:t>Replacement for the old 1940’s mechanical system </a:t>
            </a:r>
          </a:p>
          <a:p>
            <a:r>
              <a:rPr lang="en-US" altLang="en-US" sz="2400"/>
              <a:t>65 sirens cover San Francisco, TI, YBI</a:t>
            </a:r>
          </a:p>
          <a:p>
            <a:r>
              <a:rPr lang="en-US" altLang="en-US" sz="2400"/>
              <a:t>Electronic, battery and/or solar powered</a:t>
            </a:r>
          </a:p>
          <a:p>
            <a:r>
              <a:rPr lang="en-US" altLang="en-US" sz="2400"/>
              <a:t>Public address (voice) capability </a:t>
            </a:r>
          </a:p>
        </p:txBody>
      </p:sp>
      <p:pic>
        <p:nvPicPr>
          <p:cNvPr id="67591" name="AR185a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066800" y="198120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Click icon to play tone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7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1143000"/>
          </a:xfrm>
        </p:spPr>
        <p:txBody>
          <a:bodyPr/>
          <a:lstStyle/>
          <a:p>
            <a:r>
              <a:rPr lang="en-US" altLang="en-US" sz="4000"/>
              <a:t>Customized Coverage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191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siren system can be sub-divided into zones to customize coverage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Police and fire personnel can activate voice  feature at one or more locations, based on situation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Two portable systems allow quick relocation</a:t>
            </a:r>
            <a:r>
              <a:rPr lang="en-US" altLang="en-US" sz="2400"/>
              <a:t> </a:t>
            </a:r>
            <a:r>
              <a:rPr lang="en-US" altLang="en-US" sz="2800"/>
              <a:t>of the control point</a:t>
            </a:r>
          </a:p>
        </p:txBody>
      </p:sp>
      <p:pic>
        <p:nvPicPr>
          <p:cNvPr id="161797" name="Picture 1029" descr="\\MYR-OES-01SVR\DATA\OESFILES\Photos\Siren Press Conference 030805\IMG_568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3200" y="1828800"/>
            <a:ext cx="3098800" cy="464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Community Education Program</a:t>
            </a:r>
          </a:p>
        </p:txBody>
      </p:sp>
      <p:sp>
        <p:nvSpPr>
          <p:cNvPr id="160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Multiple strategies: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Advertising campaign using external and internal signs in buses and bus shelters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Brochure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Outreach to City/County employees &amp; families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72 hours.org website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Presentations at community forums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Weekly test (noon on Tuesday)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Tri-Lingual educational material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1143000"/>
          </a:xfrm>
        </p:spPr>
        <p:txBody>
          <a:bodyPr/>
          <a:lstStyle/>
          <a:p>
            <a:r>
              <a:rPr lang="en-US" altLang="en-US" sz="4000"/>
              <a:t>Bus Signage</a:t>
            </a:r>
          </a:p>
        </p:txBody>
      </p:sp>
      <p:pic>
        <p:nvPicPr>
          <p:cNvPr id="162823" name="Picture 1031" descr="\\MYR-OES-01SVR\DATA\OESFILES\Photos\Siren Press Conference 030805\IMG_562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6477000" cy="431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/>
          <a:lstStyle/>
          <a:p>
            <a:r>
              <a:rPr lang="en-US" altLang="en-US" sz="4000"/>
              <a:t>English</a:t>
            </a:r>
          </a:p>
        </p:txBody>
      </p:sp>
      <p:graphicFrame>
        <p:nvGraphicFramePr>
          <p:cNvPr id="121859" name="Object 1027"/>
          <p:cNvGraphicFramePr>
            <a:graphicFrameLocks noChangeAspect="1"/>
          </p:cNvGraphicFramePr>
          <p:nvPr>
            <p:ph type="body" idx="4294967295"/>
          </p:nvPr>
        </p:nvGraphicFramePr>
        <p:xfrm>
          <a:off x="914400" y="1828800"/>
          <a:ext cx="33401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Photo Editor Photo" r:id="rId3" imgW="6954221" imgH="10000000" progId="MSPhotoEd.3">
                  <p:embed/>
                </p:oleObj>
              </mc:Choice>
              <mc:Fallback>
                <p:oleObj name="Photo Editor Photo" r:id="rId3" imgW="6954221" imgH="10000000" progId="MSPhotoEd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401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1029"/>
          <p:cNvGraphicFramePr>
            <a:graphicFrameLocks noChangeAspect="1"/>
          </p:cNvGraphicFramePr>
          <p:nvPr/>
        </p:nvGraphicFramePr>
        <p:xfrm>
          <a:off x="4791075" y="1828800"/>
          <a:ext cx="3286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Photo Editor Photo" r:id="rId5" imgW="6954221" imgH="10000000" progId="MSPhotoEd.3">
                  <p:embed/>
                </p:oleObj>
              </mc:Choice>
              <mc:Fallback>
                <p:oleObj name="Photo Editor Photo" r:id="rId5" imgW="6954221" imgH="10000000" progId="MSPhotoEd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828800"/>
                        <a:ext cx="3286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1143000"/>
          </a:xfrm>
        </p:spPr>
        <p:txBody>
          <a:bodyPr/>
          <a:lstStyle/>
          <a:p>
            <a:r>
              <a:rPr lang="en-US" altLang="en-US" sz="4000"/>
              <a:t>Chinese</a:t>
            </a:r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494088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Designs\Technology.pot</Template>
  <TotalTime>2891</TotalTime>
  <Words>305</Words>
  <Application>Microsoft Office PowerPoint</Application>
  <PresentationFormat>On-screen Show (4:3)</PresentationFormat>
  <Paragraphs>76</Paragraphs>
  <Slides>15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Default Design</vt:lpstr>
      <vt:lpstr>Microsoft Photo Editor 3.0 Photo</vt:lpstr>
      <vt:lpstr>PowerPoint Presentation</vt:lpstr>
      <vt:lpstr>Project Announcement Conference: Nov. 9, 2004  </vt:lpstr>
      <vt:lpstr>Outdoor Public Warning System  </vt:lpstr>
      <vt:lpstr>PowerPoint Presentation</vt:lpstr>
      <vt:lpstr>Customized Coverage</vt:lpstr>
      <vt:lpstr>Community Education Program</vt:lpstr>
      <vt:lpstr>Bus Signage</vt:lpstr>
      <vt:lpstr>English</vt:lpstr>
      <vt:lpstr>Chinese</vt:lpstr>
      <vt:lpstr>Spanish</vt:lpstr>
      <vt:lpstr>PowerPoint Presentation</vt:lpstr>
      <vt:lpstr>San Francisco’s Tsunami Run-up Zone</vt:lpstr>
      <vt:lpstr>San Francisco Tsunami Risk</vt:lpstr>
      <vt:lpstr>Tsunami Warning/Watch Information  </vt:lpstr>
      <vt:lpstr>System Activation Process (Internal)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astangby</dc:creator>
  <cp:lastModifiedBy>Reilly, Daniel@CalOES</cp:lastModifiedBy>
  <cp:revision>64</cp:revision>
  <cp:lastPrinted>2005-01-11T00:10:33Z</cp:lastPrinted>
  <dcterms:created xsi:type="dcterms:W3CDTF">2005-01-03T23:42:06Z</dcterms:created>
  <dcterms:modified xsi:type="dcterms:W3CDTF">2020-08-26T15:34:26Z</dcterms:modified>
</cp:coreProperties>
</file>