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6"/>
  </p:handoutMasterIdLst>
  <p:sldIdLst>
    <p:sldId id="275" r:id="rId2"/>
    <p:sldId id="284" r:id="rId3"/>
    <p:sldId id="322" r:id="rId4"/>
    <p:sldId id="309" r:id="rId5"/>
    <p:sldId id="280" r:id="rId6"/>
    <p:sldId id="321" r:id="rId7"/>
    <p:sldId id="311" r:id="rId8"/>
    <p:sldId id="319" r:id="rId9"/>
    <p:sldId id="324" r:id="rId10"/>
    <p:sldId id="320" r:id="rId11"/>
    <p:sldId id="323" r:id="rId12"/>
    <p:sldId id="326" r:id="rId13"/>
    <p:sldId id="325" r:id="rId14"/>
    <p:sldId id="289" r:id="rId15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  <a:srgbClr val="FF0000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91" d="100"/>
          <a:sy n="91" d="100"/>
        </p:scale>
        <p:origin x="744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3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3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3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70938"/>
            <a:ext cx="3003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C8D51AF-3510-46FB-BD86-C0B63A2546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2227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8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Freeform 1031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Freeform 1032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Freeform 1034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5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2236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2237" name="Rectangle 103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altLang="en-US"/>
          </a:p>
        </p:txBody>
      </p:sp>
      <p:sp>
        <p:nvSpPr>
          <p:cNvPr id="52238" name="Rectangle 1038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altLang="en-US"/>
          </a:p>
        </p:txBody>
      </p:sp>
      <p:sp>
        <p:nvSpPr>
          <p:cNvPr id="52239" name="Rectangle 1039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85F190AA-7494-4E9E-9F42-33DF916815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DF8C-1C27-4755-8D83-E638E4EFD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39286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19777-E649-4BD9-8425-E9E78CAA8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73397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B24D-1D0C-4700-AC4F-1DD9C8C82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9196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EAB9-B7AC-4820-BDAC-0CCDC9ABA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4338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9347E-6628-47E0-A90A-D916325BC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7012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39A7C-DEF7-4E14-9692-4CBDE9533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55004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B892A-3316-4025-A0B2-67F8590DB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13309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919AC-8305-480A-95B6-4CFEF30E8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0743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39E1-767A-42AC-951E-DBAD6D7D1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7174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E1BF-47C1-436E-9BF8-6DE8821BF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66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1203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" name="Freeform 1031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Freeform 1032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Freeform 1034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11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12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213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214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B053BDC2-49B1-48BD-B293-18B2B324F7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15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wmf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228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3200">
                <a:latin typeface="Arial" panose="020B0604020202020204" pitchFamily="34" charset="0"/>
              </a:rPr>
              <a:t>Overview of Kalifornia Coastal Processes</a:t>
            </a: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and Tsunami Inundation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581400"/>
            <a:ext cx="4800600" cy="2895600"/>
          </a:xfrm>
        </p:spPr>
        <p:txBody>
          <a:bodyPr/>
          <a:lstStyle/>
          <a:p>
            <a:r>
              <a:rPr lang="en-US" altLang="en-US" sz="1800">
                <a:latin typeface="Arial" panose="020B0604020202020204" pitchFamily="34" charset="0"/>
              </a:rPr>
              <a:t>California Seismic Safety Commission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15 March 2005</a:t>
            </a:r>
          </a:p>
          <a:p>
            <a:endParaRPr lang="en-US" altLang="en-US" sz="1400">
              <a:latin typeface="Arial" panose="020B0604020202020204" pitchFamily="34" charset="0"/>
            </a:endParaRPr>
          </a:p>
          <a:p>
            <a:r>
              <a:rPr lang="en-US" altLang="en-US" sz="1400">
                <a:latin typeface="Arial" panose="020B0604020202020204" pitchFamily="34" charset="0"/>
              </a:rPr>
              <a:t>Reinhard E. Flick, Ph.D.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California Department of Boating and Waterways &amp;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Scripps Institution of Oceanography</a:t>
            </a:r>
          </a:p>
          <a:p>
            <a:endParaRPr lang="en-US" altLang="en-US" sz="1400">
              <a:latin typeface="Arial" panose="020B0604020202020204" pitchFamily="34" charset="0"/>
            </a:endParaRPr>
          </a:p>
          <a:p>
            <a:r>
              <a:rPr lang="en-US" altLang="en-US" sz="1400">
                <a:latin typeface="Arial" panose="020B0604020202020204" pitchFamily="34" charset="0"/>
              </a:rPr>
              <a:t>M. Hany S. Elwany, Ph.D.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Coastal Environments &amp;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Scripps Institution of Oceanography</a:t>
            </a:r>
          </a:p>
          <a:p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1751" name="Picture 7" descr="\\Coast\ref\ppt\Pics\greatwav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657600" cy="241141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2743200" cy="6096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Edge Waves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2743200" cy="2819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Trapped nearshore    by refraction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Travel alongshore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Common at all scales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Gonzalez, et al., Mendocino 1992</a:t>
            </a:r>
          </a:p>
        </p:txBody>
      </p:sp>
      <p:pic>
        <p:nvPicPr>
          <p:cNvPr id="1028" name="Picture 4" descr="\\Coast\ref\ppt\Pics\edge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5181600" cy="25781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410200" y="2667000"/>
            <a:ext cx="179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2"/>
                </a:solidFill>
              </a:rPr>
              <a:t>Cutchin &amp; Smith, 1973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124200"/>
            <a:ext cx="2986088" cy="3124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\\Coast\ref\ppt\Pics\cus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492500" cy="2359025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05400" cy="8382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Wave and Tsunami Runup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990600"/>
            <a:ext cx="6019800" cy="24384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Empirical formulas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Lab tests (COE – SPM)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Non-linear shallow water waves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Analytical approaches (Carrier &amp; Greenspan)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Synolakis, Kobayashi numerical methods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98308" name="Picture 4" descr="E:\runu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23871" r="10564" b="28986"/>
          <a:stretch>
            <a:fillRect/>
          </a:stretch>
        </p:blipFill>
        <p:spPr bwMode="auto">
          <a:xfrm>
            <a:off x="228600" y="3124200"/>
            <a:ext cx="4800600" cy="219075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E:\runup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23615" r="10564" b="27248"/>
          <a:stretch>
            <a:fillRect/>
          </a:stretch>
        </p:blipFill>
        <p:spPr bwMode="auto">
          <a:xfrm>
            <a:off x="3886200" y="4495800"/>
            <a:ext cx="5105400" cy="21844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\\Coast\ref\ppt\Pics\oshau_sea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4363"/>
            <a:ext cx="4902200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124200" cy="11430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Seawalls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048000" cy="838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Offer protection under some circumstances</a:t>
            </a:r>
          </a:p>
        </p:txBody>
      </p:sp>
      <p:pic>
        <p:nvPicPr>
          <p:cNvPr id="101382" name="Picture 6" descr="\\Coast\ref\ppt\Pics_csbpa\osh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69083"/>
          <a:stretch>
            <a:fillRect/>
          </a:stretch>
        </p:blipFill>
        <p:spPr bwMode="auto">
          <a:xfrm>
            <a:off x="3733800" y="3657600"/>
            <a:ext cx="502920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324600" y="6172200"/>
            <a:ext cx="226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>
                <a:solidFill>
                  <a:schemeClr val="bg2"/>
                </a:solidFill>
              </a:rPr>
              <a:t>California Coastal Records Project</a:t>
            </a:r>
          </a:p>
        </p:txBody>
      </p:sp>
      <p:pic>
        <p:nvPicPr>
          <p:cNvPr id="101385" name="Picture 9" descr="C:\Documents and Settings\ref\Desktop\carlsbadseaw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1" r="47620"/>
          <a:stretch>
            <a:fillRect/>
          </a:stretch>
        </p:blipFill>
        <p:spPr bwMode="auto">
          <a:xfrm>
            <a:off x="152400" y="2514600"/>
            <a:ext cx="470852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81000" y="5181600"/>
            <a:ext cx="226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/>
              <a:t>California Coastal Records Project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315200" cy="7620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Low-Cost Rapid Assessment or Rescue</a:t>
            </a:r>
          </a:p>
        </p:txBody>
      </p:sp>
      <p:pic>
        <p:nvPicPr>
          <p:cNvPr id="100357" name="Picture 5" descr="C:\New Folder\Picture 2d.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267200" cy="32019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181600" y="1295400"/>
            <a:ext cx="3581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Real-time ground link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• 	</a:t>
            </a:r>
            <a:r>
              <a:rPr lang="en-US" altLang="en-US" sz="2000">
                <a:latin typeface="Arial" panose="020B0604020202020204" pitchFamily="34" charset="0"/>
              </a:rPr>
              <a:t>Damage location surveys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Offshore rescue</a:t>
            </a:r>
          </a:p>
        </p:txBody>
      </p:sp>
      <p:pic>
        <p:nvPicPr>
          <p:cNvPr id="100359" name="Picture 7" descr="C:\Program Files\Common Files\Microsoft Shared\Clipart\cagcat50\PE01561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743200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C:\My Pictures\CW500.mix"/>
          <p:cNvPicPr>
            <a:picLocks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4419600" cy="274320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6629400" y="4648200"/>
            <a:ext cx="1219200" cy="914400"/>
          </a:xfrm>
          <a:prstGeom prst="wedgeEllipseCallout">
            <a:avLst>
              <a:gd name="adj1" fmla="val -271616"/>
              <a:gd name="adj2" fmla="val -3472"/>
            </a:avLst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8382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Summary and Looking to the Future…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4495800"/>
            <a:ext cx="7086600" cy="175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Processes causing local tsunami hazard also mitigate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Coastal study has advanced understanding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Technology and communication ready to apply</a:t>
            </a:r>
          </a:p>
        </p:txBody>
      </p:sp>
      <p:pic>
        <p:nvPicPr>
          <p:cNvPr id="55301" name="Picture 5" descr="\\Coast\ref\ppt\Pics_csbpa\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4876800" cy="2979738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5867400" cy="11430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California Coastal Processes</a:t>
            </a: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Tsunami Origins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057400"/>
            <a:ext cx="2819400" cy="2209800"/>
          </a:xfrm>
        </p:spPr>
        <p:txBody>
          <a:bodyPr/>
          <a:lstStyle/>
          <a:p>
            <a:pPr>
              <a:spcBef>
                <a:spcPct val="100000"/>
              </a:spcBef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Earthquakes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Volcanoes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Landslides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Meteors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181600" y="5105400"/>
            <a:ext cx="279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2000"/>
              <a:t>  Remote versus Local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495800" y="3962400"/>
            <a:ext cx="388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… and Sources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838200"/>
            <a:ext cx="9220200" cy="11430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California Coastal Processes and</a:t>
            </a: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Tsunami Inundation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514600"/>
            <a:ext cx="4876800" cy="3124200"/>
          </a:xfrm>
        </p:spPr>
        <p:txBody>
          <a:bodyPr/>
          <a:lstStyle/>
          <a:p>
            <a:pPr>
              <a:spcBef>
                <a:spcPct val="100000"/>
              </a:spcBef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Tectonics and Geological Setting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Tides and Sea Level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Waves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Climate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Sand Budgets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Human Intervention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943600" cy="4572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Tectonic Classification of Coasts</a:t>
            </a:r>
          </a:p>
        </p:txBody>
      </p:sp>
      <p:pic>
        <p:nvPicPr>
          <p:cNvPr id="83974" name="Picture 6" descr="\\Coast\ref\ppt\Pics\worldfa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5943600" cy="3886200"/>
          </a:xfrm>
          <a:prstGeom prst="rect">
            <a:avLst/>
          </a:prstGeom>
          <a:solidFill>
            <a:srgbClr val="FF0000"/>
          </a:solidFill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3980" name="WordArt 12"/>
          <p:cNvSpPr>
            <a:spLocks noChangeArrowheads="1" noChangeShapeType="1" noTextEdit="1"/>
          </p:cNvSpPr>
          <p:nvPr/>
        </p:nvSpPr>
        <p:spPr bwMode="auto">
          <a:xfrm>
            <a:off x="1143000" y="2514600"/>
            <a:ext cx="19050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Pour">
              <a:avLst>
                <a:gd name="adj1" fmla="val 20233146"/>
                <a:gd name="adj2" fmla="val 62611"/>
              </a:avLst>
            </a:prstTxWarp>
          </a:bodyPr>
          <a:lstStyle/>
          <a:p>
            <a:r>
              <a:rPr lang="en-US" sz="1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Pacific Ring of Fire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590800" y="22860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sz="2000">
                <a:solidFill>
                  <a:schemeClr val="bg2"/>
                </a:solidFill>
              </a:rPr>
              <a:t>Local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1295400" y="1905000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sz="2000">
                <a:solidFill>
                  <a:schemeClr val="bg2"/>
                </a:solidFill>
              </a:rPr>
              <a:t>Remote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2819400" y="3429000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sz="2000">
                <a:solidFill>
                  <a:schemeClr val="bg2"/>
                </a:solidFill>
              </a:rPr>
              <a:t>Remote</a:t>
            </a:r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457200" y="685800"/>
            <a:ext cx="1893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>
                <a:solidFill>
                  <a:schemeClr val="bg2"/>
                </a:solidFill>
              </a:rPr>
              <a:t>Inman and Nordstrom, 1971</a:t>
            </a:r>
            <a:r>
              <a:rPr lang="en-US" altLang="en-US" sz="1200" b="1"/>
              <a:t> </a:t>
            </a:r>
          </a:p>
        </p:txBody>
      </p:sp>
      <p:pic>
        <p:nvPicPr>
          <p:cNvPr id="83990" name="Picture 22" descr="\\Coast\ref\ppt\Pics\major_faults_sc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9530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4191000" y="6172200"/>
            <a:ext cx="158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>
                <a:solidFill>
                  <a:schemeClr val="bg2"/>
                </a:solidFill>
              </a:rPr>
              <a:t>Grant &amp; Rockwell, 2002</a:t>
            </a:r>
          </a:p>
        </p:txBody>
      </p:sp>
      <p:sp>
        <p:nvSpPr>
          <p:cNvPr id="8399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6248400" y="1600200"/>
            <a:ext cx="2743200" cy="914400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Faults produce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beauty and hazard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57200" y="2286000"/>
          <a:ext cx="251460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Image Document" r:id="rId3" imgW="4702320" imgH="7125120" progId="Imaging.Document">
                  <p:embed/>
                </p:oleObj>
              </mc:Choice>
              <mc:Fallback>
                <p:oleObj name="Image Document" r:id="rId3" imgW="4702320" imgH="7125120" progId="Imaging.Document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2083"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2514600" cy="2468563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362200" cy="9906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Geological</a:t>
            </a: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Setting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85800" y="2362200"/>
            <a:ext cx="1966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/>
              <a:t>TerraCosta Consulting Group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2362200" cy="1066800"/>
          </a:xfrm>
        </p:spPr>
        <p:txBody>
          <a:bodyPr/>
          <a:lstStyle/>
          <a:p>
            <a:r>
              <a:rPr lang="en-US" altLang="en-US" sz="2000">
                <a:latin typeface="Arial" panose="020B0604020202020204" pitchFamily="34" charset="0"/>
              </a:rPr>
              <a:t>Tectonic uplift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Sea level rise</a:t>
            </a:r>
          </a:p>
        </p:txBody>
      </p:sp>
      <p:pic>
        <p:nvPicPr>
          <p:cNvPr id="42000" name="Picture 16" descr="C:\Documents and Settings\ref\Desktop\santacru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352800" cy="2181225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4" name="Picture 20" descr="C:\Documents and Settings\ref\Desktop\lajollasho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3352800" cy="2184400"/>
          </a:xfrm>
          <a:prstGeom prst="rect">
            <a:avLst/>
          </a:prstGeom>
          <a:noFill/>
          <a:ln w="158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343400" y="6324600"/>
            <a:ext cx="226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/>
              <a:t>California Coastal Records Project</a:t>
            </a:r>
          </a:p>
        </p:txBody>
      </p:sp>
      <p:pic>
        <p:nvPicPr>
          <p:cNvPr id="42006" name="Picture 22" descr="\\Coast\ref\ppt\Pics\oxnardpl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352800" cy="218440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003" name="Object 19"/>
          <p:cNvGraphicFramePr>
            <a:graphicFrameLocks noChangeAspect="1"/>
          </p:cNvGraphicFramePr>
          <p:nvPr/>
        </p:nvGraphicFramePr>
        <p:xfrm>
          <a:off x="2819400" y="304800"/>
          <a:ext cx="5715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Slide" r:id="rId8" imgW="4290840" imgH="3218040" progId="PowerPoint.Slide.8">
                  <p:embed/>
                </p:oleObj>
              </mc:Choice>
              <mc:Fallback>
                <p:oleObj name="Slide" r:id="rId8" imgW="4290840" imgH="3218040" progId="PowerPoint.Slide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229" t="13640" r="14491" b="33530"/>
                      <a:stretch>
                        <a:fillRect/>
                      </a:stretch>
                    </p:blipFill>
                    <p:spPr bwMode="auto">
                      <a:xfrm>
                        <a:off x="2819400" y="304800"/>
                        <a:ext cx="5715000" cy="30480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838200"/>
            <a:ext cx="4495800" cy="8382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Cascadia Subduction Zone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286000"/>
            <a:ext cx="4114800" cy="1524000"/>
          </a:xfrm>
        </p:spPr>
        <p:txBody>
          <a:bodyPr/>
          <a:lstStyle/>
          <a:p>
            <a:pPr>
              <a:spcBef>
                <a:spcPct val="100000"/>
              </a:spcBef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One historic earthquake since 1700 (1992)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Large pre-historic earthquakes</a:t>
            </a:r>
          </a:p>
        </p:txBody>
      </p:sp>
      <p:pic>
        <p:nvPicPr>
          <p:cNvPr id="96260" name="Picture 4" descr="\\Coast\ref\ppt\Pics\casca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284538" cy="457200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\\Coast\ref\ppt\Pics\cascadia_su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5105400" cy="1812925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4114800" cy="9144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Mixed Tides are Important in California</a:t>
            </a:r>
          </a:p>
        </p:txBody>
      </p:sp>
      <p:pic>
        <p:nvPicPr>
          <p:cNvPr id="86020" name="Picture 4" descr="\\Coast\holly\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8022" r="10345" b="12032"/>
          <a:stretch>
            <a:fillRect/>
          </a:stretch>
        </p:blipFill>
        <p:spPr bwMode="auto">
          <a:xfrm>
            <a:off x="4800600" y="685800"/>
            <a:ext cx="3856038" cy="571500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486400" y="762000"/>
            <a:ext cx="1309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solidFill>
                  <a:schemeClr val="bg2"/>
                </a:solidFill>
              </a:rPr>
              <a:t>San Diego 1983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57200" y="2667000"/>
            <a:ext cx="403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0"/>
              </a:spcBef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Mean Range 3.5 - 6 ft (S - N)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Extreme Range 9 - 12 ft</a:t>
            </a:r>
          </a:p>
          <a:p>
            <a:pPr>
              <a:spcAft>
                <a:spcPct val="50000"/>
              </a:spcAft>
            </a:pPr>
            <a:r>
              <a:rPr lang="en-US" altLang="en-US" sz="2000">
                <a:latin typeface="Arial" panose="020B0604020202020204" pitchFamily="34" charset="0"/>
              </a:rPr>
              <a:t>Extreme Tides</a:t>
            </a:r>
          </a:p>
          <a:p>
            <a:pPr>
              <a:spcAft>
                <a:spcPct val="500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  Winter AM, Summer PM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858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Wind Waves are</a:t>
            </a: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Biggest Source of Coastal Energy</a:t>
            </a:r>
          </a:p>
        </p:txBody>
      </p:sp>
      <p:pic>
        <p:nvPicPr>
          <p:cNvPr id="93190" name="Picture 6" descr="\\Coast\ref\ppt\Pics_csbpa\Wa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570413" cy="3240088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81000" y="3124200"/>
            <a:ext cx="236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altLang="en-US" sz="2000">
                <a:latin typeface="Arial" panose="020B0604020202020204" pitchFamily="34" charset="0"/>
              </a:rPr>
              <a:t>Flooding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Sand Motion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Surfing</a:t>
            </a:r>
          </a:p>
        </p:txBody>
      </p:sp>
      <p:pic>
        <p:nvPicPr>
          <p:cNvPr id="93188" name="Picture 4" descr="\\Coast\ref\ppt\Pics\wave_expos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570413" cy="456565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4191000" cy="6858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Wind Wave Modeling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5486400" y="2286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altLang="en-US" sz="2000">
                <a:latin typeface="Arial" panose="020B0604020202020204" pitchFamily="34" charset="0"/>
              </a:rPr>
              <a:t>Refraction - Bathymetry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Sheltering</a:t>
            </a:r>
          </a:p>
        </p:txBody>
      </p:sp>
      <p:pic>
        <p:nvPicPr>
          <p:cNvPr id="99334" name="Picture 6" descr="\\Coast\ref\ppt\Pics\cdip_0211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4470400" cy="5105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\\Coast\ref\ppt\Pics\gg_0211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2435"/>
          <a:stretch>
            <a:fillRect/>
          </a:stretch>
        </p:blipFill>
        <p:spPr bwMode="auto">
          <a:xfrm>
            <a:off x="5029200" y="1828800"/>
            <a:ext cx="3213100" cy="472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16115</TotalTime>
  <Words>311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Ribbons</vt:lpstr>
      <vt:lpstr>Image Document</vt:lpstr>
      <vt:lpstr>Microsoft PowerPoint Slide</vt:lpstr>
      <vt:lpstr>Overview of Kalifornia Coastal Processes and Tsunami Inundation</vt:lpstr>
      <vt:lpstr>California Coastal Processes Tsunami Origins</vt:lpstr>
      <vt:lpstr>California Coastal Processes and Tsunami Inundation</vt:lpstr>
      <vt:lpstr>Tectonic Classification of Coasts</vt:lpstr>
      <vt:lpstr>Geological Setting</vt:lpstr>
      <vt:lpstr>Cascadia Subduction Zone</vt:lpstr>
      <vt:lpstr>Mixed Tides are Important in California</vt:lpstr>
      <vt:lpstr>Wind Waves are Biggest Source of Coastal Energy</vt:lpstr>
      <vt:lpstr>Wind Wave Modeling</vt:lpstr>
      <vt:lpstr>Edge Waves</vt:lpstr>
      <vt:lpstr>Wave and Tsunami Runup</vt:lpstr>
      <vt:lpstr>Seawalls</vt:lpstr>
      <vt:lpstr>Low-Cost Rapid Assessment or Rescue</vt:lpstr>
      <vt:lpstr>Summary and Looking to the Future…</vt:lpstr>
    </vt:vector>
  </TitlesOfParts>
  <Company>University of California,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Reinhard E. Flick</dc:creator>
  <cp:lastModifiedBy>Reilly, Daniel@CalOES</cp:lastModifiedBy>
  <cp:revision>107</cp:revision>
  <dcterms:created xsi:type="dcterms:W3CDTF">2001-10-10T22:48:30Z</dcterms:created>
  <dcterms:modified xsi:type="dcterms:W3CDTF">2020-08-26T15:55:58Z</dcterms:modified>
</cp:coreProperties>
</file>