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66" r:id="rId2"/>
    <p:sldId id="267" r:id="rId3"/>
    <p:sldId id="308" r:id="rId4"/>
    <p:sldId id="309" r:id="rId5"/>
    <p:sldId id="304" r:id="rId6"/>
    <p:sldId id="305" r:id="rId7"/>
    <p:sldId id="306" r:id="rId8"/>
    <p:sldId id="274" r:id="rId9"/>
    <p:sldId id="275" r:id="rId10"/>
    <p:sldId id="276" r:id="rId11"/>
    <p:sldId id="261" r:id="rId12"/>
    <p:sldId id="262" r:id="rId13"/>
    <p:sldId id="277" r:id="rId14"/>
    <p:sldId id="278" r:id="rId15"/>
    <p:sldId id="279" r:id="rId16"/>
    <p:sldId id="295" r:id="rId17"/>
    <p:sldId id="263" r:id="rId18"/>
    <p:sldId id="291" r:id="rId19"/>
    <p:sldId id="264" r:id="rId20"/>
    <p:sldId id="265" r:id="rId21"/>
    <p:sldId id="310" r:id="rId22"/>
    <p:sldId id="259" r:id="rId23"/>
    <p:sldId id="260" r:id="rId24"/>
    <p:sldId id="302" r:id="rId25"/>
    <p:sldId id="303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160"/>
    <a:srgbClr val="F4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0383" autoAdjust="0"/>
    <p:restoredTop sz="90929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3C64AC-1818-4E7E-B4BE-2C2915B26A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C21D-F276-4469-88A1-DA3D5F1F19F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ln/>
        </p:spPr>
        <p:txBody>
          <a:bodyPr lIns="91375" tIns="45688" rIns="91375" bIns="4568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75836-D622-4D80-A51F-50B31653CA1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ln/>
        </p:spPr>
        <p:txBody>
          <a:bodyPr lIns="91375" tIns="45688" rIns="91375" bIns="4568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3138B-1BFF-449A-B4D7-4A7270F2CF8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ln/>
        </p:spPr>
        <p:txBody>
          <a:bodyPr lIns="91375" tIns="45688" rIns="91375" bIns="45688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4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B4718E-E6BE-488A-AE96-9CF948160D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2F973-DBE1-4384-ADB5-FD2E4DD77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2009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F2CB-2FA5-4B5F-BE72-5E1804E0E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774478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E6C7D-508B-4B36-94AE-51E7FA48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53638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21395-3A89-4C3F-9DF0-318EB3028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21489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E3406-8E90-41FE-A526-22F915435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300907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D2AC6-263A-4E60-B18E-35AD1FA48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34211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58B7F-35A3-4A64-988F-3D191F6EF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13542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1007-CE3C-437A-97A7-4EAF10D7C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214057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A8CF-9898-4446-B80C-A315F08EC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24749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0E72E-554E-4ADA-8D70-EC0BED58F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49869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79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81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2B51DAD-BE4E-4AD4-9245-4E32E3423A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1822450"/>
            <a:ext cx="83058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Arial Unicode MS" panose="020B0604020202020204" pitchFamily="34" charset="-128"/>
              </a:rPr>
              <a:t>TSUNAMI BULLETIN NUMBER 001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PACIFIC TSUNAMI WARNING CENTER/NOAA/NWS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ISSUED AT</a:t>
            </a:r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 0114Z</a:t>
            </a:r>
            <a:r>
              <a:rPr lang="en-US" altLang="en-US" sz="1400">
                <a:latin typeface="Arial Unicode MS" panose="020B0604020202020204" pitchFamily="34" charset="-128"/>
              </a:rPr>
              <a:t> 26 DEC 2004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THIS BULLETIN IS FOR ALL AREAS OF THE PACIFIC BASIN EXCEPT ALASKA - BRITISH COLUMBIA - WASHINGTON - OREGON - CALIFORNIA. ..................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TSUNAMI INFORMATION BULLETIN ..................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THIS MESSAGE IS FOR INFORMATION ONLY.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THERE IS NO TSUNAMI WARNING OR WATCH IN EFFECT.</a:t>
            </a:r>
            <a:r>
              <a:rPr lang="en-US" altLang="en-US" sz="1400">
                <a:latin typeface="Arial Unicode MS" panose="020B0604020202020204" pitchFamily="34" charset="-128"/>
              </a:rPr>
              <a:t>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AN EARTHQUAKE HAS OCCURRED WITH THESE PRELIMINARY PARAMETERS ORIGIN TIME - </a:t>
            </a:r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0059Z</a:t>
            </a:r>
            <a:r>
              <a:rPr lang="en-US" altLang="en-US" sz="1400">
                <a:latin typeface="Arial Unicode MS" panose="020B0604020202020204" pitchFamily="34" charset="-128"/>
              </a:rPr>
              <a:t> 26 DEC 2004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COORDINATES - 3.4 NORTH 95.7 EAST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LOCATION - OFF W COAST OF NORTHERN SUMATERA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MAGNITUDE - </a:t>
            </a:r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8.0</a:t>
            </a:r>
            <a:r>
              <a:rPr lang="en-US" altLang="en-US" sz="1400">
                <a:latin typeface="Arial Unicode MS" panose="020B0604020202020204" pitchFamily="34" charset="-128"/>
              </a:rPr>
              <a:t> 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EVALUATION THIS EARTHQUAKE IS LOCATED OUTSIDE THE PACIFIC. 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NO DESTRUCTIVE TSUNAMI THREAT EXISTS BASED ON HISTORICAL EARTHQUAKE AND TSUNAMI DATA.</a:t>
            </a:r>
            <a:r>
              <a:rPr lang="en-US" altLang="en-US" sz="1400">
                <a:latin typeface="Arial Unicode MS" panose="020B0604020202020204" pitchFamily="34" charset="-128"/>
              </a:rPr>
              <a:t>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THIS WILL BE THE ONLY BULLETIN ISSUED FOR THIS EVENT UNLESS ADDITIONAL INFORMATION BECOMES AVAILABLE. THE WEST COAST/ALASKA TSUNAMI WARNING CENTER WILL ISSUE BULLETINS FOR ALASKA - BRITISH COLUMBIA - WASHINGTON - OREGON - CALIFORNIA.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**************************************************************</a:t>
            </a:r>
            <a:r>
              <a:rPr lang="en-US" altLang="en-US" sz="1400"/>
              <a:t> </a:t>
            </a: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Mitigation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Land Use and Development Controls in Built Out Areas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Construction Standards for Existing Structures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Difficulty in Establishing and Maintaining Interest  --  The Maps!</a:t>
            </a:r>
          </a:p>
          <a:p>
            <a:pPr>
              <a:lnSpc>
                <a:spcPct val="90000"/>
              </a:lnSpc>
            </a:pPr>
            <a:r>
              <a:rPr lang="en-US" altLang="en-US"/>
              <a:t>Given the Uncertainty, Let El Nino or Darwin Do the Mitigation?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the State Program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Guided by a State Steering Committee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Coastal Counties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State Agencies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State Strategic Plan and Priorities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Mapping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Funding from NOAA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Progress and Success Dependent on Local Governments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C:\Documents and Settings\eisnerr\My Documents\Graphics\tsu\sm_d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0"/>
            <a:ext cx="523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441325" y="2478088"/>
            <a:ext cx="305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Inundation Projection</a:t>
            </a:r>
          </a:p>
          <a:p>
            <a:r>
              <a:rPr lang="en-US" altLang="en-US">
                <a:latin typeface="Arial" panose="020B0604020202020204" pitchFamily="34" charset="0"/>
              </a:rPr>
              <a:t>From MOST Model</a:t>
            </a:r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eisnerr\My Documents\Graphics\tsu\sm_broch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0"/>
            <a:ext cx="5237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3135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Inundation Projection </a:t>
            </a:r>
          </a:p>
          <a:p>
            <a:r>
              <a:rPr lang="en-US" altLang="en-US">
                <a:latin typeface="Arial" panose="020B0604020202020204" pitchFamily="34" charset="0"/>
              </a:rPr>
              <a:t>Superimposed</a:t>
            </a:r>
          </a:p>
          <a:p>
            <a:r>
              <a:rPr lang="en-US" altLang="en-US">
                <a:latin typeface="Arial" panose="020B0604020202020204" pitchFamily="34" charset="0"/>
              </a:rPr>
              <a:t>On County Map</a:t>
            </a:r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Steps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Identify “Landmark” Defined Evacuation Zone</a:t>
            </a:r>
          </a:p>
          <a:p>
            <a:r>
              <a:rPr lang="en-US" altLang="en-US"/>
              <a:t>Identify Areas of Refuge and Shelter Structures</a:t>
            </a:r>
          </a:p>
          <a:p>
            <a:r>
              <a:rPr lang="en-US" altLang="en-US"/>
              <a:t>Identify Special Uses and Populations</a:t>
            </a:r>
          </a:p>
          <a:p>
            <a:r>
              <a:rPr lang="en-US" altLang="en-US"/>
              <a:t>Identify Evacuation Routes</a:t>
            </a:r>
          </a:p>
          <a:p>
            <a:r>
              <a:rPr lang="en-US" altLang="en-US"/>
              <a:t>Sign and Educate</a:t>
            </a:r>
          </a:p>
        </p:txBody>
      </p:sp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0"/>
            <a:ext cx="5532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93725" y="2860675"/>
            <a:ext cx="2627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Sample Community</a:t>
            </a:r>
          </a:p>
          <a:p>
            <a:r>
              <a:rPr lang="en-US" altLang="en-US"/>
              <a:t>Evacuation Map</a:t>
            </a:r>
          </a:p>
        </p:txBody>
      </p:sp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Progress To Date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Inundation Projections for 9 of 15 Counties Since 2000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Published Emergency Planning Guidance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Published Land Use Planning Guidance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Developed Standard Brochure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Acceptance of Oregon Signage and Washington Publications by National Program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Incorporation of Tsunami into FEMA CDRP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Development of CISN Display Technology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FEMA/NOAA/ATC Coastal/Tsunami Construction Guidance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Steps for California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Quantifying Tsunami Sources and Probabilities</a:t>
            </a:r>
          </a:p>
          <a:p>
            <a:r>
              <a:rPr lang="en-US" altLang="en-US" sz="2800"/>
              <a:t>Development of Evacuation Plans by Local Governments</a:t>
            </a:r>
          </a:p>
          <a:p>
            <a:r>
              <a:rPr lang="en-US" altLang="en-US" sz="2800"/>
              <a:t>Develop Standard Public Information Materials</a:t>
            </a:r>
          </a:p>
          <a:p>
            <a:r>
              <a:rPr lang="en-US" altLang="en-US" sz="2800"/>
              <a:t>Developing New Warning System Technologies</a:t>
            </a:r>
          </a:p>
          <a:p>
            <a:pPr lvl="1"/>
            <a:r>
              <a:rPr lang="en-US" altLang="en-US" sz="2400"/>
              <a:t>CISN Display 2</a:t>
            </a:r>
          </a:p>
          <a:p>
            <a:pPr lvl="1"/>
            <a:r>
              <a:rPr lang="en-US" altLang="en-US" sz="2400"/>
              <a:t>Enhanced Notification</a:t>
            </a:r>
          </a:p>
          <a:p>
            <a:pPr lvl="1"/>
            <a:r>
              <a:rPr lang="en-US" altLang="en-US" sz="2400"/>
              <a:t>Improve World Wide Reliability </a:t>
            </a:r>
          </a:p>
          <a:p>
            <a:pPr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1905000"/>
            <a:ext cx="88392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Arial Unicode MS" panose="020B0604020202020204" pitchFamily="34" charset="-128"/>
              </a:rPr>
              <a:t>TSUNAMI BULLETIN NUMBER 002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PACIFIC TSUNAMI WARNING CENTER/NOAA/NWS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ISSUED AT </a:t>
            </a:r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0204Z</a:t>
            </a:r>
            <a:r>
              <a:rPr lang="en-US" altLang="en-US" sz="1400">
                <a:latin typeface="Arial Unicode MS" panose="020B0604020202020204" pitchFamily="34" charset="-128"/>
              </a:rPr>
              <a:t> 26 DEC 2004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THIS BULLETIN IS FOR ALL AREAS OF THE PACIFIC BASIN EXCEPT ALASKA - BRITISH COLUMBIA - WASHINGTON - OREGON - CALIFORNIA. ..................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TSUNAMI INFORMATION BULLETIN ..................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ATTENTION: NOTE REVISED MAGNITUDE. THIS MESSAGE IS FOR INFORMATION ONLY. 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THERE IS NO TSUNAMI WARNING OR WATCH IN EFFECT</a:t>
            </a:r>
            <a:r>
              <a:rPr lang="en-US" altLang="en-US" sz="1400">
                <a:latin typeface="Arial Unicode MS" panose="020B0604020202020204" pitchFamily="34" charset="-128"/>
              </a:rPr>
              <a:t>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AN EARTHQUAKE HAS OCCURRED WITH THESE PRELIMINARY PARAMETERS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ORIGIN TIME - 0059Z 26 DEC 2004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COORDINATES - 3.4 NORTH 95.7 EAST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LOCATION - OFF W COAST OF NORTHERN SUMATERA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MAGNITUDE - </a:t>
            </a:r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8.5</a:t>
            </a:r>
            <a:r>
              <a:rPr lang="en-US" altLang="en-US" sz="1400">
                <a:latin typeface="Arial Unicode MS" panose="020B0604020202020204" pitchFamily="34" charset="-128"/>
              </a:rPr>
              <a:t>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EVALUATION REVISED MAGNITUDE BASED ON ANALYSIS OF MANTLE WAVES. 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THIS EARTHQUAKE IS LOCATED OUTSIDE THE PACIFIC. 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NO DESTRUCTIVE TSUNAMI THREAT EXISTS FOR THE PACIFIC BASIN BASED ON HISTORICAL EARTHQUAKE AND TSUNAMI DATA</a:t>
            </a:r>
            <a:r>
              <a:rPr lang="en-US" altLang="en-US" sz="1400">
                <a:latin typeface="Arial Unicode MS" panose="020B0604020202020204" pitchFamily="34" charset="-128"/>
              </a:rPr>
              <a:t>. </a:t>
            </a:r>
          </a:p>
          <a:p>
            <a:r>
              <a:rPr lang="en-US" altLang="en-US" sz="1400">
                <a:solidFill>
                  <a:srgbClr val="F41640"/>
                </a:solidFill>
                <a:latin typeface="Arial Unicode MS" panose="020B0604020202020204" pitchFamily="34" charset="-128"/>
              </a:rPr>
              <a:t>THERE IS THE POSSIBILITY OF A TSUNAMI NEAR THE EPICENTER. </a:t>
            </a:r>
          </a:p>
          <a:p>
            <a:r>
              <a:rPr lang="en-US" altLang="en-US" sz="1400">
                <a:latin typeface="Arial Unicode MS" panose="020B0604020202020204" pitchFamily="34" charset="-128"/>
              </a:rPr>
              <a:t>THIS WILL BE THE ONLY BULLETIN ISSUED FOR THIS EVENT UNLESS ADDITIONAL INFORMATION BECOMES AVAILABLE. THE WEST COAST/ALASKA TSUNAMI WARNING CENTER WILL ISSUE BULLETINS FOR ALASKA - BRITISH COLUMBIA - WASHINGTON - OREGON - CALIFORNIA. ************************************************************** </a:t>
            </a:r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Unknown Factors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Impact on Public and Governments of Indian Ocean Earthquake and Tsunami</a:t>
            </a:r>
          </a:p>
          <a:p>
            <a:r>
              <a:rPr lang="en-US" altLang="en-US" sz="2800"/>
              <a:t>New Funding Options</a:t>
            </a:r>
          </a:p>
          <a:p>
            <a:pPr lvl="1"/>
            <a:r>
              <a:rPr lang="en-US" altLang="en-US" sz="2400"/>
              <a:t>NOAA Enhanced Budget for FY 2005</a:t>
            </a:r>
          </a:p>
          <a:p>
            <a:pPr lvl="1"/>
            <a:r>
              <a:rPr lang="en-US" altLang="en-US" sz="2400"/>
              <a:t>OSTP and Congressionally Initiated New Funding (S-50)</a:t>
            </a:r>
          </a:p>
          <a:p>
            <a:pPr lvl="1"/>
            <a:r>
              <a:rPr lang="en-US" altLang="en-US" sz="2400"/>
              <a:t>State Funding</a:t>
            </a:r>
          </a:p>
          <a:p>
            <a:r>
              <a:rPr lang="en-US" altLang="en-US" sz="2800"/>
              <a:t>State Program = $ 88,000 to $ 274,000 or ………..</a:t>
            </a:r>
          </a:p>
          <a:p>
            <a:r>
              <a:rPr lang="en-US" altLang="en-US" sz="2800"/>
              <a:t>National Program = $ 2.3 to $4.2 Million ………..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Issues Critical to Success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Local Initiatives to Develop Evacuation Plans and Maps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Continued Cooperation Among State and Local Agencies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Adequate Funding to Local Governments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Long Term Commitment to Maintenance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Technology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Public Awareness and Education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But, Most Importantly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Communicate:  When, How and To Whom </a:t>
            </a:r>
          </a:p>
          <a:p>
            <a:r>
              <a:rPr lang="en-US" altLang="en-US"/>
              <a:t>Communicate:  What Do You Say</a:t>
            </a:r>
          </a:p>
          <a:p>
            <a:r>
              <a:rPr lang="en-US" altLang="en-US"/>
              <a:t>Communicate:  What We’ve Learned From the Social Sciences</a:t>
            </a:r>
          </a:p>
          <a:p>
            <a:r>
              <a:rPr lang="en-US" altLang="en-US"/>
              <a:t>Communicate:  What We’ve Learned About Other Tsunami Disasters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Response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“In order to prepare for WMD/T we need to be preparing to respond to catastrophic earthquakes:  for mass casualties, loss of communications and transportation infrastructure, hazardous material releases, collapsed structures, flooding……”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76800" y="5029200"/>
            <a:ext cx="187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SA John Lightfoot, FBI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  <p:bldP spid="71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914400"/>
            <a:ext cx="65674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09600"/>
            <a:ext cx="60071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My Documents\GRAPHICS\tsu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Notification Process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WC/A TWC, Palmer, Alaska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NAWAS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WeatherWire, NOAA Alert Radio, EMWIN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CISN/Tsunami Display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E-Mail Notification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EDIS, Pagers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California State Warning Center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CALWAS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CLETS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Emergency Manager Call Down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Notification at the Local Level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Public Safety Access Point (PSAP)</a:t>
            </a:r>
          </a:p>
          <a:p>
            <a:pPr lvl="1"/>
            <a:r>
              <a:rPr lang="en-US" altLang="en-US"/>
              <a:t>Fire, Law, EMT Dispatch</a:t>
            </a:r>
          </a:p>
          <a:p>
            <a:r>
              <a:rPr lang="en-US" altLang="en-US"/>
              <a:t>Emergency Managers</a:t>
            </a:r>
          </a:p>
          <a:p>
            <a:pPr lvl="1"/>
            <a:r>
              <a:rPr lang="en-US" altLang="en-US"/>
              <a:t>EAS, CISN/Tsunami Display</a:t>
            </a:r>
          </a:p>
          <a:p>
            <a:pPr lvl="1"/>
            <a:r>
              <a:rPr lang="en-US" altLang="en-US"/>
              <a:t>“George Crawford’s AHAB”</a:t>
            </a:r>
          </a:p>
          <a:p>
            <a:pPr lvl="1"/>
            <a:r>
              <a:rPr lang="en-US" altLang="en-US"/>
              <a:t>Local Siren &amp; PA Systems</a:t>
            </a:r>
          </a:p>
          <a:p>
            <a:r>
              <a:rPr lang="en-US" altLang="en-US"/>
              <a:t>Broadcast Media</a:t>
            </a:r>
          </a:p>
          <a:p>
            <a:endParaRPr lang="en-US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575"/>
            <a:ext cx="56388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608</TotalTime>
  <Words>766</Words>
  <Application>Microsoft Office PowerPoint</Application>
  <PresentationFormat>On-screen Show (4:3)</PresentationFormat>
  <Paragraphs>120</Paragraphs>
  <Slides>26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Wingdings</vt:lpstr>
      <vt:lpstr>Arial Unicode MS</vt:lpstr>
      <vt:lpstr>Arial</vt:lpstr>
      <vt:lpstr>Ricepaper</vt:lpstr>
      <vt:lpstr>Microsoft PowerPoint Slide</vt:lpstr>
      <vt:lpstr>PowerPoint Presentation</vt:lpstr>
      <vt:lpstr>PowerPoint Presentation</vt:lpstr>
      <vt:lpstr>Notification Process</vt:lpstr>
      <vt:lpstr>Notification at the Local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Mitigation</vt:lpstr>
      <vt:lpstr>Structure of the State Program </vt:lpstr>
      <vt:lpstr>PowerPoint Presentation</vt:lpstr>
      <vt:lpstr>PowerPoint Presentation</vt:lpstr>
      <vt:lpstr>Next Steps</vt:lpstr>
      <vt:lpstr>PowerPoint Presentation</vt:lpstr>
      <vt:lpstr>Progress To Date</vt:lpstr>
      <vt:lpstr>PowerPoint Presentation</vt:lpstr>
      <vt:lpstr>Next Steps for California</vt:lpstr>
      <vt:lpstr>Unknown Factors</vt:lpstr>
      <vt:lpstr>Issues Critical to Success</vt:lpstr>
      <vt:lpstr>But, Most Importantly</vt:lpstr>
      <vt:lpstr>And Response</vt:lpstr>
      <vt:lpstr>PowerPoint Presentation</vt:lpstr>
      <vt:lpstr>PowerPoint Presentation</vt:lpstr>
      <vt:lpstr>PowerPoint Presentation</vt:lpstr>
    </vt:vector>
  </TitlesOfParts>
  <Company>State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View From the State</dc:title>
  <dc:creator>Richard Eisner</dc:creator>
  <cp:lastModifiedBy>Reilly, Daniel@CalOES</cp:lastModifiedBy>
  <cp:revision>24</cp:revision>
  <dcterms:created xsi:type="dcterms:W3CDTF">2002-07-15T16:34:12Z</dcterms:created>
  <dcterms:modified xsi:type="dcterms:W3CDTF">2020-08-26T16:27:47Z</dcterms:modified>
</cp:coreProperties>
</file>