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300" r:id="rId3"/>
    <p:sldId id="296" r:id="rId4"/>
    <p:sldId id="297" r:id="rId5"/>
    <p:sldId id="298" r:id="rId6"/>
    <p:sldId id="299" r:id="rId7"/>
    <p:sldId id="289" r:id="rId8"/>
    <p:sldId id="290" r:id="rId9"/>
    <p:sldId id="287" r:id="rId10"/>
    <p:sldId id="282" r:id="rId11"/>
    <p:sldId id="283" r:id="rId12"/>
    <p:sldId id="293" r:id="rId13"/>
    <p:sldId id="307" r:id="rId14"/>
    <p:sldId id="284" r:id="rId15"/>
    <p:sldId id="294" r:id="rId16"/>
    <p:sldId id="285" r:id="rId17"/>
    <p:sldId id="257" r:id="rId18"/>
    <p:sldId id="258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160"/>
    <a:srgbClr val="F41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0383" autoAdjust="0"/>
    <p:restoredTop sz="90929"/>
  </p:normalViewPr>
  <p:slideViewPr>
    <p:cSldViewPr>
      <p:cViewPr varScale="1">
        <p:scale>
          <a:sx n="74" d="100"/>
          <a:sy n="74" d="100"/>
        </p:scale>
        <p:origin x="-7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301F85-8F03-40E3-B025-A3E37175BE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10069-A9FD-4764-B307-D273D2CFF2B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584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BBB11-F868-46FB-9BF8-C09FD1A8CDF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D6F56-473D-4D56-BAD2-14835B1B0F0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CF96F-CED5-460C-8C0A-46C976E46ED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E3739-2282-4453-BBAF-C7F5BDDE8F9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C2105-A424-4845-8AC9-B2BB9D6E7CA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CCB6A5-0F23-4FBE-BBCB-C08517A7061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2950" cy="3414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ln/>
        </p:spPr>
        <p:txBody>
          <a:bodyPr lIns="91375" tIns="45688" rIns="91375" bIns="45688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000"/>
              </a:schemeClr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104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105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F09FE4-7E76-4A7E-BECD-E268F8B591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133D-6157-4978-A8EB-131B784B6C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261794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4CB14-1B3A-49BF-8772-95384AFB2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483799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AF41C-EB98-4299-99E2-A0B976505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500141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379FD-20D7-4767-9B51-0148759D2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088988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62EB-9E50-44A2-90B9-23C62C076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030843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6FF0B-C190-4CE8-A650-211CFB0B2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880631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DFA28-2502-4A03-86BD-371C5A5FC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142425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6DC91-20C4-4161-A906-EC7750298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189286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9F66B-4408-4EED-8079-9FD98FABC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669030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7C7EB-52C2-49C6-AA03-2FF92F5F1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451712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chemeClr val="accent2"/>
                  </a:fgClr>
                  <a:bgClr>
                    <a:schemeClr val="folHlink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079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081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F2AD71AF-145E-4437-96BE-C17148FCBF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cover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eisnerr\My%20Documents\Graphics\Tsunami%20Videos\Tsunami-Hits-Pantong-Beach-and-Banda-Ache-EarthQuake.as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eisnerr\My%20Documents\My%20Pictures\Tsunami\patong-beach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eisnerr\My%20Documents\My%20Pictures\Tsunami\tsunamiphuket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eisnerr\My%20Documents\Graphics\Tsunami%20Videos\Indonesia-Roar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eisnerr\My%20Documents\Graphics\Tsunami%20Videos\KATC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Large confetti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California Tsunami Program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697163" y="6108700"/>
            <a:ext cx="401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/>
              <a:t>Richard Eisner, FAIA, Administrator</a:t>
            </a:r>
          </a:p>
          <a:p>
            <a:pPr algn="ctr"/>
            <a:r>
              <a:rPr lang="en-US" altLang="en-US" sz="1800"/>
              <a:t>OES Coastal Region &amp; Tsunami Program</a:t>
            </a:r>
          </a:p>
        </p:txBody>
      </p:sp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28600" y="2209800"/>
            <a:ext cx="3124200" cy="1143000"/>
          </a:xfrm>
        </p:spPr>
        <p:txBody>
          <a:bodyPr/>
          <a:lstStyle/>
          <a:p>
            <a:r>
              <a:rPr lang="en-US" altLang="en-US"/>
              <a:t>Tectonic Context</a:t>
            </a:r>
          </a:p>
        </p:txBody>
      </p:sp>
      <p:pic>
        <p:nvPicPr>
          <p:cNvPr id="34819" name="Picture 3" descr="E:\Cascadia Techtonic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t="6682" r="8292" b="38976"/>
          <a:stretch>
            <a:fillRect/>
          </a:stretch>
        </p:blipFill>
        <p:spPr bwMode="auto">
          <a:xfrm>
            <a:off x="2438400" y="157163"/>
            <a:ext cx="6705600" cy="663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Tectonic Cross Section </a:t>
            </a:r>
          </a:p>
        </p:txBody>
      </p:sp>
      <p:pic>
        <p:nvPicPr>
          <p:cNvPr id="36867" name="Picture 3" descr="E:\Mew Cross Section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8486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050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9342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/>
              <a:t>How Do Earthquakes Create Tsunamis?</a:t>
            </a:r>
          </a:p>
        </p:txBody>
      </p:sp>
      <p:sp>
        <p:nvSpPr>
          <p:cNvPr id="51203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/>
              <a:t>Rapid Sea Floor Deformation and Vertical Displacement</a:t>
            </a:r>
          </a:p>
          <a:p>
            <a:r>
              <a:rPr lang="en-US" altLang="en-US"/>
              <a:t>Ocean Above Deformation is Displaced</a:t>
            </a:r>
          </a:p>
          <a:p>
            <a:r>
              <a:rPr lang="en-US" altLang="en-US"/>
              <a:t>Waves Form As Displaced Water Levels</a:t>
            </a:r>
          </a:p>
          <a:p>
            <a:r>
              <a:rPr lang="en-US" altLang="en-US"/>
              <a:t>Waves Propagate Across Ocean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Non-Tectonic Tsunamis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Landslides</a:t>
            </a:r>
          </a:p>
          <a:p>
            <a:pPr lvl="1"/>
            <a:r>
              <a:rPr lang="en-US" altLang="en-US"/>
              <a:t>Monterey Bay</a:t>
            </a:r>
          </a:p>
          <a:p>
            <a:pPr lvl="1"/>
            <a:r>
              <a:rPr lang="en-US" altLang="en-US"/>
              <a:t>Palos Verdes</a:t>
            </a:r>
          </a:p>
          <a:p>
            <a:pPr lvl="1"/>
            <a:r>
              <a:rPr lang="en-US" altLang="en-US"/>
              <a:t>Santa Barbara</a:t>
            </a:r>
          </a:p>
          <a:p>
            <a:pPr lvl="1"/>
            <a:r>
              <a:rPr lang="en-US" altLang="en-US"/>
              <a:t>Catalina Island</a:t>
            </a:r>
          </a:p>
          <a:p>
            <a:r>
              <a:rPr lang="en-US" altLang="en-US"/>
              <a:t>Undersea Volcanoes</a:t>
            </a:r>
          </a:p>
          <a:p>
            <a:r>
              <a:rPr lang="en-US" altLang="en-US"/>
              <a:t>Meteors</a:t>
            </a:r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26" descr="E:\Site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0"/>
            <a:ext cx="4545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 descr="Large confetti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/>
              <a:t>What is a Tsunami Wave?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/>
              <a:t>Long Wave Length (&gt;100km)</a:t>
            </a:r>
          </a:p>
          <a:p>
            <a:r>
              <a:rPr lang="en-US" altLang="en-US"/>
              <a:t>Long Period (&gt;1 hour)</a:t>
            </a:r>
          </a:p>
          <a:p>
            <a:r>
              <a:rPr lang="en-US" altLang="en-US"/>
              <a:t>High Speed (&gt;700 km/hour)</a:t>
            </a:r>
          </a:p>
          <a:p>
            <a:r>
              <a:rPr lang="en-US" altLang="en-US"/>
              <a:t>Little Energy Loss Over Great Distance</a:t>
            </a:r>
          </a:p>
          <a:p>
            <a:r>
              <a:rPr lang="en-US" altLang="en-US"/>
              <a:t>Grows in Shallow Water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050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Tsunami Inundation</a:t>
            </a:r>
          </a:p>
        </p:txBody>
      </p:sp>
      <p:pic>
        <p:nvPicPr>
          <p:cNvPr id="40963" name="Picture 2051" descr="E:\Profil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7391400" cy="44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Uncertainty</a:t>
            </a:r>
          </a:p>
          <a:p>
            <a:r>
              <a:rPr lang="en-US" altLang="en-US"/>
              <a:t>Unpredictability</a:t>
            </a:r>
          </a:p>
          <a:p>
            <a:r>
              <a:rPr lang="en-US" altLang="en-US"/>
              <a:t>Possible Warning?</a:t>
            </a:r>
          </a:p>
          <a:p>
            <a:r>
              <a:rPr lang="en-US" altLang="en-US"/>
              <a:t> Limited Mitigation Options to Reduce Risk</a:t>
            </a:r>
          </a:p>
          <a:p>
            <a:r>
              <a:rPr lang="en-US" altLang="en-US"/>
              <a:t>Systems Depend on State and Federal Support BUT Local Lead</a:t>
            </a:r>
          </a:p>
          <a:p>
            <a:r>
              <a:rPr lang="en-US" altLang="en-US"/>
              <a:t>Infrequency  --  Recurrence (?)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Prediction and Warning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Do You Describe The Threat</a:t>
            </a:r>
          </a:p>
          <a:p>
            <a:pPr lvl="1"/>
            <a:r>
              <a:rPr lang="en-US" altLang="en-US"/>
              <a:t>A Physical Model for Phenomenon by NOAA</a:t>
            </a:r>
          </a:p>
          <a:p>
            <a:pPr lvl="1"/>
            <a:r>
              <a:rPr lang="en-US" altLang="en-US"/>
              <a:t>Scientific Review by NOAA</a:t>
            </a:r>
          </a:p>
          <a:p>
            <a:pPr lvl="1"/>
            <a:r>
              <a:rPr lang="en-US" altLang="en-US"/>
              <a:t>Where?</a:t>
            </a:r>
          </a:p>
          <a:p>
            <a:pPr lvl="1"/>
            <a:r>
              <a:rPr lang="en-US" altLang="en-US"/>
              <a:t>How Big?</a:t>
            </a:r>
          </a:p>
          <a:p>
            <a:pPr lvl="1"/>
            <a:r>
              <a:rPr lang="en-US" altLang="en-US"/>
              <a:t>Probability of Occurrence?</a:t>
            </a:r>
          </a:p>
          <a:p>
            <a:pPr lvl="1"/>
            <a:r>
              <a:rPr lang="en-US" altLang="en-US"/>
              <a:t>When?</a:t>
            </a:r>
          </a:p>
          <a:p>
            <a:pPr lvl="1"/>
            <a:r>
              <a:rPr lang="en-US" altLang="en-US"/>
              <a:t>Impact and Protective Measures?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Will There Be A Tsunami?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Tsunami-genesis Inferred From Earthquake</a:t>
            </a:r>
          </a:p>
          <a:p>
            <a:pPr lvl="1"/>
            <a:r>
              <a:rPr lang="en-US" altLang="en-US" sz="2400"/>
              <a:t>Magnitude</a:t>
            </a:r>
          </a:p>
          <a:p>
            <a:pPr lvl="1"/>
            <a:r>
              <a:rPr lang="en-US" altLang="en-US" sz="2400"/>
              <a:t>Location</a:t>
            </a:r>
          </a:p>
          <a:p>
            <a:pPr lvl="1"/>
            <a:r>
              <a:rPr lang="en-US" altLang="en-US" sz="2400"/>
              <a:t>Mechanism</a:t>
            </a:r>
          </a:p>
          <a:p>
            <a:pPr lvl="1"/>
            <a:r>
              <a:rPr lang="en-US" altLang="en-US" sz="2400"/>
              <a:t>Historic Record</a:t>
            </a:r>
          </a:p>
          <a:p>
            <a:r>
              <a:rPr lang="en-US" altLang="en-US" sz="2800"/>
              <a:t>Tsunami Confirmed by Tide Gages</a:t>
            </a:r>
          </a:p>
          <a:p>
            <a:pPr lvl="1"/>
            <a:r>
              <a:rPr lang="en-US" altLang="en-US" sz="2400"/>
              <a:t>Distant</a:t>
            </a:r>
          </a:p>
          <a:p>
            <a:pPr lvl="1"/>
            <a:r>
              <a:rPr lang="en-US" altLang="en-US" sz="2400"/>
              <a:t>In Harbors</a:t>
            </a:r>
          </a:p>
          <a:p>
            <a:r>
              <a:rPr lang="en-US" altLang="en-US" sz="2800"/>
              <a:t>And Mid-Ocean NOAA Buoys (DART)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ChangeArrowheads="1"/>
          </p:cNvSpPr>
          <p:nvPr/>
        </p:nvSpPr>
        <p:spPr bwMode="auto">
          <a:xfrm>
            <a:off x="381000" y="21336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t"/>
            <a:r>
              <a:rPr lang="en-US" altLang="en-US" sz="3600">
                <a:latin typeface="Tahoma" panose="020B0604030504040204" pitchFamily="34" charset="0"/>
              </a:rPr>
              <a:t>Tsunami-Hits-Pantong-Beach-and-Banda-Ache</a:t>
            </a:r>
            <a:endParaRPr lang="en-US" altLang="en-US" sz="3600"/>
          </a:p>
        </p:txBody>
      </p:sp>
      <p:pic>
        <p:nvPicPr>
          <p:cNvPr id="61443" name="Tsunami-Hits-Pantong-Beach-and-Banda-Ache-EarthQuake.asf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4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144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14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0"/>
            <a:ext cx="5086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37258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Deep Ocean Assessment </a:t>
            </a:r>
          </a:p>
          <a:p>
            <a:r>
              <a:rPr lang="en-US" altLang="en-US">
                <a:latin typeface="Arial" panose="020B0604020202020204" pitchFamily="34" charset="0"/>
              </a:rPr>
              <a:t>and Reporting of </a:t>
            </a:r>
          </a:p>
          <a:p>
            <a:r>
              <a:rPr lang="en-US" altLang="en-US">
                <a:latin typeface="Arial" panose="020B0604020202020204" pitchFamily="34" charset="0"/>
              </a:rPr>
              <a:t>Tsunamis (DART)</a:t>
            </a:r>
          </a:p>
          <a:p>
            <a:r>
              <a:rPr lang="en-US" altLang="en-US">
                <a:latin typeface="Arial" panose="020B0604020202020204" pitchFamily="34" charset="0"/>
              </a:rPr>
              <a:t>Or</a:t>
            </a:r>
          </a:p>
          <a:p>
            <a:r>
              <a:rPr lang="en-US" altLang="en-US">
                <a:latin typeface="Arial" panose="020B0604020202020204" pitchFamily="34" charset="0"/>
              </a:rPr>
              <a:t>“Tsunamometers”</a:t>
            </a:r>
          </a:p>
        </p:txBody>
      </p:sp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atong-beach.wmv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2875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63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6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tsunamiphuket.wmv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36675"/>
            <a:ext cx="5029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734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7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Indonesia-Roar.wmv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14450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837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8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KATC.wmv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525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939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9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088"/>
            <a:ext cx="9144000" cy="57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Rectangle 3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516813" cy="654050"/>
          </a:xfrm>
        </p:spPr>
        <p:txBody>
          <a:bodyPr/>
          <a:lstStyle/>
          <a:p>
            <a:r>
              <a:rPr lang="en-US" altLang="en-US"/>
              <a:t>Plate Boundary Earthquakes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727450" y="0"/>
          <a:ext cx="54165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2" name="Photo Editor Photo" r:id="rId3" imgW="24285714" imgH="31428571" progId="MSPhotoEd.3">
                  <p:embed/>
                </p:oleObj>
              </mc:Choice>
              <mc:Fallback>
                <p:oleObj name="Photo Editor Photo" r:id="rId3" imgW="24285714" imgH="31428571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0"/>
                        <a:ext cx="54165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93725" y="2479675"/>
            <a:ext cx="2374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M9.3 Earthquake </a:t>
            </a:r>
          </a:p>
          <a:p>
            <a:r>
              <a:rPr lang="en-US" altLang="en-US"/>
              <a:t>in Sumatra</a:t>
            </a:r>
          </a:p>
        </p:txBody>
      </p:sp>
    </p:spTree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eisnerr\My Documents\My Pictures\Tsunami\slava_travel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8575"/>
            <a:ext cx="71628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65125" y="2935288"/>
            <a:ext cx="1031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Travel</a:t>
            </a:r>
          </a:p>
          <a:p>
            <a:r>
              <a:rPr lang="en-US" altLang="en-US">
                <a:latin typeface="Arial" panose="020B0604020202020204" pitchFamily="34" charset="0"/>
              </a:rPr>
              <a:t>Times</a:t>
            </a:r>
          </a:p>
        </p:txBody>
      </p:sp>
    </p:spTree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Ricepaper">
  <a:themeElements>
    <a:clrScheme name="Ricepaper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Ricepap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Designs\Ricepaper.pot</Template>
  <TotalTime>609</TotalTime>
  <Words>222</Words>
  <Application>Microsoft Office PowerPoint</Application>
  <PresentationFormat>On-screen Show (4:3)</PresentationFormat>
  <Paragraphs>69</Paragraphs>
  <Slides>20</Slides>
  <Notes>7</Notes>
  <HiddenSlides>0</HiddenSlides>
  <MMClips>5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Times New Roman</vt:lpstr>
      <vt:lpstr>Wingdings</vt:lpstr>
      <vt:lpstr>Tahoma</vt:lpstr>
      <vt:lpstr>Arial</vt:lpstr>
      <vt:lpstr>Ricepaper</vt:lpstr>
      <vt:lpstr>Microsoft Photo Editor 3.0 Photo</vt:lpstr>
      <vt:lpstr>California Tsunami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Plate Boundary Earthquakes</vt:lpstr>
      <vt:lpstr>PowerPoint Presentation</vt:lpstr>
      <vt:lpstr>PowerPoint Presentation</vt:lpstr>
      <vt:lpstr>Tectonic Context</vt:lpstr>
      <vt:lpstr>Tectonic Cross Section </vt:lpstr>
      <vt:lpstr>How Do Earthquakes Create Tsunamis?</vt:lpstr>
      <vt:lpstr>Non-Tectonic Tsunamis</vt:lpstr>
      <vt:lpstr>PowerPoint Presentation</vt:lpstr>
      <vt:lpstr>What is a Tsunami Wave?</vt:lpstr>
      <vt:lpstr>Tsunami Inundation</vt:lpstr>
      <vt:lpstr>Challenges</vt:lpstr>
      <vt:lpstr>Prediction and Warning</vt:lpstr>
      <vt:lpstr>Will There Be A Tsunami?</vt:lpstr>
      <vt:lpstr>PowerPoint Presentation</vt:lpstr>
    </vt:vector>
  </TitlesOfParts>
  <Company>State of California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View From the State</dc:title>
  <dc:creator>Richard Eisner</dc:creator>
  <cp:lastModifiedBy>Reilly, Daniel@CalOES</cp:lastModifiedBy>
  <cp:revision>24</cp:revision>
  <dcterms:created xsi:type="dcterms:W3CDTF">2002-07-15T16:34:12Z</dcterms:created>
  <dcterms:modified xsi:type="dcterms:W3CDTF">2020-08-26T16:27:17Z</dcterms:modified>
</cp:coreProperties>
</file>