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6"/>
  </p:notesMasterIdLst>
  <p:sldIdLst>
    <p:sldId id="256" r:id="rId2"/>
    <p:sldId id="258" r:id="rId3"/>
    <p:sldId id="259" r:id="rId4"/>
    <p:sldId id="261" r:id="rId5"/>
    <p:sldId id="265" r:id="rId6"/>
    <p:sldId id="282" r:id="rId7"/>
    <p:sldId id="283" r:id="rId8"/>
    <p:sldId id="284" r:id="rId9"/>
    <p:sldId id="285" r:id="rId10"/>
    <p:sldId id="286" r:id="rId11"/>
    <p:sldId id="260" r:id="rId12"/>
    <p:sldId id="262" r:id="rId13"/>
    <p:sldId id="287" r:id="rId14"/>
    <p:sldId id="263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509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2253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18A308C-1A1F-4C27-8D66-4444A1F7E58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C1D2C4-B5D3-40AA-BE4B-4E1067E031A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4619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36B847-3EAF-4B22-AC91-1D26D44972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4415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E01D87-CE17-47DD-9CD2-F82C4D091E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4221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4E509D-46B3-4013-AC5D-BAA27ADFD0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3275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05CEC8-5161-4F62-8536-80D77F3101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1231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CEC57A-DC22-4495-B8EB-E1748C9BF4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0371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16E5DA-86F0-4914-A482-A6450AC5DA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0570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2C951E-34C6-4767-B92B-C1D9CE9AF4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5384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C9EEE2-1933-44D1-92D9-4D107B1393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9350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99D709-EDF9-40FB-818A-DDA36ADC86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9721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2EFA45-747C-4803-9DD3-B95A0D93211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4384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419B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4380145-4B38-4984-B1F8-DCA1EE1A1E5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143000"/>
            <a:ext cx="9144000" cy="1752600"/>
          </a:xfrm>
        </p:spPr>
        <p:txBody>
          <a:bodyPr anchor="ctr"/>
          <a:lstStyle/>
          <a:p>
            <a:r>
              <a:rPr lang="en-US" altLang="en-US" sz="4000"/>
              <a:t>A Nearshore Tsunami Detection</a:t>
            </a:r>
            <a:br>
              <a:rPr lang="en-US" altLang="en-US" sz="4000"/>
            </a:br>
            <a:r>
              <a:rPr lang="en-US" altLang="en-US" sz="4000"/>
              <a:t>Network</a:t>
            </a:r>
            <a:br>
              <a:rPr lang="en-US" altLang="en-US" sz="4000"/>
            </a:br>
            <a:r>
              <a:rPr lang="en-US" altLang="en-US" sz="4000"/>
              <a:t/>
            </a:r>
            <a:br>
              <a:rPr lang="en-US" altLang="en-US" sz="4000"/>
            </a:br>
            <a:r>
              <a:rPr lang="en-US" altLang="en-US" sz="3200"/>
              <a:t>Richard Seymour</a:t>
            </a:r>
            <a:br>
              <a:rPr lang="en-US" altLang="en-US" sz="3200"/>
            </a:br>
            <a:r>
              <a:rPr lang="en-US" altLang="en-US" sz="3200"/>
              <a:t>Scripps Institution of Oceanography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495800"/>
            <a:ext cx="6400800" cy="1752600"/>
          </a:xfrm>
        </p:spPr>
        <p:txBody>
          <a:bodyPr/>
          <a:lstStyle/>
          <a:p>
            <a:r>
              <a:rPr lang="en-US" altLang="en-US" sz="3200"/>
              <a:t>Tsunami Safety Committee Meeting </a:t>
            </a:r>
          </a:p>
          <a:p>
            <a:r>
              <a:rPr lang="en-US" altLang="en-US" sz="3200"/>
              <a:t>25 July, 2005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Typical Local Station</a:t>
            </a:r>
          </a:p>
        </p:txBody>
      </p:sp>
      <p:pic>
        <p:nvPicPr>
          <p:cNvPr id="64516" name="Picture 4" descr="shore_station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68525" y="1371600"/>
            <a:ext cx="4926013" cy="5105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altLang="en-US"/>
              <a:t>Proven Technology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Rugged, reliable pressure sensors</a:t>
            </a:r>
          </a:p>
          <a:p>
            <a:r>
              <a:rPr lang="en-US" altLang="en-US"/>
              <a:t>Armored cable for power and signals</a:t>
            </a:r>
          </a:p>
          <a:p>
            <a:r>
              <a:rPr lang="en-US" altLang="en-US"/>
              <a:t>Uninterruptible power supplies</a:t>
            </a:r>
          </a:p>
          <a:p>
            <a:r>
              <a:rPr lang="en-US" altLang="en-US"/>
              <a:t>Fast, accurate sensing of tsunamis</a:t>
            </a:r>
          </a:p>
          <a:p>
            <a:r>
              <a:rPr lang="en-US" altLang="en-US"/>
              <a:t>Local displays</a:t>
            </a:r>
          </a:p>
          <a:p>
            <a:r>
              <a:rPr lang="en-US" altLang="en-US"/>
              <a:t>Automatic initiation of warning devices</a:t>
            </a:r>
          </a:p>
          <a:p>
            <a:r>
              <a:rPr lang="en-US" altLang="en-US"/>
              <a:t>Real time displays remotely over the Internet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6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Can Be Part of CDIP Network</a:t>
            </a:r>
          </a:p>
        </p:txBody>
      </p:sp>
      <p:sp>
        <p:nvSpPr>
          <p:cNvPr id="17418" name="Rectangle 10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/>
              <a:t>29 years of experience in wave</a:t>
            </a:r>
            <a:br>
              <a:rPr lang="en-US" altLang="en-US" sz="2800"/>
            </a:br>
            <a:r>
              <a:rPr lang="en-US" altLang="en-US" sz="2800"/>
              <a:t>measurement, recording and</a:t>
            </a:r>
            <a:br>
              <a:rPr lang="en-US" altLang="en-US" sz="2800"/>
            </a:br>
            <a:r>
              <a:rPr lang="en-US" altLang="en-US" sz="2800"/>
              <a:t>data dissemination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Solid financial support for the</a:t>
            </a:r>
            <a:br>
              <a:rPr lang="en-US" altLang="en-US" sz="2800"/>
            </a:br>
            <a:r>
              <a:rPr lang="en-US" altLang="en-US" sz="2800"/>
              <a:t>existing network of 24 stations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Expertise in design, installation</a:t>
            </a:r>
            <a:br>
              <a:rPr lang="en-US" altLang="en-US" sz="2800"/>
            </a:br>
            <a:r>
              <a:rPr lang="en-US" altLang="en-US" sz="2800"/>
              <a:t>and maintenance of wave</a:t>
            </a:r>
            <a:br>
              <a:rPr lang="en-US" altLang="en-US" sz="2800"/>
            </a:br>
            <a:r>
              <a:rPr lang="en-US" altLang="en-US" sz="2800"/>
              <a:t>sensors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Experience in real time systems</a:t>
            </a:r>
            <a:br>
              <a:rPr lang="en-US" altLang="en-US" sz="2800"/>
            </a:br>
            <a:r>
              <a:rPr lang="en-US" altLang="en-US" sz="2800"/>
              <a:t>for communication of hazards</a:t>
            </a:r>
          </a:p>
        </p:txBody>
      </p:sp>
      <p:pic>
        <p:nvPicPr>
          <p:cNvPr id="17415" name="Picture 7" descr="west_coast_map"/>
          <p:cNvPicPr>
            <a:picLocks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91200" y="1676400"/>
            <a:ext cx="2574925" cy="4876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Big Plus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Between tsunamis, system is a CDIP wave gage</a:t>
            </a:r>
            <a:br>
              <a:rPr lang="en-US" altLang="en-US"/>
            </a:br>
            <a:endParaRPr lang="en-US" altLang="en-US"/>
          </a:p>
          <a:p>
            <a:pPr>
              <a:lnSpc>
                <a:spcPct val="90000"/>
              </a:lnSpc>
            </a:pPr>
            <a:r>
              <a:rPr lang="en-US" altLang="en-US"/>
              <a:t>Provides lifeguards, boaters and surfers with accurate local wave conditions</a:t>
            </a:r>
            <a:br>
              <a:rPr lang="en-US" altLang="en-US"/>
            </a:br>
            <a:endParaRPr lang="en-US" altLang="en-US"/>
          </a:p>
          <a:p>
            <a:pPr>
              <a:lnSpc>
                <a:spcPct val="90000"/>
              </a:lnSpc>
            </a:pPr>
            <a:r>
              <a:rPr lang="en-US" altLang="en-US"/>
              <a:t>Data are archived to provide downloadable historical records to establish a local wave climate or assist in accident investigations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Cost of a Node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Order of $100k-$120k – first year</a:t>
            </a:r>
            <a:br>
              <a:rPr lang="en-US" altLang="en-US"/>
            </a:br>
            <a:r>
              <a:rPr lang="en-US" altLang="en-US"/>
              <a:t>dependent on cable length, shore facilities, etc.</a:t>
            </a:r>
            <a:br>
              <a:rPr lang="en-US" altLang="en-US"/>
            </a:br>
            <a:endParaRPr lang="en-US" altLang="en-US"/>
          </a:p>
          <a:p>
            <a:r>
              <a:rPr lang="en-US" altLang="en-US"/>
              <a:t>Order $30k-$50k – annual maintenance and operation costs</a:t>
            </a:r>
            <a:br>
              <a:rPr lang="en-US" altLang="en-US"/>
            </a:br>
            <a:endParaRPr lang="en-US" altLang="en-US"/>
          </a:p>
          <a:p>
            <a:r>
              <a:rPr lang="en-US" altLang="en-US"/>
              <a:t>Service life --- 10-15 years</a:t>
            </a:r>
          </a:p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Why Nearshore Detection?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5181600"/>
            <a:ext cx="8229600" cy="13716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altLang="en-US" sz="2800"/>
              <a:t>Massive slumps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en-US" sz="2800"/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/>
              <a:t>Tsunamis can be generated very close to shore</a:t>
            </a:r>
          </a:p>
        </p:txBody>
      </p:sp>
      <p:pic>
        <p:nvPicPr>
          <p:cNvPr id="6148" name="Picture 4" descr="la_persp"/>
          <p:cNvPicPr>
            <a:picLocks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524000"/>
            <a:ext cx="8229600" cy="3448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51" name="Line 7"/>
          <p:cNvSpPr>
            <a:spLocks noChangeShapeType="1"/>
          </p:cNvSpPr>
          <p:nvPr/>
        </p:nvSpPr>
        <p:spPr bwMode="auto">
          <a:xfrm flipV="1">
            <a:off x="2971800" y="3810000"/>
            <a:ext cx="1447800" cy="152400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Tracking Distant-Source Tsunamis</a:t>
            </a:r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/>
              <a:t>Detection at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/>
              <a:t>critical sites,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/>
              <a:t>networked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/>
              <a:t>through the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/>
              <a:t>Internet,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/>
              <a:t>provides advance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/>
              <a:t>warning to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/>
              <a:t>distant locations</a:t>
            </a:r>
          </a:p>
        </p:txBody>
      </p:sp>
      <p:pic>
        <p:nvPicPr>
          <p:cNvPr id="11268" name="Picture 4" descr="progression"/>
          <p:cNvPicPr>
            <a:picLocks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65550" y="1676400"/>
            <a:ext cx="5378450" cy="4525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Detecting Tsunamis Close to Shore</a:t>
            </a:r>
          </a:p>
        </p:txBody>
      </p:sp>
      <p:sp>
        <p:nvSpPr>
          <p:cNvPr id="16412" name="Rectangle 2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/>
              <a:t>What you might see</a:t>
            </a:r>
          </a:p>
        </p:txBody>
      </p:sp>
      <p:pic>
        <p:nvPicPr>
          <p:cNvPr id="16411" name="Picture 27" descr="animation1"/>
          <p:cNvPicPr>
            <a:picLocks noChangeAspect="1" noChangeArrowheads="1" noCrop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2362200"/>
            <a:ext cx="82296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Detecting Tsunamis Close to Shore</a:t>
            </a:r>
          </a:p>
        </p:txBody>
      </p:sp>
      <p:sp>
        <p:nvSpPr>
          <p:cNvPr id="20488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/>
              <a:t>Or you might see</a:t>
            </a:r>
          </a:p>
        </p:txBody>
      </p:sp>
      <p:pic>
        <p:nvPicPr>
          <p:cNvPr id="20487" name="Picture 7" descr="animation2"/>
          <p:cNvPicPr>
            <a:picLocks noChangeAspect="1" noChangeArrowheads="1" noCrop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2362200"/>
            <a:ext cx="8153400" cy="40767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How to Detect</a:t>
            </a:r>
          </a:p>
        </p:txBody>
      </p:sp>
      <p:pic>
        <p:nvPicPr>
          <p:cNvPr id="56324" name="Picture 4" descr="schematic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1593850"/>
            <a:ext cx="6934200" cy="4591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Tsunami recorded in Hawaii from 8.5 Earthquake NE of Hokkaido, Japan </a:t>
            </a:r>
          </a:p>
        </p:txBody>
      </p:sp>
      <p:pic>
        <p:nvPicPr>
          <p:cNvPr id="58372" name="Picture 4" descr="077_tsunami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236788"/>
            <a:ext cx="8229600" cy="3251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020762"/>
          </a:xfrm>
        </p:spPr>
        <p:txBody>
          <a:bodyPr/>
          <a:lstStyle/>
          <a:p>
            <a:r>
              <a:rPr lang="en-US" altLang="en-US" sz="4000"/>
              <a:t>Sumatra Tsunami Recorded at Scripps Pier</a:t>
            </a:r>
          </a:p>
        </p:txBody>
      </p:sp>
      <p:pic>
        <p:nvPicPr>
          <p:cNvPr id="60420" name="Picture 4" descr="073_tsunami copy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47800" y="1317625"/>
            <a:ext cx="6400800" cy="5216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Typical Instrument Mount</a:t>
            </a:r>
          </a:p>
        </p:txBody>
      </p:sp>
      <p:pic>
        <p:nvPicPr>
          <p:cNvPr id="62468" name="Picture 4" descr="sgl_point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9200" y="1493838"/>
            <a:ext cx="6934200" cy="48990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7_12_05_pics1">
  <a:themeElements>
    <a:clrScheme name="07_12_05_pics1 16">
      <a:dk1>
        <a:srgbClr val="0C0C0C"/>
      </a:dk1>
      <a:lt1>
        <a:srgbClr val="EEF240"/>
      </a:lt1>
      <a:dk2>
        <a:srgbClr val="285E31"/>
      </a:dk2>
      <a:lt2>
        <a:srgbClr val="EEF240"/>
      </a:lt2>
      <a:accent1>
        <a:srgbClr val="BBE0E3"/>
      </a:accent1>
      <a:accent2>
        <a:srgbClr val="333399"/>
      </a:accent2>
      <a:accent3>
        <a:srgbClr val="ACB6AD"/>
      </a:accent3>
      <a:accent4>
        <a:srgbClr val="CBCF35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07_12_05_pics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07_12_05_pic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7_12_05_pics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7_12_05_pics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7_12_05_pics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7_12_05_pics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7_12_05_pics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7_12_05_pics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7_12_05_pics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7_12_05_pics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7_12_05_pics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7_12_05_pics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7_12_05_pics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7_12_05_pics1 13">
        <a:dk1>
          <a:srgbClr val="808080"/>
        </a:dk1>
        <a:lt1>
          <a:srgbClr val="E7EC10"/>
        </a:lt1>
        <a:dk2>
          <a:srgbClr val="285E31"/>
        </a:dk2>
        <a:lt2>
          <a:srgbClr val="000000"/>
        </a:lt2>
        <a:accent1>
          <a:srgbClr val="BBE0E3"/>
        </a:accent1>
        <a:accent2>
          <a:srgbClr val="333399"/>
        </a:accent2>
        <a:accent3>
          <a:srgbClr val="ACB6AD"/>
        </a:accent3>
        <a:accent4>
          <a:srgbClr val="C5C90C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7_12_05_pics1 14">
        <a:dk1>
          <a:srgbClr val="808080"/>
        </a:dk1>
        <a:lt1>
          <a:srgbClr val="EEF240"/>
        </a:lt1>
        <a:dk2>
          <a:srgbClr val="285E31"/>
        </a:dk2>
        <a:lt2>
          <a:srgbClr val="000000"/>
        </a:lt2>
        <a:accent1>
          <a:srgbClr val="BBE0E3"/>
        </a:accent1>
        <a:accent2>
          <a:srgbClr val="333399"/>
        </a:accent2>
        <a:accent3>
          <a:srgbClr val="ACB6AD"/>
        </a:accent3>
        <a:accent4>
          <a:srgbClr val="CBCF35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7_12_05_pics1 15">
        <a:dk1>
          <a:srgbClr val="808080"/>
        </a:dk1>
        <a:lt1>
          <a:srgbClr val="EEF240"/>
        </a:lt1>
        <a:dk2>
          <a:srgbClr val="285E31"/>
        </a:dk2>
        <a:lt2>
          <a:srgbClr val="EEF240"/>
        </a:lt2>
        <a:accent1>
          <a:srgbClr val="BBE0E3"/>
        </a:accent1>
        <a:accent2>
          <a:srgbClr val="333399"/>
        </a:accent2>
        <a:accent3>
          <a:srgbClr val="ACB6AD"/>
        </a:accent3>
        <a:accent4>
          <a:srgbClr val="CBCF35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7_12_05_pics1 16">
        <a:dk1>
          <a:srgbClr val="0C0C0C"/>
        </a:dk1>
        <a:lt1>
          <a:srgbClr val="EEF240"/>
        </a:lt1>
        <a:dk2>
          <a:srgbClr val="285E31"/>
        </a:dk2>
        <a:lt2>
          <a:srgbClr val="EEF240"/>
        </a:lt2>
        <a:accent1>
          <a:srgbClr val="BBE0E3"/>
        </a:accent1>
        <a:accent2>
          <a:srgbClr val="333399"/>
        </a:accent2>
        <a:accent3>
          <a:srgbClr val="ACB6AD"/>
        </a:accent3>
        <a:accent4>
          <a:srgbClr val="CBCF35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07_12_05_pics1</Template>
  <TotalTime>2776</TotalTime>
  <Words>275</Words>
  <Application>Microsoft Office PowerPoint</Application>
  <PresentationFormat>On-screen Show (4:3)</PresentationFormat>
  <Paragraphs>46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Times New Roman</vt:lpstr>
      <vt:lpstr>07_12_05_pics1</vt:lpstr>
      <vt:lpstr>A Nearshore Tsunami Detection Network  Richard Seymour Scripps Institution of Oceanography</vt:lpstr>
      <vt:lpstr>Why Nearshore Detection?</vt:lpstr>
      <vt:lpstr>Tracking Distant-Source Tsunamis</vt:lpstr>
      <vt:lpstr>Detecting Tsunamis Close to Shore</vt:lpstr>
      <vt:lpstr>Detecting Tsunamis Close to Shore</vt:lpstr>
      <vt:lpstr>How to Detect</vt:lpstr>
      <vt:lpstr>Tsunami recorded in Hawaii from 8.5 Earthquake NE of Hokkaido, Japan </vt:lpstr>
      <vt:lpstr>Sumatra Tsunami Recorded at Scripps Pier</vt:lpstr>
      <vt:lpstr>Typical Instrument Mount</vt:lpstr>
      <vt:lpstr>Typical Local Station</vt:lpstr>
      <vt:lpstr>Proven Technology</vt:lpstr>
      <vt:lpstr>Can Be Part of CDIP Network</vt:lpstr>
      <vt:lpstr>Big Plus</vt:lpstr>
      <vt:lpstr>Cost of a Node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Realtime Nearshore Tsunami Detection   Richard Seymour Scripps Institution of Oceanography</dc:title>
  <dc:creator>Reilly, Daniel@CalOES</dc:creator>
  <cp:lastModifiedBy>Reilly, Daniel@CalOES</cp:lastModifiedBy>
  <cp:revision>10</cp:revision>
  <dcterms:created xsi:type="dcterms:W3CDTF">2005-07-11T21:30:50Z</dcterms:created>
  <dcterms:modified xsi:type="dcterms:W3CDTF">2020-08-26T15:36:28Z</dcterms:modified>
</cp:coreProperties>
</file>