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0" r:id="rId2"/>
    <p:sldId id="258" r:id="rId3"/>
    <p:sldId id="378" r:id="rId4"/>
    <p:sldId id="407" r:id="rId5"/>
    <p:sldId id="394" r:id="rId6"/>
    <p:sldId id="259" r:id="rId7"/>
    <p:sldId id="336" r:id="rId8"/>
    <p:sldId id="337" r:id="rId9"/>
    <p:sldId id="381" r:id="rId10"/>
    <p:sldId id="357" r:id="rId11"/>
    <p:sldId id="354" r:id="rId12"/>
    <p:sldId id="313" r:id="rId13"/>
    <p:sldId id="311" r:id="rId14"/>
    <p:sldId id="306" r:id="rId15"/>
    <p:sldId id="307" r:id="rId16"/>
    <p:sldId id="408" r:id="rId17"/>
    <p:sldId id="334" r:id="rId18"/>
    <p:sldId id="345" r:id="rId19"/>
    <p:sldId id="346" r:id="rId20"/>
    <p:sldId id="350" r:id="rId21"/>
    <p:sldId id="347" r:id="rId22"/>
    <p:sldId id="303" r:id="rId23"/>
    <p:sldId id="395" r:id="rId24"/>
    <p:sldId id="396" r:id="rId25"/>
    <p:sldId id="360" r:id="rId26"/>
    <p:sldId id="403" r:id="rId27"/>
    <p:sldId id="362" r:id="rId28"/>
    <p:sldId id="406" r:id="rId29"/>
    <p:sldId id="379" r:id="rId30"/>
    <p:sldId id="364" r:id="rId31"/>
    <p:sldId id="404" r:id="rId32"/>
    <p:sldId id="308" r:id="rId33"/>
    <p:sldId id="309" r:id="rId34"/>
    <p:sldId id="375" r:id="rId35"/>
    <p:sldId id="324" r:id="rId36"/>
    <p:sldId id="322" r:id="rId37"/>
    <p:sldId id="323" r:id="rId38"/>
    <p:sldId id="373" r:id="rId39"/>
    <p:sldId id="374" r:id="rId40"/>
    <p:sldId id="273" r:id="rId41"/>
    <p:sldId id="388" r:id="rId42"/>
    <p:sldId id="392" r:id="rId43"/>
    <p:sldId id="389" r:id="rId44"/>
    <p:sldId id="410" r:id="rId45"/>
    <p:sldId id="277" r:id="rId46"/>
    <p:sldId id="268" r:id="rId47"/>
    <p:sldId id="279" r:id="rId48"/>
    <p:sldId id="281" r:id="rId49"/>
    <p:sldId id="280" r:id="rId50"/>
    <p:sldId id="271" r:id="rId51"/>
    <p:sldId id="282" r:id="rId52"/>
    <p:sldId id="376" r:id="rId53"/>
    <p:sldId id="293" r:id="rId54"/>
    <p:sldId id="296" r:id="rId55"/>
    <p:sldId id="297" r:id="rId56"/>
    <p:sldId id="298" r:id="rId57"/>
    <p:sldId id="398" r:id="rId58"/>
    <p:sldId id="399" r:id="rId59"/>
    <p:sldId id="400" r:id="rId60"/>
    <p:sldId id="402" r:id="rId6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00"/>
    <a:srgbClr val="CC6600"/>
    <a:srgbClr val="FF9900"/>
    <a:srgbClr val="660066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0" autoAdjust="0"/>
  </p:normalViewPr>
  <p:slideViewPr>
    <p:cSldViewPr>
      <p:cViewPr varScale="1">
        <p:scale>
          <a:sx n="86" d="100"/>
          <a:sy n="86" d="100"/>
        </p:scale>
        <p:origin x="50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8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825625"/>
            <a:ext cx="2286000" cy="5032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825625"/>
            <a:ext cx="6705600" cy="5032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1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6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7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59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4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1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75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21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10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8674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r="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9144000" cy="2209800"/>
          </a:xfrm>
          <a:noFill/>
        </p:spPr>
        <p:txBody>
          <a:bodyPr/>
          <a:lstStyle/>
          <a:p>
            <a:pPr algn="ctr"/>
            <a:r>
              <a:rPr lang="en-US" altLang="en-US" sz="4000" b="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Overview of Performance of Ports, Harbors, Infrastructures and Buildings</a:t>
            </a:r>
            <a:r>
              <a:rPr lang="en-US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altLang="en-US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Sri Lanka </a:t>
            </a:r>
            <a:r>
              <a:rPr lang="en-US" alt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en-US" altLang="en-US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India</a:t>
            </a:r>
          </a:p>
        </p:txBody>
      </p:sp>
      <p:sp>
        <p:nvSpPr>
          <p:cNvPr id="1320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0" y="5867400"/>
            <a:ext cx="91440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alt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January 31- February11, 2005</a:t>
            </a: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0" y="4724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Peter Yin,  Port of Los Angeles</a:t>
            </a:r>
          </a:p>
          <a:p>
            <a:pPr algn="ctr"/>
            <a:r>
              <a:rPr lang="en-US" alt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ASCE-COPRI Reconnaissance Team Member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38800"/>
            <a:ext cx="9144000" cy="1219200"/>
          </a:xfrm>
        </p:spPr>
        <p:txBody>
          <a:bodyPr/>
          <a:lstStyle/>
          <a:p>
            <a:r>
              <a:rPr lang="en-US" altLang="en-US" sz="2800"/>
              <a:t>East Sri Lanka:</a:t>
            </a:r>
            <a:br>
              <a:rPr lang="en-US" altLang="en-US" sz="2800"/>
            </a:br>
            <a:r>
              <a:rPr lang="en-US" altLang="en-US"/>
              <a:t>From Kalmunai to Batticaloa, many houses ended up like this one at the coast line.</a:t>
            </a:r>
            <a:r>
              <a:rPr lang="en-US" altLang="en-US" sz="2000"/>
              <a:t> </a:t>
            </a:r>
          </a:p>
        </p:txBody>
      </p:sp>
      <p:pic>
        <p:nvPicPr>
          <p:cNvPr id="108548" name="Picture 4" descr="DSCN1240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447800"/>
          </a:xfrm>
        </p:spPr>
        <p:txBody>
          <a:bodyPr/>
          <a:lstStyle/>
          <a:p>
            <a:r>
              <a:rPr lang="en-US" altLang="en-US" sz="2800"/>
              <a:t>East Sri Lanka: </a:t>
            </a:r>
            <a:br>
              <a:rPr lang="en-US" altLang="en-US" sz="2800"/>
            </a:br>
            <a:r>
              <a:rPr lang="en-US" altLang="en-US"/>
              <a:t>Another ocean front community. Un-reinforced brick and/or masonry construction were typical in the region.</a:t>
            </a:r>
          </a:p>
        </p:txBody>
      </p:sp>
      <p:pic>
        <p:nvPicPr>
          <p:cNvPr id="105476" name="Picture 4" descr="DSCN1214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91200"/>
            <a:ext cx="9144000" cy="990600"/>
          </a:xfrm>
        </p:spPr>
        <p:txBody>
          <a:bodyPr/>
          <a:lstStyle/>
          <a:p>
            <a:r>
              <a:rPr lang="en-US" altLang="en-US"/>
              <a:t>Common damages: Un-reinforced masonry structures were no match for the wave, but reinforced concrete members survived.</a:t>
            </a:r>
          </a:p>
        </p:txBody>
      </p:sp>
      <p:pic>
        <p:nvPicPr>
          <p:cNvPr id="63492" name="Picture 4" descr="DSCN0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1143000"/>
          </a:xfrm>
        </p:spPr>
        <p:txBody>
          <a:bodyPr/>
          <a:lstStyle/>
          <a:p>
            <a:r>
              <a:rPr lang="en-US" altLang="en-US"/>
              <a:t>Another comparison between un-reinforced and reinforced members.</a:t>
            </a:r>
          </a:p>
        </p:txBody>
      </p:sp>
      <p:pic>
        <p:nvPicPr>
          <p:cNvPr id="61444" name="Picture 4" descr="DSCN093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638800"/>
            <a:ext cx="9067800" cy="1143000"/>
          </a:xfrm>
        </p:spPr>
        <p:txBody>
          <a:bodyPr/>
          <a:lstStyle/>
          <a:p>
            <a:r>
              <a:rPr lang="en-US" altLang="en-US"/>
              <a:t>In the same region, properly designed and constructed buildings suffered minimum damages.</a:t>
            </a:r>
          </a:p>
        </p:txBody>
      </p:sp>
      <p:pic>
        <p:nvPicPr>
          <p:cNvPr id="56324" name="Picture 4" descr="DSCN08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Inside the same ocean front building. Only glass windows were broken.</a:t>
            </a:r>
          </a:p>
        </p:txBody>
      </p:sp>
      <p:pic>
        <p:nvPicPr>
          <p:cNvPr id="57348" name="Picture 4" descr="DSCN0899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a"/>
          <p:cNvPicPr>
            <a:picLocks noChangeAspect="1" noChangeArrowheads="1"/>
          </p:cNvPicPr>
          <p:nvPr/>
        </p:nvPicPr>
        <p:blipFill>
          <a:blip r:embed="rId2" cstate="print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76200" y="5562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South of Kalutara: </a:t>
            </a:r>
            <a:br>
              <a:rPr lang="en-US" altLang="en-US" sz="2800"/>
            </a:br>
            <a:r>
              <a:rPr lang="en-US" altLang="en-US" sz="2000"/>
              <a:t>Railroad bridge was destroyed, highway bridge next to it was not.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85800" y="914400"/>
            <a:ext cx="320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/>
              <a:t>Part II: Infrastructures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River connect to the ocean collected most of the flow. Bridge and abutment at upper stream were washed away by receding water. The highway bridge facing in-coming surge survived.</a:t>
            </a:r>
          </a:p>
        </p:txBody>
      </p:sp>
      <p:pic>
        <p:nvPicPr>
          <p:cNvPr id="84996" name="Picture 4" descr="DSCN107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858838"/>
          </a:xfrm>
        </p:spPr>
        <p:txBody>
          <a:bodyPr/>
          <a:lstStyle/>
          <a:p>
            <a:r>
              <a:rPr lang="en-US" altLang="en-US" sz="2800"/>
              <a:t>Arugam Bay:</a:t>
            </a:r>
            <a:r>
              <a:rPr lang="en-US" altLang="en-US"/>
              <a:t>Bridge at southeast coastline </a:t>
            </a:r>
            <a:br>
              <a:rPr lang="en-US" altLang="en-US"/>
            </a:br>
            <a:r>
              <a:rPr lang="en-US" altLang="en-US"/>
              <a:t>Water over-flowed the superstructure.</a:t>
            </a:r>
          </a:p>
        </p:txBody>
      </p:sp>
      <p:pic>
        <p:nvPicPr>
          <p:cNvPr id="96260" name="Picture 4" descr="DSCN11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Line 5"/>
          <p:cNvSpPr>
            <a:spLocks noChangeShapeType="1"/>
          </p:cNvSpPr>
          <p:nvPr/>
        </p:nvSpPr>
        <p:spPr bwMode="auto">
          <a:xfrm flipH="1" flipV="1">
            <a:off x="8077200" y="2743200"/>
            <a:ext cx="457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867400"/>
            <a:ext cx="9067800" cy="857250"/>
          </a:xfrm>
        </p:spPr>
        <p:txBody>
          <a:bodyPr/>
          <a:lstStyle/>
          <a:p>
            <a:r>
              <a:rPr lang="en-US" altLang="en-US"/>
              <a:t>South abutment and approach road were washed away.</a:t>
            </a:r>
          </a:p>
        </p:txBody>
      </p:sp>
      <p:pic>
        <p:nvPicPr>
          <p:cNvPr id="97284" name="Picture 4" descr="DSCN1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Line 5"/>
          <p:cNvSpPr>
            <a:spLocks noChangeShapeType="1"/>
          </p:cNvSpPr>
          <p:nvPr/>
        </p:nvSpPr>
        <p:spPr bwMode="auto">
          <a:xfrm flipH="1" flipV="1">
            <a:off x="4267200" y="2705100"/>
            <a:ext cx="800100" cy="4191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Following the Sumatra Earthquake and Tsunami</a:t>
            </a:r>
            <a:b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ASCE sent Reconnaissance Teams  to</a:t>
            </a:r>
            <a:b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Thailand, India and Sri Lanka.</a:t>
            </a:r>
          </a:p>
        </p:txBody>
      </p:sp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0" y="1371600"/>
            <a:ext cx="9144000" cy="5486400"/>
            <a:chOff x="432" y="1008"/>
            <a:chExt cx="4752" cy="2901"/>
          </a:xfrm>
        </p:grpSpPr>
        <p:pic>
          <p:nvPicPr>
            <p:cNvPr id="4100" name="Picture 4" descr="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08"/>
              <a:ext cx="4752" cy="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2014" y="2318"/>
              <a:ext cx="384" cy="4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624" y="2640"/>
              <a:ext cx="1104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FF9900"/>
                  </a:solidFill>
                </a:rPr>
                <a:t>Area visited in this report</a:t>
              </a:r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V="1">
              <a:off x="1584" y="2736"/>
              <a:ext cx="384" cy="19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Expansion joint still there, high above the water.</a:t>
            </a:r>
          </a:p>
        </p:txBody>
      </p:sp>
      <p:pic>
        <p:nvPicPr>
          <p:cNvPr id="101380" name="Picture 4" descr="DSCN1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Approach road and abutments connecting the two bridges were gone.</a:t>
            </a:r>
          </a:p>
        </p:txBody>
      </p:sp>
      <p:pic>
        <p:nvPicPr>
          <p:cNvPr id="98308" name="Picture 4" descr="DSCN1191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Doomed morning ride at Bentota, 60 km south of Colombo: </a:t>
            </a:r>
            <a:r>
              <a:rPr lang="en-US" altLang="en-US" sz="2000"/>
              <a:t>Railroad track was several thousand feet from the ocean, but the water level reached 20 ft or more above the ground at this location.</a:t>
            </a:r>
          </a:p>
        </p:txBody>
      </p:sp>
      <p:pic>
        <p:nvPicPr>
          <p:cNvPr id="53252" name="Picture 4" descr="DSCN0883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People jumped on the train in the attempt to escape, but the train was toppled and battered by the flood. 1500 lives perished.</a:t>
            </a:r>
          </a:p>
        </p:txBody>
      </p:sp>
      <p:pic>
        <p:nvPicPr>
          <p:cNvPr id="158724" name="Picture 4" descr="DSCN088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Hambantota: Thousands feet away from shoreline, this  transmission tower was stuck down by the current with a floated bus. Noted all the houses nearby were destroyed.</a:t>
            </a:r>
          </a:p>
        </p:txBody>
      </p:sp>
      <p:pic>
        <p:nvPicPr>
          <p:cNvPr id="161796" name="Picture 4" descr="DSCN1128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884238"/>
          </a:xfrm>
        </p:spPr>
        <p:txBody>
          <a:bodyPr/>
          <a:lstStyle/>
          <a:p>
            <a:r>
              <a:rPr lang="en-US" altLang="en-US" sz="2000"/>
              <a:t>Along east coastline, from Arugam Bay to Trincomalee Bay, </a:t>
            </a:r>
            <a:br>
              <a:rPr lang="en-US" altLang="en-US" sz="2000"/>
            </a:br>
            <a:r>
              <a:rPr lang="en-US" altLang="en-US" sz="2000"/>
              <a:t>many roads adjacent or connect to lake or lagoon need major repair.</a:t>
            </a:r>
          </a:p>
        </p:txBody>
      </p:sp>
      <p:pic>
        <p:nvPicPr>
          <p:cNvPr id="111620" name="Picture 4" descr="DSCN1266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Contrary to the east coast roads, the service roads at the west region suffered minimum damages.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68964" name="Picture 4" descr="DSCN08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0" y="6858000"/>
            <a:ext cx="9144000" cy="76200"/>
          </a:xfrm>
        </p:spPr>
        <p:txBody>
          <a:bodyPr/>
          <a:lstStyle/>
          <a:p>
            <a:endParaRPr lang="en-US" altLang="en-US" sz="2000"/>
          </a:p>
        </p:txBody>
      </p:sp>
      <p:pic>
        <p:nvPicPr>
          <p:cNvPr id="113668" name="Picture 4" descr="DSCN12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2133600" y="12192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i="1"/>
              <a:t>Part III: Ports and Harbors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39624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ASCE Sri Lanka Reconnaissance Team visited the island from </a:t>
            </a:r>
            <a:r>
              <a:rPr lang="en-US" altLang="en-US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1/31/05 to 2/4/05</a:t>
            </a:r>
          </a:p>
          <a:p>
            <a:pPr algn="ctr">
              <a:spcBef>
                <a:spcPct val="50000"/>
              </a:spcBef>
            </a:pPr>
            <a:endParaRPr lang="en-US" altLang="en-US" b="1"/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411163" y="2362200"/>
            <a:ext cx="3246437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Major ports visited: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Trincomalee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Colombo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Galle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3276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Buildings, bridges, Ports, and fishing harbors were observed and evaluated</a:t>
            </a:r>
          </a:p>
        </p:txBody>
      </p:sp>
      <p:grpSp>
        <p:nvGrpSpPr>
          <p:cNvPr id="172037" name="Group 5"/>
          <p:cNvGrpSpPr>
            <a:grpSpLocks/>
          </p:cNvGrpSpPr>
          <p:nvPr/>
        </p:nvGrpSpPr>
        <p:grpSpPr bwMode="auto">
          <a:xfrm>
            <a:off x="4221163" y="0"/>
            <a:ext cx="4921250" cy="6854825"/>
            <a:chOff x="2659" y="0"/>
            <a:chExt cx="3100" cy="4318"/>
          </a:xfrm>
        </p:grpSpPr>
        <p:pic>
          <p:nvPicPr>
            <p:cNvPr id="172038" name="Picture 6" descr="sri_lanka_pol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" t="3015" r="3894" b="4582"/>
            <a:stretch>
              <a:fillRect/>
            </a:stretch>
          </p:blipFill>
          <p:spPr bwMode="auto">
            <a:xfrm>
              <a:off x="2659" y="0"/>
              <a:ext cx="3100" cy="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039" name="Freeform 7"/>
            <p:cNvSpPr>
              <a:spLocks/>
            </p:cNvSpPr>
            <p:nvPr/>
          </p:nvSpPr>
          <p:spPr bwMode="auto">
            <a:xfrm>
              <a:off x="3616" y="2112"/>
              <a:ext cx="1104" cy="2064"/>
            </a:xfrm>
            <a:custGeom>
              <a:avLst/>
              <a:gdLst>
                <a:gd name="T0" fmla="*/ 1104 w 1104"/>
                <a:gd name="T1" fmla="*/ 1872 h 2064"/>
                <a:gd name="T2" fmla="*/ 768 w 1104"/>
                <a:gd name="T3" fmla="*/ 2016 h 2064"/>
                <a:gd name="T4" fmla="*/ 624 w 1104"/>
                <a:gd name="T5" fmla="*/ 2064 h 2064"/>
                <a:gd name="T6" fmla="*/ 432 w 1104"/>
                <a:gd name="T7" fmla="*/ 2016 h 2064"/>
                <a:gd name="T8" fmla="*/ 240 w 1104"/>
                <a:gd name="T9" fmla="*/ 1872 h 2064"/>
                <a:gd name="T10" fmla="*/ 96 w 1104"/>
                <a:gd name="T11" fmla="*/ 1248 h 2064"/>
                <a:gd name="T12" fmla="*/ 48 w 1104"/>
                <a:gd name="T13" fmla="*/ 1104 h 2064"/>
                <a:gd name="T14" fmla="*/ 48 w 1104"/>
                <a:gd name="T15" fmla="*/ 768 h 2064"/>
                <a:gd name="T16" fmla="*/ 0 w 1104"/>
                <a:gd name="T17" fmla="*/ 432 h 2064"/>
                <a:gd name="T18" fmla="*/ 0 w 1104"/>
                <a:gd name="T19" fmla="*/ 0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4" h="2064">
                  <a:moveTo>
                    <a:pt x="1104" y="1872"/>
                  </a:moveTo>
                  <a:lnTo>
                    <a:pt x="768" y="2016"/>
                  </a:lnTo>
                  <a:lnTo>
                    <a:pt x="624" y="2064"/>
                  </a:lnTo>
                  <a:lnTo>
                    <a:pt x="432" y="2016"/>
                  </a:lnTo>
                  <a:lnTo>
                    <a:pt x="240" y="1872"/>
                  </a:lnTo>
                  <a:lnTo>
                    <a:pt x="96" y="1248"/>
                  </a:lnTo>
                  <a:lnTo>
                    <a:pt x="48" y="1104"/>
                  </a:lnTo>
                  <a:lnTo>
                    <a:pt x="48" y="768"/>
                  </a:lnTo>
                  <a:lnTo>
                    <a:pt x="0" y="432"/>
                  </a:lnTo>
                  <a:lnTo>
                    <a:pt x="0" y="0"/>
                  </a:lnTo>
                </a:path>
              </a:pathLst>
            </a:custGeom>
            <a:noFill/>
            <a:ln w="7620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40" name="Freeform 8"/>
            <p:cNvSpPr>
              <a:spLocks/>
            </p:cNvSpPr>
            <p:nvPr/>
          </p:nvSpPr>
          <p:spPr bwMode="auto">
            <a:xfrm>
              <a:off x="4749" y="1584"/>
              <a:ext cx="96" cy="144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48 h 144"/>
                <a:gd name="T4" fmla="*/ 0 w 96"/>
                <a:gd name="T5" fmla="*/ 96 h 144"/>
                <a:gd name="T6" fmla="*/ 48 w 96"/>
                <a:gd name="T7" fmla="*/ 144 h 144"/>
                <a:gd name="T8" fmla="*/ 96 w 96"/>
                <a:gd name="T9" fmla="*/ 96 h 144"/>
                <a:gd name="T10" fmla="*/ 96 w 96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144"/>
                  </a:ln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41" name="Freeform 9"/>
            <p:cNvSpPr>
              <a:spLocks/>
            </p:cNvSpPr>
            <p:nvPr/>
          </p:nvSpPr>
          <p:spPr bwMode="auto">
            <a:xfrm>
              <a:off x="5072" y="2208"/>
              <a:ext cx="288" cy="1104"/>
            </a:xfrm>
            <a:custGeom>
              <a:avLst/>
              <a:gdLst>
                <a:gd name="T0" fmla="*/ 0 w 288"/>
                <a:gd name="T1" fmla="*/ 0 h 1104"/>
                <a:gd name="T2" fmla="*/ 96 w 288"/>
                <a:gd name="T3" fmla="*/ 192 h 1104"/>
                <a:gd name="T4" fmla="*/ 144 w 288"/>
                <a:gd name="T5" fmla="*/ 240 h 1104"/>
                <a:gd name="T6" fmla="*/ 240 w 288"/>
                <a:gd name="T7" fmla="*/ 432 h 1104"/>
                <a:gd name="T8" fmla="*/ 240 w 288"/>
                <a:gd name="T9" fmla="*/ 528 h 1104"/>
                <a:gd name="T10" fmla="*/ 240 w 288"/>
                <a:gd name="T11" fmla="*/ 624 h 1104"/>
                <a:gd name="T12" fmla="*/ 288 w 288"/>
                <a:gd name="T13" fmla="*/ 816 h 1104"/>
                <a:gd name="T14" fmla="*/ 240 w 288"/>
                <a:gd name="T15" fmla="*/ 960 h 1104"/>
                <a:gd name="T16" fmla="*/ 240 w 288"/>
                <a:gd name="T17" fmla="*/ 1104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104">
                  <a:moveTo>
                    <a:pt x="0" y="0"/>
                  </a:moveTo>
                  <a:lnTo>
                    <a:pt x="96" y="192"/>
                  </a:lnTo>
                  <a:lnTo>
                    <a:pt x="144" y="240"/>
                  </a:lnTo>
                  <a:lnTo>
                    <a:pt x="240" y="432"/>
                  </a:lnTo>
                  <a:lnTo>
                    <a:pt x="240" y="528"/>
                  </a:lnTo>
                  <a:lnTo>
                    <a:pt x="240" y="624"/>
                  </a:lnTo>
                  <a:lnTo>
                    <a:pt x="288" y="816"/>
                  </a:lnTo>
                  <a:lnTo>
                    <a:pt x="240" y="960"/>
                  </a:lnTo>
                  <a:lnTo>
                    <a:pt x="240" y="1104"/>
                  </a:lnTo>
                </a:path>
              </a:pathLst>
            </a:custGeom>
            <a:noFill/>
            <a:ln w="7620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1981200" y="3733800"/>
            <a:ext cx="3733800" cy="1219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1447800" y="4267200"/>
            <a:ext cx="4648200" cy="2133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4" name="Line 12"/>
          <p:cNvSpPr>
            <a:spLocks noChangeShapeType="1"/>
          </p:cNvSpPr>
          <p:nvPr/>
        </p:nvSpPr>
        <p:spPr bwMode="auto">
          <a:xfrm flipV="1">
            <a:off x="2438400" y="2514600"/>
            <a:ext cx="51054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trincomalee_harb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765" r="2499" b="45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1219200" y="2057400"/>
            <a:ext cx="1905000" cy="2057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800">
              <a:solidFill>
                <a:schemeClr val="tx2"/>
              </a:solidFill>
            </a:endParaRPr>
          </a:p>
        </p:txBody>
      </p:sp>
      <p:sp>
        <p:nvSpPr>
          <p:cNvPr id="131079" name="Oval 7"/>
          <p:cNvSpPr>
            <a:spLocks noChangeArrowheads="1"/>
          </p:cNvSpPr>
          <p:nvPr/>
        </p:nvSpPr>
        <p:spPr bwMode="auto">
          <a:xfrm>
            <a:off x="2819400" y="3352800"/>
            <a:ext cx="1371600" cy="1447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 flipH="1">
            <a:off x="4038600" y="2895600"/>
            <a:ext cx="13716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3" name="Line 11"/>
          <p:cNvSpPr>
            <a:spLocks noChangeShapeType="1"/>
          </p:cNvSpPr>
          <p:nvPr/>
        </p:nvSpPr>
        <p:spPr bwMode="auto">
          <a:xfrm>
            <a:off x="2286000" y="685800"/>
            <a:ext cx="0" cy="198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5257800" y="2513013"/>
            <a:ext cx="2514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Waterfront Houses suffered heavy losses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81000" y="381000"/>
            <a:ext cx="3352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No damages to port facility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81000" y="152400"/>
            <a:ext cx="39624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ASCE Sri Lanka Reconnaissance Team visited the island from </a:t>
            </a:r>
            <a:r>
              <a:rPr lang="en-US" altLang="en-US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1/31/05 to 2/4/05</a:t>
            </a:r>
          </a:p>
          <a:p>
            <a:pPr algn="ctr">
              <a:spcBef>
                <a:spcPct val="50000"/>
              </a:spcBef>
            </a:pPr>
            <a:endParaRPr lang="en-US" altLang="en-US" b="1"/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411163" y="2362200"/>
            <a:ext cx="3246437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Major ports visited: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Trincomalee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Colombo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/>
              <a:t>Galle</a:t>
            </a:r>
          </a:p>
        </p:txBody>
      </p:sp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304800" y="5334000"/>
            <a:ext cx="3276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Buildings, bridges, Ports, and fishing harbors were observed and evaluated</a:t>
            </a:r>
          </a:p>
        </p:txBody>
      </p:sp>
      <p:grpSp>
        <p:nvGrpSpPr>
          <p:cNvPr id="130079" name="Group 31"/>
          <p:cNvGrpSpPr>
            <a:grpSpLocks/>
          </p:cNvGrpSpPr>
          <p:nvPr/>
        </p:nvGrpSpPr>
        <p:grpSpPr bwMode="auto">
          <a:xfrm>
            <a:off x="4221163" y="0"/>
            <a:ext cx="4921250" cy="6854825"/>
            <a:chOff x="2659" y="0"/>
            <a:chExt cx="3100" cy="4318"/>
          </a:xfrm>
        </p:grpSpPr>
        <p:pic>
          <p:nvPicPr>
            <p:cNvPr id="130052" name="Picture 4" descr="sri_lanka_pol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" t="3015" r="3894" b="4582"/>
            <a:stretch>
              <a:fillRect/>
            </a:stretch>
          </p:blipFill>
          <p:spPr bwMode="auto">
            <a:xfrm>
              <a:off x="2659" y="0"/>
              <a:ext cx="3100" cy="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068" name="Freeform 20"/>
            <p:cNvSpPr>
              <a:spLocks/>
            </p:cNvSpPr>
            <p:nvPr/>
          </p:nvSpPr>
          <p:spPr bwMode="auto">
            <a:xfrm>
              <a:off x="3616" y="2112"/>
              <a:ext cx="1104" cy="2064"/>
            </a:xfrm>
            <a:custGeom>
              <a:avLst/>
              <a:gdLst>
                <a:gd name="T0" fmla="*/ 1104 w 1104"/>
                <a:gd name="T1" fmla="*/ 1872 h 2064"/>
                <a:gd name="T2" fmla="*/ 768 w 1104"/>
                <a:gd name="T3" fmla="*/ 2016 h 2064"/>
                <a:gd name="T4" fmla="*/ 624 w 1104"/>
                <a:gd name="T5" fmla="*/ 2064 h 2064"/>
                <a:gd name="T6" fmla="*/ 432 w 1104"/>
                <a:gd name="T7" fmla="*/ 2016 h 2064"/>
                <a:gd name="T8" fmla="*/ 240 w 1104"/>
                <a:gd name="T9" fmla="*/ 1872 h 2064"/>
                <a:gd name="T10" fmla="*/ 96 w 1104"/>
                <a:gd name="T11" fmla="*/ 1248 h 2064"/>
                <a:gd name="T12" fmla="*/ 48 w 1104"/>
                <a:gd name="T13" fmla="*/ 1104 h 2064"/>
                <a:gd name="T14" fmla="*/ 48 w 1104"/>
                <a:gd name="T15" fmla="*/ 768 h 2064"/>
                <a:gd name="T16" fmla="*/ 0 w 1104"/>
                <a:gd name="T17" fmla="*/ 432 h 2064"/>
                <a:gd name="T18" fmla="*/ 0 w 1104"/>
                <a:gd name="T19" fmla="*/ 0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4" h="2064">
                  <a:moveTo>
                    <a:pt x="1104" y="1872"/>
                  </a:moveTo>
                  <a:lnTo>
                    <a:pt x="768" y="2016"/>
                  </a:lnTo>
                  <a:lnTo>
                    <a:pt x="624" y="2064"/>
                  </a:lnTo>
                  <a:lnTo>
                    <a:pt x="432" y="2016"/>
                  </a:lnTo>
                  <a:lnTo>
                    <a:pt x="240" y="1872"/>
                  </a:lnTo>
                  <a:lnTo>
                    <a:pt x="96" y="1248"/>
                  </a:lnTo>
                  <a:lnTo>
                    <a:pt x="48" y="1104"/>
                  </a:lnTo>
                  <a:lnTo>
                    <a:pt x="48" y="768"/>
                  </a:lnTo>
                  <a:lnTo>
                    <a:pt x="0" y="432"/>
                  </a:lnTo>
                  <a:lnTo>
                    <a:pt x="0" y="0"/>
                  </a:lnTo>
                </a:path>
              </a:pathLst>
            </a:custGeom>
            <a:noFill/>
            <a:ln w="7620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4" name="Freeform 26"/>
            <p:cNvSpPr>
              <a:spLocks/>
            </p:cNvSpPr>
            <p:nvPr/>
          </p:nvSpPr>
          <p:spPr bwMode="auto">
            <a:xfrm>
              <a:off x="4749" y="1584"/>
              <a:ext cx="96" cy="144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48 h 144"/>
                <a:gd name="T4" fmla="*/ 0 w 96"/>
                <a:gd name="T5" fmla="*/ 96 h 144"/>
                <a:gd name="T6" fmla="*/ 48 w 96"/>
                <a:gd name="T7" fmla="*/ 144 h 144"/>
                <a:gd name="T8" fmla="*/ 96 w 96"/>
                <a:gd name="T9" fmla="*/ 96 h 144"/>
                <a:gd name="T10" fmla="*/ 96 w 96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144"/>
                  </a:ln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75" name="Freeform 27"/>
            <p:cNvSpPr>
              <a:spLocks/>
            </p:cNvSpPr>
            <p:nvPr/>
          </p:nvSpPr>
          <p:spPr bwMode="auto">
            <a:xfrm>
              <a:off x="5072" y="2208"/>
              <a:ext cx="288" cy="1104"/>
            </a:xfrm>
            <a:custGeom>
              <a:avLst/>
              <a:gdLst>
                <a:gd name="T0" fmla="*/ 0 w 288"/>
                <a:gd name="T1" fmla="*/ 0 h 1104"/>
                <a:gd name="T2" fmla="*/ 96 w 288"/>
                <a:gd name="T3" fmla="*/ 192 h 1104"/>
                <a:gd name="T4" fmla="*/ 144 w 288"/>
                <a:gd name="T5" fmla="*/ 240 h 1104"/>
                <a:gd name="T6" fmla="*/ 240 w 288"/>
                <a:gd name="T7" fmla="*/ 432 h 1104"/>
                <a:gd name="T8" fmla="*/ 240 w 288"/>
                <a:gd name="T9" fmla="*/ 528 h 1104"/>
                <a:gd name="T10" fmla="*/ 240 w 288"/>
                <a:gd name="T11" fmla="*/ 624 h 1104"/>
                <a:gd name="T12" fmla="*/ 288 w 288"/>
                <a:gd name="T13" fmla="*/ 816 h 1104"/>
                <a:gd name="T14" fmla="*/ 240 w 288"/>
                <a:gd name="T15" fmla="*/ 960 h 1104"/>
                <a:gd name="T16" fmla="*/ 240 w 288"/>
                <a:gd name="T17" fmla="*/ 1104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104">
                  <a:moveTo>
                    <a:pt x="0" y="0"/>
                  </a:moveTo>
                  <a:lnTo>
                    <a:pt x="96" y="192"/>
                  </a:lnTo>
                  <a:lnTo>
                    <a:pt x="144" y="240"/>
                  </a:lnTo>
                  <a:lnTo>
                    <a:pt x="240" y="432"/>
                  </a:lnTo>
                  <a:lnTo>
                    <a:pt x="240" y="528"/>
                  </a:lnTo>
                  <a:lnTo>
                    <a:pt x="240" y="624"/>
                  </a:lnTo>
                  <a:lnTo>
                    <a:pt x="288" y="816"/>
                  </a:lnTo>
                  <a:lnTo>
                    <a:pt x="240" y="960"/>
                  </a:lnTo>
                  <a:lnTo>
                    <a:pt x="240" y="1104"/>
                  </a:lnTo>
                </a:path>
              </a:pathLst>
            </a:custGeom>
            <a:noFill/>
            <a:ln w="7620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76" name="Line 28"/>
          <p:cNvSpPr>
            <a:spLocks noChangeShapeType="1"/>
          </p:cNvSpPr>
          <p:nvPr/>
        </p:nvSpPr>
        <p:spPr bwMode="auto">
          <a:xfrm>
            <a:off x="1981200" y="3733800"/>
            <a:ext cx="3733800" cy="1219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77" name="Line 29"/>
          <p:cNvSpPr>
            <a:spLocks noChangeShapeType="1"/>
          </p:cNvSpPr>
          <p:nvPr/>
        </p:nvSpPr>
        <p:spPr bwMode="auto">
          <a:xfrm>
            <a:off x="1447800" y="4267200"/>
            <a:ext cx="4648200" cy="2133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78" name="Line 30"/>
          <p:cNvSpPr>
            <a:spLocks noChangeShapeType="1"/>
          </p:cNvSpPr>
          <p:nvPr/>
        </p:nvSpPr>
        <p:spPr bwMode="auto">
          <a:xfrm flipV="1">
            <a:off x="2438400" y="2514600"/>
            <a:ext cx="51054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447800"/>
          </a:xfrm>
        </p:spPr>
        <p:txBody>
          <a:bodyPr/>
          <a:lstStyle/>
          <a:p>
            <a:r>
              <a:rPr lang="en-US" altLang="en-US"/>
              <a:t>Tricomalee Inner Harbor:</a:t>
            </a:r>
            <a:br>
              <a:rPr lang="en-US" altLang="en-US"/>
            </a:br>
            <a:r>
              <a:rPr lang="en-US" altLang="en-US"/>
              <a:t>Even though fierce surge attacked outer harbor, narrow entrance minimized the damages to the inner harbor facilities.</a:t>
            </a:r>
          </a:p>
        </p:txBody>
      </p:sp>
      <p:pic>
        <p:nvPicPr>
          <p:cNvPr id="115716" name="Picture 4" descr="DSCN12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4102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altLang="en-US" sz="2800"/>
              <a:t>Tricomalee Outer Harbor:</a:t>
            </a:r>
            <a:br>
              <a:rPr lang="en-US" altLang="en-US" sz="2800"/>
            </a:br>
            <a:r>
              <a:rPr lang="en-US" altLang="en-US"/>
              <a:t>Almost all the houses at coast line were destroyed.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2000"/>
            <a:ext cx="82296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69988" name="Picture 4" descr="DSCN13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1219200"/>
          </a:xfrm>
        </p:spPr>
        <p:txBody>
          <a:bodyPr/>
          <a:lstStyle/>
          <a:p>
            <a:r>
              <a:rPr lang="en-US" altLang="en-US" sz="2800"/>
              <a:t>The Port of Galle, Southwest Sri Lanka:</a:t>
            </a:r>
            <a:br>
              <a:rPr lang="en-US" altLang="en-US" sz="2800"/>
            </a:br>
            <a:r>
              <a:rPr lang="en-US" altLang="en-US"/>
              <a:t>Water was 10 ft above the deck and port buildings.</a:t>
            </a:r>
          </a:p>
        </p:txBody>
      </p:sp>
      <p:pic>
        <p:nvPicPr>
          <p:cNvPr id="58372" name="Picture 4" descr="DSCN09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752475"/>
          </a:xfrm>
        </p:spPr>
        <p:txBody>
          <a:bodyPr/>
          <a:lstStyle/>
          <a:p>
            <a:r>
              <a:rPr lang="en-US" altLang="en-US"/>
              <a:t>No major damage was reported, even though 2 m (6’) of silt filled the inner harbor and a  650 ton ship was tossed to on top of the deck.</a:t>
            </a:r>
          </a:p>
        </p:txBody>
      </p:sp>
      <p:pic>
        <p:nvPicPr>
          <p:cNvPr id="59396" name="Picture 4" descr="DSCN0911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620713"/>
          </a:xfrm>
        </p:spPr>
        <p:txBody>
          <a:bodyPr/>
          <a:lstStyle/>
          <a:p>
            <a:r>
              <a:rPr lang="en-US" altLang="en-US" sz="1800"/>
              <a:t>The Port of</a:t>
            </a:r>
            <a:r>
              <a:rPr lang="en-US" altLang="en-US"/>
              <a:t> </a:t>
            </a:r>
            <a:r>
              <a:rPr lang="en-US" altLang="en-US" sz="1800"/>
              <a:t>Colombo</a:t>
            </a:r>
          </a:p>
        </p:txBody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26980" name="Picture 4" descr="colo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447800" y="1219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203325" y="1255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0" y="0"/>
            <a:ext cx="86106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u="sng"/>
              <a:t>Port of Colombo </a:t>
            </a:r>
          </a:p>
          <a:p>
            <a:pPr>
              <a:buFontTx/>
              <a:buChar char="•"/>
            </a:pPr>
            <a:r>
              <a:rPr lang="en-US" altLang="en-US" b="1"/>
              <a:t>General cargo terminal and 2 container terminals</a:t>
            </a:r>
          </a:p>
          <a:p>
            <a:pPr>
              <a:buFontTx/>
              <a:buChar char="•"/>
            </a:pPr>
            <a:r>
              <a:rPr lang="en-US" altLang="en-US" b="1"/>
              <a:t>12-15 m draft (Jaya) and 9-11 m draft (SAGT)</a:t>
            </a:r>
          </a:p>
          <a:p>
            <a:pPr>
              <a:buFontTx/>
              <a:buChar char="•"/>
            </a:pPr>
            <a:r>
              <a:rPr lang="en-US" altLang="en-US" b="1"/>
              <a:t>2 million T.E.U in 2004</a:t>
            </a:r>
          </a:p>
          <a:p>
            <a:pPr>
              <a:buFontTx/>
              <a:buChar char="•"/>
            </a:pPr>
            <a:r>
              <a:rPr lang="en-US" altLang="en-US" b="1"/>
              <a:t>Reinforced concrete deck on piles</a:t>
            </a:r>
          </a:p>
          <a:p>
            <a:pPr>
              <a:buFontTx/>
              <a:buChar char="•"/>
            </a:pPr>
            <a:r>
              <a:rPr lang="en-US" altLang="en-US" b="1"/>
              <a:t>200 Ha water area, 130 Ha land area</a:t>
            </a:r>
          </a:p>
          <a:p>
            <a:pPr>
              <a:buFontTx/>
              <a:buChar char="•"/>
            </a:pPr>
            <a:endParaRPr lang="en-US" altLang="en-US" b="1"/>
          </a:p>
          <a:p>
            <a:pPr>
              <a:buFontTx/>
              <a:buChar char="•"/>
            </a:pPr>
            <a:endParaRPr lang="en-US" altLang="en-US" b="1"/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5276850" y="1447800"/>
            <a:ext cx="386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/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Tsunami brought no surging waves, but fast rising water.</a:t>
            </a:r>
            <a:br>
              <a:rPr lang="en-US" altLang="en-US">
                <a:solidFill>
                  <a:schemeClr val="tx1"/>
                </a:solidFill>
              </a:rPr>
            </a:b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74756" name="Picture 4" descr="DSCN09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791200"/>
            <a:ext cx="9067800" cy="868363"/>
          </a:xfrm>
        </p:spPr>
        <p:txBody>
          <a:bodyPr/>
          <a:lstStyle/>
          <a:p>
            <a:r>
              <a:rPr lang="en-US" altLang="en-US"/>
              <a:t>Three feet of water covered the wharfs before receding.</a:t>
            </a:r>
          </a:p>
        </p:txBody>
      </p:sp>
      <p:pic>
        <p:nvPicPr>
          <p:cNvPr id="72708" name="Picture 4" descr="DSCN09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44000" cy="990600"/>
          </a:xfrm>
        </p:spPr>
        <p:txBody>
          <a:bodyPr/>
          <a:lstStyle/>
          <a:p>
            <a:r>
              <a:rPr lang="en-US" altLang="en-US"/>
              <a:t>Minor damages occurred near light house when a ship hit the breakwater (slipped away from the wharf by receding water).</a:t>
            </a:r>
          </a:p>
        </p:txBody>
      </p:sp>
      <p:pic>
        <p:nvPicPr>
          <p:cNvPr id="73732" name="Picture 4" descr="DSCN09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BAY OF BENG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5"/>
          <a:stretch>
            <a:fillRect/>
          </a:stretch>
        </p:blipFill>
        <p:spPr bwMode="auto">
          <a:xfrm>
            <a:off x="2971800" y="0"/>
            <a:ext cx="61722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04800" y="1600200"/>
            <a:ext cx="2667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Observation in Southeast India: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2/7/05-2/11/05</a:t>
            </a: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6858000" y="5105400"/>
            <a:ext cx="914400" cy="609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800">
              <a:solidFill>
                <a:srgbClr val="660066"/>
              </a:solidFill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0" y="3810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048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228600" y="4078288"/>
            <a:ext cx="274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Ports visited:</a:t>
            </a:r>
          </a:p>
          <a:p>
            <a:r>
              <a:rPr lang="en-US" altLang="en-US"/>
              <a:t>Chennai</a:t>
            </a:r>
          </a:p>
          <a:p>
            <a:r>
              <a:rPr lang="en-US" altLang="en-US"/>
              <a:t>Ennore</a:t>
            </a:r>
          </a:p>
          <a:p>
            <a:r>
              <a:rPr lang="en-US" altLang="en-US"/>
              <a:t>&amp; Fishing harbors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554037"/>
          </a:xfrm>
        </p:spPr>
        <p:txBody>
          <a:bodyPr/>
          <a:lstStyle/>
          <a:p>
            <a:r>
              <a:rPr lang="en-US" altLang="en-US" sz="2800"/>
              <a:t>Chennai Port, India</a:t>
            </a:r>
          </a:p>
        </p:txBody>
      </p:sp>
      <p:pic>
        <p:nvPicPr>
          <p:cNvPr id="125956" name="Picture 4" descr="chenn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4837" r="877" b="856"/>
          <a:stretch>
            <a:fillRect/>
          </a:stretch>
        </p:blipFill>
        <p:spPr bwMode="auto">
          <a:xfrm>
            <a:off x="0" y="1295400"/>
            <a:ext cx="9144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DSCN09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0" y="6019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/>
              <a:t> Part I : Building Performance</a:t>
            </a:r>
            <a:endParaRPr lang="en-US" altLang="en-US" sz="1800" b="1"/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/>
              <a:t>Southwest Sri Lanka Coast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Chennai Port:  5 m (16 ft) or higher waves hit the port and fish harbor. (Deck is 4 m above MLLW level)</a:t>
            </a:r>
          </a:p>
        </p:txBody>
      </p:sp>
      <p:pic>
        <p:nvPicPr>
          <p:cNvPr id="19463" name="Picture 7" descr="containerwh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19800"/>
            <a:ext cx="9144000" cy="685800"/>
          </a:xfrm>
        </p:spPr>
        <p:txBody>
          <a:bodyPr/>
          <a:lstStyle/>
          <a:p>
            <a:r>
              <a:rPr lang="en-US" altLang="en-US"/>
              <a:t>Water receded from the backland.</a:t>
            </a:r>
          </a:p>
        </p:txBody>
      </p:sp>
      <p:pic>
        <p:nvPicPr>
          <p:cNvPr id="144388" name="Picture 4" descr="wh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Despite the broken mooring line and high water level, wharf structures suffered no damage.</a:t>
            </a:r>
          </a:p>
        </p:txBody>
      </p:sp>
      <p:pic>
        <p:nvPicPr>
          <p:cNvPr id="149508" name="Picture 4" descr="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990600"/>
          </a:xfrm>
        </p:spPr>
        <p:txBody>
          <a:bodyPr/>
          <a:lstStyle/>
          <a:p>
            <a:r>
              <a:rPr lang="en-US" altLang="en-US"/>
              <a:t>Strong current is clearly visible inside the harbor.</a:t>
            </a:r>
          </a:p>
        </p:txBody>
      </p:sp>
      <p:pic>
        <p:nvPicPr>
          <p:cNvPr id="146436" name="Picture 4" descr="containerwh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563"/>
            <a:ext cx="9144000" cy="554037"/>
          </a:xfrm>
        </p:spPr>
        <p:txBody>
          <a:bodyPr/>
          <a:lstStyle/>
          <a:p>
            <a:r>
              <a:rPr lang="en-US" altLang="en-US" sz="2800"/>
              <a:t>Chennai Port, India</a:t>
            </a:r>
          </a:p>
        </p:txBody>
      </p:sp>
      <p:pic>
        <p:nvPicPr>
          <p:cNvPr id="178179" name="Picture 3" descr="chenn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4837" r="877" b="856"/>
          <a:stretch>
            <a:fillRect/>
          </a:stretch>
        </p:blipFill>
        <p:spPr bwMode="auto">
          <a:xfrm>
            <a:off x="0" y="1295400"/>
            <a:ext cx="9144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762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Water current  circled and swirled around these vessels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inside the harbor.</a:t>
            </a:r>
          </a:p>
        </p:txBody>
      </p:sp>
      <p:pic>
        <p:nvPicPr>
          <p:cNvPr id="23557" name="Picture 5" descr="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6"/>
          <a:stretch>
            <a:fillRect/>
          </a:stretch>
        </p:blipFill>
        <p:spPr bwMode="auto">
          <a:xfrm>
            <a:off x="-57150" y="-42863"/>
            <a:ext cx="9201150" cy="59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>
            <a:fillRect/>
          </a:stretch>
        </p:blipFill>
        <p:spPr bwMode="auto">
          <a:xfrm>
            <a:off x="0" y="-1588"/>
            <a:ext cx="9144000" cy="58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Damages caused by collision of floating ship.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990600"/>
          </a:xfrm>
        </p:spPr>
        <p:txBody>
          <a:bodyPr/>
          <a:lstStyle/>
          <a:p>
            <a:r>
              <a:rPr lang="en-US" altLang="en-US"/>
              <a:t>Ship floating with the receding water. Broken mooring line is visible.</a:t>
            </a:r>
          </a:p>
        </p:txBody>
      </p:sp>
      <p:pic>
        <p:nvPicPr>
          <p:cNvPr id="25604" name="Picture 4" descr="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685800"/>
          </a:xfrm>
        </p:spPr>
        <p:txBody>
          <a:bodyPr/>
          <a:lstStyle/>
          <a:p>
            <a:r>
              <a:rPr lang="en-US" altLang="en-US"/>
              <a:t>Receding water scoured the foundation, and deepened the channel by several feet.</a:t>
            </a:r>
          </a:p>
        </p:txBody>
      </p:sp>
      <p:pic>
        <p:nvPicPr>
          <p:cNvPr id="27652" name="Picture 4" descr="wh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819150"/>
          </a:xfrm>
        </p:spPr>
        <p:txBody>
          <a:bodyPr/>
          <a:lstStyle/>
          <a:p>
            <a:r>
              <a:rPr lang="en-US" altLang="en-US"/>
              <a:t>Pier settlement due to scouring.</a:t>
            </a:r>
          </a:p>
        </p:txBody>
      </p:sp>
      <p:pic>
        <p:nvPicPr>
          <p:cNvPr id="26628" name="Picture 4" descr="wh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856288"/>
            <a:ext cx="9144000" cy="868362"/>
          </a:xfrm>
        </p:spPr>
        <p:txBody>
          <a:bodyPr/>
          <a:lstStyle/>
          <a:p>
            <a:r>
              <a:rPr lang="en-US" altLang="en-US" b="0"/>
              <a:t/>
            </a:r>
            <a:br>
              <a:rPr lang="en-US" altLang="en-US" b="0"/>
            </a:br>
            <a:r>
              <a:rPr lang="en-US" altLang="en-US"/>
              <a:t>Heavy losses occurred at west coastline of Sri Lanka, area does not face the origin of tsunami.</a:t>
            </a:r>
            <a:endParaRPr lang="en-US" altLang="en-US" sz="1800"/>
          </a:p>
        </p:txBody>
      </p:sp>
      <p:pic>
        <p:nvPicPr>
          <p:cNvPr id="157700" name="Picture 4" descr="DSCN09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Catwalk and dolphin were knocked out by floating vessel.</a:t>
            </a:r>
          </a:p>
        </p:txBody>
      </p:sp>
      <p:pic>
        <p:nvPicPr>
          <p:cNvPr id="17413" name="Picture 5" descr="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91200"/>
            <a:ext cx="9144000" cy="990600"/>
          </a:xfrm>
        </p:spPr>
        <p:txBody>
          <a:bodyPr/>
          <a:lstStyle/>
          <a:p>
            <a:r>
              <a:rPr lang="en-US" altLang="en-US"/>
              <a:t>Most damages on breakwater occurred at the inner side. </a:t>
            </a:r>
          </a:p>
        </p:txBody>
      </p:sp>
      <p:pic>
        <p:nvPicPr>
          <p:cNvPr id="28679" name="Picture 7" descr="chenn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Ennore, the Port for energy, located 24 km north of Chennai.</a:t>
            </a:r>
          </a:p>
        </p:txBody>
      </p:sp>
      <p:pic>
        <p:nvPicPr>
          <p:cNvPr id="128004" name="Picture 4" descr="Ennore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Breakwater shows no damage.</a:t>
            </a:r>
          </a:p>
        </p:txBody>
      </p:sp>
      <p:pic>
        <p:nvPicPr>
          <p:cNvPr id="41992" name="Picture 8" descr="DSCN1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44000" cy="1143000"/>
          </a:xfrm>
        </p:spPr>
        <p:txBody>
          <a:bodyPr/>
          <a:lstStyle/>
          <a:p>
            <a:r>
              <a:rPr lang="en-US" altLang="en-US"/>
              <a:t>Port staff was well prepared when Tsunami threat was noticed.</a:t>
            </a:r>
          </a:p>
        </p:txBody>
      </p:sp>
      <p:pic>
        <p:nvPicPr>
          <p:cNvPr id="45060" name="Picture 4" descr="enn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Tug boats were used effectively to keep the ship from floating around the harbor.</a:t>
            </a:r>
          </a:p>
        </p:txBody>
      </p:sp>
      <p:pic>
        <p:nvPicPr>
          <p:cNvPr id="46084" name="Picture 4" descr="enn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</p:spPr>
        <p:txBody>
          <a:bodyPr/>
          <a:lstStyle/>
          <a:p>
            <a:r>
              <a:rPr lang="en-US" altLang="en-US"/>
              <a:t>Sound judgment and timely response averted potential damages at this port.</a:t>
            </a:r>
          </a:p>
        </p:txBody>
      </p:sp>
      <p:pic>
        <p:nvPicPr>
          <p:cNvPr id="47108" name="Picture 4" descr="enn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/>
              <a:t>General Findings:</a:t>
            </a:r>
          </a:p>
        </p:txBody>
      </p:sp>
      <p:sp>
        <p:nvSpPr>
          <p:cNvPr id="1638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100000"/>
              </a:spcBef>
            </a:pPr>
            <a:r>
              <a:rPr lang="en-US" altLang="en-US" sz="2000" b="1"/>
              <a:t>Early Warning System:</a:t>
            </a:r>
            <a:r>
              <a:rPr lang="en-US" altLang="en-US" sz="2000"/>
              <a:t> Many lives could have been spared had such system existed.</a:t>
            </a:r>
          </a:p>
          <a:p>
            <a:pPr>
              <a:spcBef>
                <a:spcPct val="100000"/>
              </a:spcBef>
            </a:pPr>
            <a:r>
              <a:rPr lang="en-US" altLang="en-US" sz="2000" b="1"/>
              <a:t>Education:</a:t>
            </a:r>
            <a:r>
              <a:rPr lang="en-US" altLang="en-US" sz="2000"/>
              <a:t> Common sense and traditional wisdom could have reduced the loss. Education should pass through generations.</a:t>
            </a:r>
          </a:p>
          <a:p>
            <a:pPr>
              <a:spcBef>
                <a:spcPct val="100000"/>
              </a:spcBef>
            </a:pPr>
            <a:r>
              <a:rPr lang="en-US" altLang="en-US" sz="2000" b="1"/>
              <a:t>Disaster Management System:</a:t>
            </a:r>
            <a:r>
              <a:rPr lang="en-US" altLang="en-US" sz="2000"/>
              <a:t> Well planned, well executed emergency response plan is essential.</a:t>
            </a:r>
          </a:p>
          <a:p>
            <a:pPr>
              <a:spcBef>
                <a:spcPct val="100000"/>
              </a:spcBef>
            </a:pPr>
            <a:r>
              <a:rPr lang="en-US" altLang="en-US" sz="2000" b="1"/>
              <a:t>Impacted Area:</a:t>
            </a:r>
            <a:r>
              <a:rPr lang="en-US" altLang="en-US" sz="2000" b="1" i="1"/>
              <a:t> </a:t>
            </a:r>
            <a:r>
              <a:rPr lang="en-US" altLang="en-US" sz="2000"/>
              <a:t>Reflecting waves may cause damages just as severe as direct surge.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/>
              <a:t>Observations on Infrastructures and Buildings:</a:t>
            </a:r>
          </a:p>
        </p:txBody>
      </p:sp>
      <p:sp>
        <p:nvSpPr>
          <p:cNvPr id="1648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228600" y="1036638"/>
            <a:ext cx="8686800" cy="4830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Site specific: Similar to a seismic event, the magnitude of damage is subject to many factors. Similar buildings next to each other may have different outcomes.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Receding water caused more bridge and abutment damages at the river and lake areas that drained the flooded water.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Damages were not limited to immediate costal area. High water level, strong surge and/or receding flow destroyed structures several thousand feet to the inland.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Building code enforcement is essential. Almost all property that was lost, was not properly engineered.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Planning and zoning: Low lands or coastal regions subject to monsoons and floods may need special zoning regulations and building height requirements.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altLang="en-US"/>
              <a:t>Observations on Port Facilities</a:t>
            </a:r>
          </a:p>
        </p:txBody>
      </p:sp>
      <p:sp>
        <p:nvSpPr>
          <p:cNvPr id="1658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304800" y="838200"/>
            <a:ext cx="86868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Most modern port structures are capable to resisting tsunami waves.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Depends on layout, geometry, location, water depth, and other hydraulic, structural and geotechnical features, some ports may have strong current and scouring problems, while others may be filled with silt.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Rising water may break mooring lines. In the ports that have strong current and fast receding water, floating vessels should be a concerned issue. Scouring should be investigated.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Hydraulic modeling and laboratory test could be considered at major ports. 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en-US" altLang="en-US" sz="2000"/>
              <a:t>Breakwater damages generally occurred at inner side of the structure.</a:t>
            </a:r>
          </a:p>
          <a:p>
            <a:pPr>
              <a:lnSpc>
                <a:spcPct val="80000"/>
              </a:lnSpc>
              <a:spcBef>
                <a:spcPct val="100000"/>
              </a:spcBef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5715000"/>
            <a:ext cx="9067800" cy="819150"/>
          </a:xfrm>
        </p:spPr>
        <p:txBody>
          <a:bodyPr/>
          <a:lstStyle/>
          <a:p>
            <a:r>
              <a:rPr lang="en-US" altLang="en-US" sz="2800"/>
              <a:t>Panadura, 25 km South of Colombo</a:t>
            </a:r>
            <a:br>
              <a:rPr lang="en-US" altLang="en-US" sz="2800"/>
            </a:br>
            <a:r>
              <a:rPr lang="en-US" altLang="en-US"/>
              <a:t>Nearly all houses along this west coast line were destroyed.</a:t>
            </a:r>
          </a:p>
        </p:txBody>
      </p:sp>
      <p:pic>
        <p:nvPicPr>
          <p:cNvPr id="5124" name="Picture 4" descr="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r="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81400"/>
            <a:ext cx="9144000" cy="838200"/>
          </a:xfrm>
          <a:noFill/>
        </p:spPr>
        <p:txBody>
          <a:bodyPr/>
          <a:lstStyle/>
          <a:p>
            <a:pPr algn="ctr"/>
            <a:r>
              <a:rPr lang="en-US" altLang="en-US" sz="4000" b="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sz="4000" b="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7940" name="Rectangle 4"/>
          <p:cNvSpPr>
            <a:spLocks noChangeArrowheads="1"/>
          </p:cNvSpPr>
          <p:nvPr>
            <p:ph type="body" idx="1"/>
          </p:nvPr>
        </p:nvSpPr>
        <p:spPr bwMode="auto">
          <a:xfrm>
            <a:off x="0" y="5334000"/>
            <a:ext cx="9144000" cy="99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alt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pyin@portla.org</a:t>
            </a:r>
          </a:p>
          <a:p>
            <a:pPr algn="ctr">
              <a:buFontTx/>
              <a:buNone/>
            </a:pPr>
            <a:r>
              <a:rPr lang="en-US" alt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(310) 732-3324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Reported by :</a:t>
            </a:r>
            <a:r>
              <a:rPr lang="en-US" alt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Peter Yin,  Port of Los Angeles</a:t>
            </a:r>
          </a:p>
          <a:p>
            <a:pPr algn="ctr"/>
            <a:r>
              <a:rPr lang="en-US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ASCE-COPRI Reconnaissance Team Member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08688"/>
            <a:ext cx="9144000" cy="392112"/>
          </a:xfrm>
        </p:spPr>
        <p:txBody>
          <a:bodyPr/>
          <a:lstStyle/>
          <a:p>
            <a:r>
              <a:rPr lang="en-US" altLang="en-US" sz="2800"/>
              <a:t>Hambantota, S.E. Lanka: </a:t>
            </a:r>
            <a:br>
              <a:rPr lang="en-US" altLang="en-US" sz="2800"/>
            </a:br>
            <a:r>
              <a:rPr lang="en-US" altLang="en-US"/>
              <a:t>11 m (33 ft) water level was the highest.</a:t>
            </a:r>
          </a:p>
        </p:txBody>
      </p:sp>
      <p:pic>
        <p:nvPicPr>
          <p:cNvPr id="87044" name="Picture 4" descr="DSCN109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660400"/>
          </a:xfrm>
        </p:spPr>
        <p:txBody>
          <a:bodyPr/>
          <a:lstStyle/>
          <a:p>
            <a:r>
              <a:rPr lang="en-US" altLang="en-US"/>
              <a:t>Hambantota:</a:t>
            </a:r>
            <a:r>
              <a:rPr lang="en-US" altLang="en-US" sz="2000"/>
              <a:t> </a:t>
            </a:r>
            <a:br>
              <a:rPr lang="en-US" altLang="en-US" sz="2000"/>
            </a:br>
            <a:r>
              <a:rPr lang="en-US" altLang="en-US"/>
              <a:t>4,500 people perished at this fishing town.</a:t>
            </a:r>
          </a:p>
        </p:txBody>
      </p:sp>
      <p:pic>
        <p:nvPicPr>
          <p:cNvPr id="88068" name="Picture 4" descr="DSCN110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East Sri Lanka (AP Photo): </a:t>
            </a:r>
            <a:br>
              <a:rPr lang="en-US" altLang="en-US" sz="2800"/>
            </a:br>
            <a:r>
              <a:rPr lang="en-US" altLang="en-US"/>
              <a:t>Raging water at  beach front properties.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35172" name="Picture 4" descr="wash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1280</Words>
  <Application>Microsoft Office PowerPoint</Application>
  <PresentationFormat>On-screen Show (4:3)</PresentationFormat>
  <Paragraphs>106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Arial</vt:lpstr>
      <vt:lpstr>Default Design</vt:lpstr>
      <vt:lpstr> Overview of Performance of Ports, Harbors, Infrastructures and Buildings   in Sri Lanka and India</vt:lpstr>
      <vt:lpstr>Following the Sumatra Earthquake and Tsunami ASCE sent Reconnaissance Teams  to Thailand, India and Sri Lanka.</vt:lpstr>
      <vt:lpstr>PowerPoint Presentation</vt:lpstr>
      <vt:lpstr>PowerPoint Presentation</vt:lpstr>
      <vt:lpstr> Heavy losses occurred at west coastline of Sri Lanka, area does not face the origin of tsunami.</vt:lpstr>
      <vt:lpstr>Panadura, 25 km South of Colombo Nearly all houses along this west coast line were destroyed.</vt:lpstr>
      <vt:lpstr>Hambantota, S.E. Lanka:  11 m (33 ft) water level was the highest.</vt:lpstr>
      <vt:lpstr>Hambantota:  4,500 people perished at this fishing town.</vt:lpstr>
      <vt:lpstr>East Sri Lanka (AP Photo):  Raging water at  beach front properties. </vt:lpstr>
      <vt:lpstr>East Sri Lanka: From Kalmunai to Batticaloa, many houses ended up like this one at the coast line. </vt:lpstr>
      <vt:lpstr>East Sri Lanka:  Another ocean front community. Un-reinforced brick and/or masonry construction were typical in the region.</vt:lpstr>
      <vt:lpstr>Common damages: Un-reinforced masonry structures were no match for the wave, but reinforced concrete members survived.</vt:lpstr>
      <vt:lpstr>Another comparison between un-reinforced and reinforced members.</vt:lpstr>
      <vt:lpstr>In the same region, properly designed and constructed buildings suffered minimum damages.</vt:lpstr>
      <vt:lpstr>Inside the same ocean front building. Only glass windows were broken.</vt:lpstr>
      <vt:lpstr>PowerPoint Presentation</vt:lpstr>
      <vt:lpstr>River connect to the ocean collected most of the flow. Bridge and abutment at upper stream were washed away by receding water. The highway bridge facing in-coming surge survived.</vt:lpstr>
      <vt:lpstr>Arugam Bay:Bridge at southeast coastline  Water over-flowed the superstructure.</vt:lpstr>
      <vt:lpstr>South abutment and approach road were washed away.</vt:lpstr>
      <vt:lpstr>Expansion joint still there, high above the water.</vt:lpstr>
      <vt:lpstr>Approach road and abutments connecting the two bridges were gone.</vt:lpstr>
      <vt:lpstr>Doomed morning ride at Bentota, 60 km south of Colombo: Railroad track was several thousand feet from the ocean, but the water level reached 20 ft or more above the ground at this location.</vt:lpstr>
      <vt:lpstr>People jumped on the train in the attempt to escape, but the train was toppled and battered by the flood. 1500 lives perished.</vt:lpstr>
      <vt:lpstr>Hambantota: Thousands feet away from shoreline, this  transmission tower was stuck down by the current with a floated bus. Noted all the houses nearby were destroyed.</vt:lpstr>
      <vt:lpstr>Along east coastline, from Arugam Bay to Trincomalee Bay,  many roads adjacent or connect to lake or lagoon need major repair.</vt:lpstr>
      <vt:lpstr>Contrary to the east coast roads, the service roads at the west region suffered minimum damages.</vt:lpstr>
      <vt:lpstr>PowerPoint Presentation</vt:lpstr>
      <vt:lpstr>PowerPoint Presentation</vt:lpstr>
      <vt:lpstr>PowerPoint Presentation</vt:lpstr>
      <vt:lpstr>Tricomalee Inner Harbor: Even though fierce surge attacked outer harbor, narrow entrance minimized the damages to the inner harbor facilities.</vt:lpstr>
      <vt:lpstr>Tricomalee Outer Harbor: Almost all the houses at coast line were destroyed.</vt:lpstr>
      <vt:lpstr>The Port of Galle, Southwest Sri Lanka: Water was 10 ft above the deck and port buildings.</vt:lpstr>
      <vt:lpstr>No major damage was reported, even though 2 m (6’) of silt filled the inner harbor and a  650 ton ship was tossed to on top of the deck.</vt:lpstr>
      <vt:lpstr>The Port of Colombo</vt:lpstr>
      <vt:lpstr> Tsunami brought no surging waves, but fast rising water. </vt:lpstr>
      <vt:lpstr>Three feet of water covered the wharfs before receding.</vt:lpstr>
      <vt:lpstr>Minor damages occurred near light house when a ship hit the breakwater (slipped away from the wharf by receding water).</vt:lpstr>
      <vt:lpstr>PowerPoint Presentation</vt:lpstr>
      <vt:lpstr>Chennai Port, India</vt:lpstr>
      <vt:lpstr>Chennai Port:  5 m (16 ft) or higher waves hit the port and fish harbor. (Deck is 4 m above MLLW level)</vt:lpstr>
      <vt:lpstr>Water receded from the backland.</vt:lpstr>
      <vt:lpstr>Despite the broken mooring line and high water level, wharf structures suffered no damage.</vt:lpstr>
      <vt:lpstr>Strong current is clearly visible inside the harbor.</vt:lpstr>
      <vt:lpstr>Chennai Port, India</vt:lpstr>
      <vt:lpstr>Water current  circled and swirled around these vessels  inside the harbor.</vt:lpstr>
      <vt:lpstr>Damages caused by collision of floating ship. </vt:lpstr>
      <vt:lpstr>Ship floating with the receding water. Broken mooring line is visible.</vt:lpstr>
      <vt:lpstr>Receding water scoured the foundation, and deepened the channel by several feet.</vt:lpstr>
      <vt:lpstr>Pier settlement due to scouring.</vt:lpstr>
      <vt:lpstr>Catwalk and dolphin were knocked out by floating vessel.</vt:lpstr>
      <vt:lpstr>Most damages on breakwater occurred at the inner side. </vt:lpstr>
      <vt:lpstr>Ennore, the Port for energy, located 24 km north of Chennai.</vt:lpstr>
      <vt:lpstr>Breakwater shows no damage.</vt:lpstr>
      <vt:lpstr>Port staff was well prepared when Tsunami threat was noticed.</vt:lpstr>
      <vt:lpstr>Tug boats were used effectively to keep the ship from floating around the harbor.</vt:lpstr>
      <vt:lpstr>Sound judgment and timely response averted potential damages at this port.</vt:lpstr>
      <vt:lpstr>General Findings:</vt:lpstr>
      <vt:lpstr>Observations on Infrastructures and Buildings:</vt:lpstr>
      <vt:lpstr>Observations on Port Facilities</vt:lpstr>
      <vt:lpstr> </vt:lpstr>
    </vt:vector>
  </TitlesOfParts>
  <Company>Port of Los Angeles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laptop5</dc:creator>
  <cp:lastModifiedBy>Reilly, Daniel@CalOES</cp:lastModifiedBy>
  <cp:revision>100</cp:revision>
  <dcterms:created xsi:type="dcterms:W3CDTF">2005-03-05T04:37:22Z</dcterms:created>
  <dcterms:modified xsi:type="dcterms:W3CDTF">2020-08-26T15:56:44Z</dcterms:modified>
</cp:coreProperties>
</file>