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20"/>
  </p:notesMasterIdLst>
  <p:handoutMasterIdLst>
    <p:handoutMasterId r:id="rId21"/>
  </p:handoutMasterIdLst>
  <p:sldIdLst>
    <p:sldId id="287" r:id="rId2"/>
    <p:sldId id="277" r:id="rId3"/>
    <p:sldId id="295" r:id="rId4"/>
    <p:sldId id="305" r:id="rId5"/>
    <p:sldId id="306" r:id="rId6"/>
    <p:sldId id="285" r:id="rId7"/>
    <p:sldId id="307" r:id="rId8"/>
    <p:sldId id="308" r:id="rId9"/>
    <p:sldId id="309" r:id="rId10"/>
    <p:sldId id="279" r:id="rId11"/>
    <p:sldId id="297" r:id="rId12"/>
    <p:sldId id="290" r:id="rId13"/>
    <p:sldId id="299" r:id="rId14"/>
    <p:sldId id="300" r:id="rId15"/>
    <p:sldId id="301" r:id="rId16"/>
    <p:sldId id="302" r:id="rId17"/>
    <p:sldId id="303" r:id="rId18"/>
    <p:sldId id="286"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DDFFFF"/>
    <a:srgbClr val="3C3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snapToGrid="0">
      <p:cViewPr varScale="1">
        <p:scale>
          <a:sx n="91" d="100"/>
          <a:sy n="91" d="100"/>
        </p:scale>
        <p:origin x="744" y="65"/>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1126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1126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1126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075F5DC2-9342-405C-9D7F-530CF6AB97F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7FCBB7B7-E79C-4179-8A64-9370BD08F2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1C43B-9397-4E30-B3B9-7486172547BE}" type="slidenum">
              <a:rPr lang="en-US" altLang="en-US"/>
              <a:pPr/>
              <a:t>2</a:t>
            </a:fld>
            <a:endParaRPr lang="en-US" altLang="en-US"/>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p:spPr>
        <p:txBody>
          <a:bodyPr/>
          <a:lstStyle/>
          <a:p>
            <a:r>
              <a:rPr lang="en-US" altLang="en-US" sz="1400">
                <a:cs typeface="Times New Roman" panose="02020603050405020304" pitchFamily="18" charset="0"/>
              </a:rPr>
              <a:t>The </a:t>
            </a:r>
            <a:r>
              <a:rPr lang="en-US" altLang="en-US" sz="1400" b="1">
                <a:cs typeface="Times New Roman" panose="02020603050405020304" pitchFamily="18" charset="0"/>
              </a:rPr>
              <a:t>hazard identification and risk assessment</a:t>
            </a:r>
            <a:r>
              <a:rPr lang="en-US" altLang="en-US" sz="1400">
                <a:cs typeface="Times New Roman" panose="02020603050405020304" pitchFamily="18" charset="0"/>
              </a:rPr>
              <a:t> </a:t>
            </a:r>
            <a:r>
              <a:rPr lang="en-US" altLang="en-US" sz="1400" b="1" u="sng">
                <a:cs typeface="Times New Roman" panose="02020603050405020304" pitchFamily="18" charset="0"/>
              </a:rPr>
              <a:t>involves</a:t>
            </a:r>
            <a:r>
              <a:rPr lang="en-US" altLang="en-US" sz="1400">
                <a:cs typeface="Times New Roman" panose="02020603050405020304" pitchFamily="18" charset="0"/>
              </a:rPr>
              <a:t> identifying the </a:t>
            </a:r>
            <a:r>
              <a:rPr lang="en-US" altLang="en-US" sz="1400" b="1" u="sng">
                <a:cs typeface="Times New Roman" panose="02020603050405020304" pitchFamily="18" charset="0"/>
              </a:rPr>
              <a:t>types of hazards</a:t>
            </a:r>
            <a:r>
              <a:rPr lang="en-US" altLang="en-US" sz="1400">
                <a:cs typeface="Times New Roman" panose="02020603050405020304" pitchFamily="18" charset="0"/>
              </a:rPr>
              <a:t>, their </a:t>
            </a:r>
            <a:r>
              <a:rPr lang="en-US" altLang="en-US" sz="1400" b="1" u="sng">
                <a:cs typeface="Times New Roman" panose="02020603050405020304" pitchFamily="18" charset="0"/>
              </a:rPr>
              <a:t>likelihood of occurrence</a:t>
            </a:r>
            <a:r>
              <a:rPr lang="en-US" altLang="en-US" sz="1400" b="1">
                <a:cs typeface="Times New Roman" panose="02020603050405020304" pitchFamily="18" charset="0"/>
              </a:rPr>
              <a:t>, </a:t>
            </a:r>
            <a:r>
              <a:rPr lang="en-US" altLang="en-US" sz="1400" b="1" u="sng">
                <a:cs typeface="Times New Roman" panose="02020603050405020304" pitchFamily="18" charset="0"/>
              </a:rPr>
              <a:t>location</a:t>
            </a:r>
            <a:r>
              <a:rPr lang="en-US" altLang="en-US" sz="1400">
                <a:cs typeface="Times New Roman" panose="02020603050405020304" pitchFamily="18" charset="0"/>
              </a:rPr>
              <a:t> in the community that is most at risk, the </a:t>
            </a:r>
            <a:r>
              <a:rPr lang="en-US" altLang="en-US" sz="1400" b="1" u="sng">
                <a:cs typeface="Times New Roman" panose="02020603050405020304" pitchFamily="18" charset="0"/>
              </a:rPr>
              <a:t>impact</a:t>
            </a:r>
            <a:r>
              <a:rPr lang="en-US" altLang="en-US" sz="1400">
                <a:cs typeface="Times New Roman" panose="02020603050405020304" pitchFamily="18" charset="0"/>
              </a:rPr>
              <a:t> (strength + size of area affected), </a:t>
            </a:r>
            <a:r>
              <a:rPr lang="en-US" altLang="en-US" sz="1400" b="1" u="sng">
                <a:cs typeface="Times New Roman" panose="02020603050405020304" pitchFamily="18" charset="0"/>
              </a:rPr>
              <a:t>and strength</a:t>
            </a:r>
            <a:r>
              <a:rPr lang="en-US" altLang="en-US" sz="1400">
                <a:cs typeface="Times New Roman" panose="02020603050405020304" pitchFamily="18" charset="0"/>
              </a:rPr>
              <a:t> (Magnitude, wind velocity, etc).</a:t>
            </a:r>
          </a:p>
          <a:p>
            <a:r>
              <a:rPr lang="en-US" altLang="en-US" sz="1400">
                <a:cs typeface="Times New Roman" panose="02020603050405020304" pitchFamily="18" charset="0"/>
              </a:rPr>
              <a:t>Using the Hazard Assessment element we can produce hazard identification and risk assessment that can be used by local planning offices in developing various planning documents.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819AC-6909-4B25-9433-2A62F72B89CB}" type="slidenum">
              <a:rPr lang="en-US" altLang="en-US"/>
              <a:pPr/>
              <a:t>11</a:t>
            </a:fld>
            <a:endParaRPr lang="en-US" altLang="en-US"/>
          </a:p>
        </p:txBody>
      </p:sp>
      <p:sp>
        <p:nvSpPr>
          <p:cNvPr id="79874" name="Rectangle 2"/>
          <p:cNvSpPr>
            <a:spLocks noRot="1" noChangeArrowheads="1" noTextEdit="1"/>
          </p:cNvSpPr>
          <p:nvPr>
            <p:ph type="sldImg"/>
          </p:nvPr>
        </p:nvSpPr>
        <p:spPr>
          <a:xfrm>
            <a:off x="1143000" y="687388"/>
            <a:ext cx="4572000" cy="3429000"/>
          </a:xfrm>
          <a:ln/>
        </p:spPr>
      </p:sp>
      <p:sp>
        <p:nvSpPr>
          <p:cNvPr id="79875" name="Rectangle 3"/>
          <p:cNvSpPr>
            <a:spLocks noGrp="1" noChangeArrowheads="1"/>
          </p:cNvSpPr>
          <p:nvPr>
            <p:ph type="body" idx="1"/>
          </p:nvPr>
        </p:nvSpPr>
        <p:spPr>
          <a:xfrm>
            <a:off x="685800" y="4343400"/>
            <a:ext cx="5486400" cy="4113213"/>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367BA-7CCE-4C1F-B2D8-1DD59BD74BC3}" type="slidenum">
              <a:rPr lang="en-US" altLang="en-US"/>
              <a:pPr/>
              <a:t>12</a:t>
            </a:fld>
            <a:endParaRPr lang="en-US" altLang="en-US"/>
          </a:p>
        </p:txBody>
      </p:sp>
      <p:sp>
        <p:nvSpPr>
          <p:cNvPr id="59394" name="Rectangle 2"/>
          <p:cNvSpPr>
            <a:spLocks noRot="1" noChangeArrowheads="1" noTextEdit="1"/>
          </p:cNvSpPr>
          <p:nvPr>
            <p:ph type="sldImg"/>
          </p:nvPr>
        </p:nvSpPr>
        <p:spPr>
          <a:xfrm>
            <a:off x="1143000" y="687388"/>
            <a:ext cx="4572000" cy="3429000"/>
          </a:xfrm>
          <a:ln/>
        </p:spPr>
      </p:sp>
      <p:sp>
        <p:nvSpPr>
          <p:cNvPr id="59395" name="Rectangle 3"/>
          <p:cNvSpPr>
            <a:spLocks noGrp="1" noChangeArrowheads="1"/>
          </p:cNvSpPr>
          <p:nvPr>
            <p:ph type="body" idx="1"/>
          </p:nvPr>
        </p:nvSpPr>
        <p:spPr>
          <a:xfrm>
            <a:off x="685800" y="4343400"/>
            <a:ext cx="5486400" cy="4113213"/>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DC6368-C925-4F5F-9207-07821E059209}" type="slidenum">
              <a:rPr lang="en-US" altLang="en-US"/>
              <a:pPr/>
              <a:t>13</a:t>
            </a:fld>
            <a:endParaRPr lang="en-US" altLang="en-US"/>
          </a:p>
        </p:txBody>
      </p:sp>
      <p:sp>
        <p:nvSpPr>
          <p:cNvPr id="83970" name="Rectangle 2"/>
          <p:cNvSpPr>
            <a:spLocks noRot="1" noChangeArrowheads="1" noTextEdit="1"/>
          </p:cNvSpPr>
          <p:nvPr>
            <p:ph type="sldImg"/>
          </p:nvPr>
        </p:nvSpPr>
        <p:spPr>
          <a:xfrm>
            <a:off x="1143000" y="687388"/>
            <a:ext cx="4572000" cy="3429000"/>
          </a:xfrm>
          <a:ln/>
        </p:spPr>
      </p:sp>
      <p:sp>
        <p:nvSpPr>
          <p:cNvPr id="83971" name="Rectangle 3"/>
          <p:cNvSpPr>
            <a:spLocks noGrp="1" noChangeArrowheads="1"/>
          </p:cNvSpPr>
          <p:nvPr>
            <p:ph type="body" idx="1"/>
          </p:nvPr>
        </p:nvSpPr>
        <p:spPr>
          <a:xfrm>
            <a:off x="914400" y="4343400"/>
            <a:ext cx="5029200" cy="4113213"/>
          </a:xfrm>
        </p:spPr>
        <p:txBody>
          <a:bodyPr/>
          <a:lstStyle/>
          <a:p>
            <a:pPr>
              <a:buFontTx/>
              <a:buChar char="•"/>
            </a:pPr>
            <a:r>
              <a:rPr lang="en-US" altLang="en-US"/>
              <a:t>The system was designed and developed in partnership with the EQ Program, Telecommunications Section, and Federal Signal</a:t>
            </a:r>
          </a:p>
          <a:p>
            <a:pPr>
              <a:buFontTx/>
              <a:buChar char="•"/>
            </a:pPr>
            <a:r>
              <a:rPr lang="en-US" altLang="en-US"/>
              <a:t>Prototype installed in Ocean Shores – the first TsunamiReady Community in the Nation </a:t>
            </a:r>
          </a:p>
          <a:p>
            <a:pPr>
              <a:buFontTx/>
              <a:buChar char="•"/>
            </a:pPr>
            <a:r>
              <a:rPr lang="en-US" altLang="en-US"/>
              <a:t>Prior to this system we had to depend on local response to get message out via police or fire (Many communities have volunteer fire departments which means you add time for them to respond).</a:t>
            </a:r>
          </a:p>
          <a:p>
            <a:pPr>
              <a:buFontTx/>
              <a:buChar char="•"/>
            </a:pPr>
            <a:r>
              <a:rPr lang="en-US" altLang="en-US"/>
              <a:t>During the kurl Island event we used helicopters to drop sand bags with notes to warn people to get to high ground.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E32015-45D3-46E2-8999-F44C18E3A3B1}" type="slidenum">
              <a:rPr lang="en-US" altLang="en-US"/>
              <a:pPr/>
              <a:t>14</a:t>
            </a:fld>
            <a:endParaRPr lang="en-US" altLang="en-US"/>
          </a:p>
        </p:txBody>
      </p:sp>
      <p:sp>
        <p:nvSpPr>
          <p:cNvPr id="86018" name="Rectangle 2"/>
          <p:cNvSpPr>
            <a:spLocks noRot="1" noChangeArrowheads="1" noTextEdit="1"/>
          </p:cNvSpPr>
          <p:nvPr>
            <p:ph type="sldImg"/>
          </p:nvPr>
        </p:nvSpPr>
        <p:spPr>
          <a:xfrm>
            <a:off x="1143000" y="687388"/>
            <a:ext cx="4572000" cy="3429000"/>
          </a:xfrm>
          <a:ln/>
        </p:spPr>
      </p:sp>
      <p:sp>
        <p:nvSpPr>
          <p:cNvPr id="86019" name="Rectangle 3"/>
          <p:cNvSpPr>
            <a:spLocks noGrp="1" noChangeArrowheads="1"/>
          </p:cNvSpPr>
          <p:nvPr>
            <p:ph type="body" idx="1"/>
          </p:nvPr>
        </p:nvSpPr>
        <p:spPr>
          <a:xfrm>
            <a:off x="914400" y="4343400"/>
            <a:ext cx="5029200" cy="4113213"/>
          </a:xfrm>
        </p:spPr>
        <p:txBody>
          <a:bodyPr/>
          <a:lstStyle/>
          <a:p>
            <a:pPr>
              <a:buFontTx/>
              <a:buChar char="•"/>
            </a:pPr>
            <a:r>
              <a:rPr lang="en-US" altLang="en-US"/>
              <a:t>The modulator siren produces 360</a:t>
            </a:r>
            <a:r>
              <a:rPr lang="en-US" altLang="en-US">
                <a:sym typeface="Symbol" panose="05050102010706020507" pitchFamily="18" charset="2"/>
              </a:rPr>
              <a:t> </a:t>
            </a:r>
            <a:r>
              <a:rPr lang="en-US" altLang="en-US"/>
              <a:t>coverage and the best voice reproduction of any omni-directional siren</a:t>
            </a:r>
          </a:p>
          <a:p>
            <a:pPr>
              <a:buFontTx/>
              <a:buChar char="•"/>
            </a:pPr>
            <a:r>
              <a:rPr lang="en-US" altLang="en-US"/>
              <a:t>The light remains lit for the duration of the alert and notification (EAS messages require a defined time period for the event)</a:t>
            </a:r>
          </a:p>
          <a:p>
            <a:pPr>
              <a:buFontTx/>
              <a:buChar char="•"/>
            </a:pPr>
            <a:r>
              <a:rPr lang="en-US" altLang="en-US"/>
              <a:t>System can be activated by NWS when a NWS message has an </a:t>
            </a:r>
            <a:r>
              <a:rPr lang="en-US" altLang="en-US" b="1"/>
              <a:t>event code </a:t>
            </a:r>
            <a:r>
              <a:rPr lang="en-US" altLang="en-US"/>
              <a:t>(Example: NWS Tsunami Warning Message) and</a:t>
            </a:r>
            <a:r>
              <a:rPr lang="en-US" altLang="en-US" b="1"/>
              <a:t> location code </a:t>
            </a:r>
            <a:r>
              <a:rPr lang="en-US" altLang="en-US"/>
              <a:t>of the AHAB Radio System</a:t>
            </a:r>
          </a:p>
          <a:p>
            <a:pPr>
              <a:buFontTx/>
              <a:buChar char="•"/>
            </a:pPr>
            <a:r>
              <a:rPr lang="en-US" altLang="en-US"/>
              <a:t>Local Emergency Managers may activate the EAS system via local EAS Encoders.  Each AHAB Radio Device has an EAS/SAME decoder interfaced into the speaker system and monitors the local NWR frequency for valid EAS messages.  Once a valid message is received, the encoder activates the alert tone and then passes the alert audio over the speaker system.  </a:t>
            </a:r>
            <a:r>
              <a:rPr lang="en-US" altLang="en-US" b="1"/>
              <a:t>Each system has a location code – with that location code in the message, it will activate that specific system</a:t>
            </a:r>
            <a:endParaRPr lang="en-US" altLang="en-US"/>
          </a:p>
          <a:p>
            <a:pPr>
              <a:buFontTx/>
              <a:buChar char="•"/>
            </a:pPr>
            <a:r>
              <a:rPr lang="en-US" altLang="en-US"/>
              <a:t>Local emergency managers can monitor and control the AHAB Radio via a Graphic Users Interface on a local radio frequency.  The system allows for direct activation for non-hazard events, or in the event local officials determine the need to provide additional alerts or messages to select locations.  It can be activated for example by a police vehicle or fire engine who have the interface with the system</a:t>
            </a:r>
          </a:p>
          <a:p>
            <a:pPr>
              <a:buFontTx/>
              <a:buChar char="•"/>
            </a:pPr>
            <a:endParaRPr lang="en-US" altLang="en-US"/>
          </a:p>
          <a:p>
            <a:pPr>
              <a:buFontTx/>
              <a:buChar char="•"/>
            </a:pPr>
            <a:endParaRPr lang="en-US" altLang="en-US"/>
          </a:p>
          <a:p>
            <a:pPr>
              <a:buFontTx/>
              <a:buChar char="•"/>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2D212-8EF5-4F8D-A68F-62534DD0D4AF}" type="slidenum">
              <a:rPr lang="en-US" altLang="en-US"/>
              <a:pPr/>
              <a:t>15</a:t>
            </a:fld>
            <a:endParaRPr lang="en-US" altLang="en-US"/>
          </a:p>
        </p:txBody>
      </p:sp>
      <p:sp>
        <p:nvSpPr>
          <p:cNvPr id="88066" name="Rectangle 2"/>
          <p:cNvSpPr>
            <a:spLocks noRot="1" noChangeArrowheads="1" noTextEdit="1"/>
          </p:cNvSpPr>
          <p:nvPr>
            <p:ph type="sldImg"/>
          </p:nvPr>
        </p:nvSpPr>
        <p:spPr>
          <a:xfrm>
            <a:off x="1143000" y="687388"/>
            <a:ext cx="4572000" cy="3429000"/>
          </a:xfrm>
          <a:ln/>
        </p:spPr>
      </p:sp>
      <p:sp>
        <p:nvSpPr>
          <p:cNvPr id="88067" name="Rectangle 3"/>
          <p:cNvSpPr>
            <a:spLocks noGrp="1" noChangeArrowheads="1"/>
          </p:cNvSpPr>
          <p:nvPr>
            <p:ph type="body" idx="1"/>
          </p:nvPr>
        </p:nvSpPr>
        <p:spPr>
          <a:xfrm>
            <a:off x="914400" y="4343400"/>
            <a:ext cx="5029200" cy="4113213"/>
          </a:xfrm>
        </p:spPr>
        <p:txBody>
          <a:bodyPr/>
          <a:lstStyle/>
          <a:p>
            <a:pPr>
              <a:buFontTx/>
              <a:buChar char="•"/>
            </a:pPr>
            <a:r>
              <a:rPr lang="en-US" altLang="en-US"/>
              <a:t>The tsunami warning/evacuation communication cycle shows how the integration of the NWR Emergency Information Network works</a:t>
            </a:r>
          </a:p>
          <a:p>
            <a:pPr>
              <a:buFontTx/>
              <a:buChar char="•"/>
            </a:pPr>
            <a:r>
              <a:rPr lang="en-US" altLang="en-US"/>
              <a:t>Tsunami detectors send  data via satellite to the Tsunami Warning Centers –In turn, a message is generated via the NOAA Weather Wire Service to NWS offices and State EOCs – Message is then sent by EAS to NWRs that are in for example: critical facilities, businesses, homes , TV and Radio and to AHAB Radio on beach heads and high traffic areas to warn of a pending hazard.  Through NWR, EAS and AHAB Radio, highest dissemination of a warning can be obtained rapidly and effectively</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8A377-91E8-4F3B-8268-19AEA28918DF}" type="slidenum">
              <a:rPr lang="en-US" altLang="en-US"/>
              <a:pPr/>
              <a:t>17</a:t>
            </a:fld>
            <a:endParaRPr lang="en-US" altLang="en-US"/>
          </a:p>
        </p:txBody>
      </p:sp>
      <p:sp>
        <p:nvSpPr>
          <p:cNvPr id="91138" name="Rectangle 2"/>
          <p:cNvSpPr>
            <a:spLocks noRot="1" noChangeArrowheads="1" noTextEdit="1"/>
          </p:cNvSpPr>
          <p:nvPr>
            <p:ph type="sldImg"/>
          </p:nvPr>
        </p:nvSpPr>
        <p:spPr>
          <a:xfrm>
            <a:off x="1143000" y="687388"/>
            <a:ext cx="4572000" cy="3429000"/>
          </a:xfrm>
          <a:ln/>
        </p:spPr>
      </p:sp>
      <p:sp>
        <p:nvSpPr>
          <p:cNvPr id="91139" name="Rectangle 3"/>
          <p:cNvSpPr>
            <a:spLocks noGrp="1" noChangeArrowheads="1"/>
          </p:cNvSpPr>
          <p:nvPr>
            <p:ph type="body" idx="1"/>
          </p:nvPr>
        </p:nvSpPr>
        <p:spPr>
          <a:xfrm>
            <a:off x="914400" y="4343400"/>
            <a:ext cx="5029200" cy="4113213"/>
          </a:xfrm>
        </p:spPr>
        <p:txBody>
          <a:bodyPr/>
          <a:lstStyle/>
          <a:p>
            <a:pPr>
              <a:buFontTx/>
              <a:buChar char="•"/>
            </a:pPr>
            <a:r>
              <a:rPr lang="en-US" altLang="en-US"/>
              <a:t>Seattle presently does not have an outdoor warning system – This system allows the city to make real-time guidance to those citizens and businesses in effected tsunami inundation zones.  The zones include high traffic areas, a major international port facility and two stadiums</a:t>
            </a:r>
          </a:p>
          <a:p>
            <a:pPr>
              <a:buFontTx/>
              <a:buChar char="•"/>
            </a:pPr>
            <a:r>
              <a:rPr lang="en-US" altLang="en-US"/>
              <a:t>Seattle is using grant funding available under the National Tsunami Hazard Mitigation Program and those available by DHS/ODP to cover critical infrastructure in the tsunami inundation zone with the newly developed AHAB Radio System.  The system will act as a platform to house potentially environmental monitors, video cameras and other associated equipment/sensors that deal with homeland security issues</a:t>
            </a:r>
          </a:p>
          <a:p>
            <a:pPr>
              <a:buFontTx/>
              <a:buChar char="•"/>
            </a:pPr>
            <a:r>
              <a:rPr lang="en-US" altLang="en-US"/>
              <a:t>AHAB Radio is very flexible on its use, it gives the emergency management and response communities capabilities on providing rapid real-time alert and notification for any hazard that they face</a:t>
            </a:r>
          </a:p>
          <a:p>
            <a:pPr>
              <a:buFontTx/>
              <a:buChar char="•"/>
            </a:pPr>
            <a:r>
              <a:rPr lang="en-US" altLang="en-US"/>
              <a:t>The system provides voice messaging versus siren modulation that allows system initiators to provide effective guidance to the at-risk areas.  The system allows local activation by on-site response personnel or from a distant authorized local source – it’s an effective way to get the guidance out without putting the responder in arms way</a:t>
            </a:r>
          </a:p>
          <a:p>
            <a:pPr>
              <a:buFontTx/>
              <a:buChar char="•"/>
            </a:pPr>
            <a:endParaRPr lang="en-US" altLang="en-US"/>
          </a:p>
          <a:p>
            <a:pPr>
              <a:buFontTx/>
              <a:buChar char="•"/>
            </a:pPr>
            <a:r>
              <a:rPr lang="en-US" altLang="en-US" sz="1600" b="1"/>
              <a:t>SHOW KING 5 DVD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0594" name="Group 2"/>
          <p:cNvGrpSpPr>
            <a:grpSpLocks/>
          </p:cNvGrpSpPr>
          <p:nvPr userDrawn="1"/>
        </p:nvGrpSpPr>
        <p:grpSpPr bwMode="auto">
          <a:xfrm>
            <a:off x="0" y="6350"/>
            <a:ext cx="9140825" cy="6851650"/>
            <a:chOff x="0" y="4"/>
            <a:chExt cx="5758" cy="4316"/>
          </a:xfrm>
        </p:grpSpPr>
        <p:grpSp>
          <p:nvGrpSpPr>
            <p:cNvPr id="110595" name="Group 3"/>
            <p:cNvGrpSpPr>
              <a:grpSpLocks/>
            </p:cNvGrpSpPr>
            <p:nvPr userDrawn="1"/>
          </p:nvGrpSpPr>
          <p:grpSpPr bwMode="auto">
            <a:xfrm>
              <a:off x="0" y="1161"/>
              <a:ext cx="5758" cy="3159"/>
              <a:chOff x="0" y="1161"/>
              <a:chExt cx="5758" cy="3159"/>
            </a:xfrm>
          </p:grpSpPr>
          <p:sp>
            <p:nvSpPr>
              <p:cNvPr id="110596" name="Freeform 4"/>
              <p:cNvSpPr>
                <a:spLocks/>
              </p:cNvSpPr>
              <p:nvPr userDrawn="1"/>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597" name="Freeform 5"/>
              <p:cNvSpPr>
                <a:spLocks/>
              </p:cNvSpPr>
              <p:nvPr userDrawn="1"/>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0598" name="Freeform 6"/>
            <p:cNvSpPr>
              <a:spLocks/>
            </p:cNvSpPr>
            <p:nvPr userDrawn="1"/>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599" name="Freeform 7"/>
            <p:cNvSpPr>
              <a:spLocks/>
            </p:cNvSpPr>
            <p:nvPr userDrawn="1"/>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0" name="Freeform 8"/>
            <p:cNvSpPr>
              <a:spLocks/>
            </p:cNvSpPr>
            <p:nvPr userDrawn="1"/>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0601" name="Group 9"/>
            <p:cNvGrpSpPr>
              <a:grpSpLocks/>
            </p:cNvGrpSpPr>
            <p:nvPr userDrawn="1"/>
          </p:nvGrpSpPr>
          <p:grpSpPr bwMode="auto">
            <a:xfrm>
              <a:off x="348" y="4"/>
              <a:ext cx="5410" cy="4316"/>
              <a:chOff x="348" y="4"/>
              <a:chExt cx="5410" cy="4316"/>
            </a:xfrm>
          </p:grpSpPr>
          <p:sp>
            <p:nvSpPr>
              <p:cNvPr id="110602" name="Freeform 10"/>
              <p:cNvSpPr>
                <a:spLocks/>
              </p:cNvSpPr>
              <p:nvPr userDrawn="1"/>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3" name="Freeform 11"/>
              <p:cNvSpPr>
                <a:spLocks/>
              </p:cNvSpPr>
              <p:nvPr userDrawn="1"/>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4" name="Freeform 12"/>
              <p:cNvSpPr>
                <a:spLocks/>
              </p:cNvSpPr>
              <p:nvPr userDrawn="1"/>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5" name="Freeform 13"/>
              <p:cNvSpPr>
                <a:spLocks/>
              </p:cNvSpPr>
              <p:nvPr userDrawn="1"/>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6" name="Freeform 14"/>
              <p:cNvSpPr>
                <a:spLocks/>
              </p:cNvSpPr>
              <p:nvPr userDrawn="1"/>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15"/>
              <p:cNvSpPr>
                <a:spLocks/>
              </p:cNvSpPr>
              <p:nvPr userDrawn="1"/>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8" name="Rectangle 16"/>
          <p:cNvSpPr>
            <a:spLocks noGrp="1" noChangeArrowheads="1"/>
          </p:cNvSpPr>
          <p:nvPr>
            <p:ph type="ctrTitle" sz="quarter"/>
          </p:nvPr>
        </p:nvSpPr>
        <p:spPr>
          <a:xfrm>
            <a:off x="933450" y="301625"/>
            <a:ext cx="8210550" cy="1431925"/>
          </a:xfrm>
        </p:spPr>
        <p:txBody>
          <a:bodyPr anchor="b"/>
          <a:lstStyle>
            <a:lvl1pPr algn="ctr">
              <a:defRPr/>
            </a:lvl1pPr>
          </a:lstStyle>
          <a:p>
            <a:pPr lvl="0"/>
            <a:r>
              <a:rPr lang="en-US" altLang="en-US" noProof="0" smtClean="0"/>
              <a:t>Click to edit Master title style</a:t>
            </a:r>
          </a:p>
        </p:txBody>
      </p:sp>
      <p:sp>
        <p:nvSpPr>
          <p:cNvPr id="110609" name="Rectangle 17"/>
          <p:cNvSpPr>
            <a:spLocks noGrp="1" noChangeArrowheads="1"/>
          </p:cNvSpPr>
          <p:nvPr>
            <p:ph type="subTitle" sz="quarter" idx="1"/>
          </p:nvPr>
        </p:nvSpPr>
        <p:spPr>
          <a:xfrm>
            <a:off x="1485900" y="4095750"/>
            <a:ext cx="6400800" cy="1752600"/>
          </a:xfrm>
        </p:spPr>
        <p:txBody>
          <a:bodyPr/>
          <a:lstStyle>
            <a:lvl1pPr marL="0" indent="0">
              <a:buFont typeface="Wingdings" panose="05000000000000000000" pitchFamily="2" charset="2"/>
              <a:buNone/>
              <a:defRPr/>
            </a:lvl1pPr>
          </a:lstStyle>
          <a:p>
            <a:pPr lvl="0"/>
            <a:r>
              <a:rPr lang="en-US" altLang="en-US" noProof="0" smtClean="0"/>
              <a:t>Click to edit Master subtitle style</a:t>
            </a:r>
          </a:p>
        </p:txBody>
      </p:sp>
      <p:sp>
        <p:nvSpPr>
          <p:cNvPr id="110610" name="Rectangle 18"/>
          <p:cNvSpPr>
            <a:spLocks noGrp="1" noChangeArrowheads="1"/>
          </p:cNvSpPr>
          <p:nvPr>
            <p:ph type="dt" sz="quarter" idx="2"/>
          </p:nvPr>
        </p:nvSpPr>
        <p:spPr/>
        <p:txBody>
          <a:bodyPr/>
          <a:lstStyle>
            <a:lvl1pPr>
              <a:defRPr/>
            </a:lvl1pPr>
          </a:lstStyle>
          <a:p>
            <a:endParaRPr lang="en-US" altLang="en-US"/>
          </a:p>
        </p:txBody>
      </p:sp>
      <p:sp>
        <p:nvSpPr>
          <p:cNvPr id="110611" name="Rectangle 19"/>
          <p:cNvSpPr>
            <a:spLocks noGrp="1" noChangeArrowheads="1"/>
          </p:cNvSpPr>
          <p:nvPr>
            <p:ph type="ftr" sz="quarter" idx="3"/>
          </p:nvPr>
        </p:nvSpPr>
        <p:spPr>
          <a:xfrm>
            <a:off x="3352800" y="6248400"/>
            <a:ext cx="2895600" cy="457200"/>
          </a:xfrm>
        </p:spPr>
        <p:txBody>
          <a:bodyPr/>
          <a:lstStyle>
            <a:lvl1pPr>
              <a:defRPr/>
            </a:lvl1pPr>
          </a:lstStyle>
          <a:p>
            <a:endParaRPr lang="en-US" altLang="en-US"/>
          </a:p>
        </p:txBody>
      </p:sp>
      <p:sp>
        <p:nvSpPr>
          <p:cNvPr id="110612" name="Rectangle 20"/>
          <p:cNvSpPr>
            <a:spLocks noGrp="1" noChangeArrowheads="1"/>
          </p:cNvSpPr>
          <p:nvPr>
            <p:ph type="sldNum" sz="quarter" idx="4"/>
          </p:nvPr>
        </p:nvSpPr>
        <p:spPr/>
        <p:txBody>
          <a:bodyPr/>
          <a:lstStyle>
            <a:lvl1pPr>
              <a:defRPr/>
            </a:lvl1pPr>
          </a:lstStyle>
          <a:p>
            <a:fld id="{F7E06AC9-AAFC-486F-9BD7-74B9FC51872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C829455-1A00-4B98-BA90-5C105090CABD}" type="slidenum">
              <a:rPr lang="en-US" altLang="en-US"/>
              <a:pPr/>
              <a:t>‹#›</a:t>
            </a:fld>
            <a:endParaRPr lang="en-US" altLang="en-US"/>
          </a:p>
        </p:txBody>
      </p:sp>
    </p:spTree>
    <p:extLst>
      <p:ext uri="{BB962C8B-B14F-4D97-AF65-F5344CB8AC3E}">
        <p14:creationId xmlns:p14="http://schemas.microsoft.com/office/powerpoint/2010/main" val="357260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22275"/>
            <a:ext cx="2019300" cy="5673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650" y="422275"/>
            <a:ext cx="5905500" cy="56737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B3AB4D-F9BA-4C4C-8208-9A249E920E61}" type="slidenum">
              <a:rPr lang="en-US" altLang="en-US"/>
              <a:pPr/>
              <a:t>‹#›</a:t>
            </a:fld>
            <a:endParaRPr lang="en-US" altLang="en-US"/>
          </a:p>
        </p:txBody>
      </p:sp>
    </p:spTree>
    <p:extLst>
      <p:ext uri="{BB962C8B-B14F-4D97-AF65-F5344CB8AC3E}">
        <p14:creationId xmlns:p14="http://schemas.microsoft.com/office/powerpoint/2010/main" val="296942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09650" y="422275"/>
            <a:ext cx="8077200" cy="5673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066800" y="6248400"/>
            <a:ext cx="1905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4290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705600" y="6248400"/>
            <a:ext cx="1905000" cy="457200"/>
          </a:xfrm>
        </p:spPr>
        <p:txBody>
          <a:bodyPr/>
          <a:lstStyle>
            <a:lvl1pPr>
              <a:defRPr/>
            </a:lvl1pPr>
          </a:lstStyle>
          <a:p>
            <a:fld id="{A2F00A93-42E1-4C3E-ACBE-EA1EFFAE8D6F}" type="slidenum">
              <a:rPr lang="en-US" altLang="en-US"/>
              <a:pPr/>
              <a:t>‹#›</a:t>
            </a:fld>
            <a:endParaRPr lang="en-US" altLang="en-US"/>
          </a:p>
        </p:txBody>
      </p:sp>
    </p:spTree>
    <p:extLst>
      <p:ext uri="{BB962C8B-B14F-4D97-AF65-F5344CB8AC3E}">
        <p14:creationId xmlns:p14="http://schemas.microsoft.com/office/powerpoint/2010/main" val="3697657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09650" y="422275"/>
            <a:ext cx="8077200" cy="7016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1466850"/>
            <a:ext cx="7543800" cy="4629150"/>
          </a:xfrm>
        </p:spPr>
        <p:txBody>
          <a:bodyPr/>
          <a:lstStyle/>
          <a:p>
            <a:endParaRPr lang="en-US"/>
          </a:p>
        </p:txBody>
      </p:sp>
      <p:sp>
        <p:nvSpPr>
          <p:cNvPr id="4" name="Date Placeholder 3"/>
          <p:cNvSpPr>
            <a:spLocks noGrp="1"/>
          </p:cNvSpPr>
          <p:nvPr>
            <p:ph type="dt" sz="half" idx="10"/>
          </p:nvPr>
        </p:nvSpPr>
        <p:spPr>
          <a:xfrm>
            <a:off x="1066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4290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705600" y="6248400"/>
            <a:ext cx="1905000" cy="457200"/>
          </a:xfrm>
        </p:spPr>
        <p:txBody>
          <a:bodyPr/>
          <a:lstStyle>
            <a:lvl1pPr>
              <a:defRPr/>
            </a:lvl1pPr>
          </a:lstStyle>
          <a:p>
            <a:fld id="{96CF4BA7-145F-4F69-99CA-87C7904F9D13}" type="slidenum">
              <a:rPr lang="en-US" altLang="en-US"/>
              <a:pPr/>
              <a:t>‹#›</a:t>
            </a:fld>
            <a:endParaRPr lang="en-US" altLang="en-US"/>
          </a:p>
        </p:txBody>
      </p:sp>
    </p:spTree>
    <p:extLst>
      <p:ext uri="{BB962C8B-B14F-4D97-AF65-F5344CB8AC3E}">
        <p14:creationId xmlns:p14="http://schemas.microsoft.com/office/powerpoint/2010/main" val="3870180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650" y="422275"/>
            <a:ext cx="8077200" cy="701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466850"/>
            <a:ext cx="3695700" cy="4629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466850"/>
            <a:ext cx="3695700" cy="4629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6615C40A-2811-4FA5-B2BA-893BBBD0452C}" type="slidenum">
              <a:rPr lang="en-US" altLang="en-US"/>
              <a:pPr/>
              <a:t>‹#›</a:t>
            </a:fld>
            <a:endParaRPr lang="en-US" altLang="en-US"/>
          </a:p>
        </p:txBody>
      </p:sp>
    </p:spTree>
    <p:extLst>
      <p:ext uri="{BB962C8B-B14F-4D97-AF65-F5344CB8AC3E}">
        <p14:creationId xmlns:p14="http://schemas.microsoft.com/office/powerpoint/2010/main" val="210777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650" y="422275"/>
            <a:ext cx="8077200" cy="701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466850"/>
            <a:ext cx="3695700" cy="4629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466850"/>
            <a:ext cx="3695700" cy="22383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3857625"/>
            <a:ext cx="3695700" cy="22383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4290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705600" y="6248400"/>
            <a:ext cx="1905000" cy="457200"/>
          </a:xfrm>
        </p:spPr>
        <p:txBody>
          <a:bodyPr/>
          <a:lstStyle>
            <a:lvl1pPr>
              <a:defRPr/>
            </a:lvl1pPr>
          </a:lstStyle>
          <a:p>
            <a:fld id="{CEB73723-BE56-4E66-A9D6-87A4ACBEF94E}" type="slidenum">
              <a:rPr lang="en-US" altLang="en-US"/>
              <a:pPr/>
              <a:t>‹#›</a:t>
            </a:fld>
            <a:endParaRPr lang="en-US" altLang="en-US"/>
          </a:p>
        </p:txBody>
      </p:sp>
    </p:spTree>
    <p:extLst>
      <p:ext uri="{BB962C8B-B14F-4D97-AF65-F5344CB8AC3E}">
        <p14:creationId xmlns:p14="http://schemas.microsoft.com/office/powerpoint/2010/main" val="109098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2F2952-8E2F-4793-8872-FD4544CDFD44}" type="slidenum">
              <a:rPr lang="en-US" altLang="en-US"/>
              <a:pPr/>
              <a:t>‹#›</a:t>
            </a:fld>
            <a:endParaRPr lang="en-US" altLang="en-US"/>
          </a:p>
        </p:txBody>
      </p:sp>
    </p:spTree>
    <p:extLst>
      <p:ext uri="{BB962C8B-B14F-4D97-AF65-F5344CB8AC3E}">
        <p14:creationId xmlns:p14="http://schemas.microsoft.com/office/powerpoint/2010/main" val="39208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87F86A-E07D-4C3C-AB9B-066FE7275D69}" type="slidenum">
              <a:rPr lang="en-US" altLang="en-US"/>
              <a:pPr/>
              <a:t>‹#›</a:t>
            </a:fld>
            <a:endParaRPr lang="en-US" altLang="en-US"/>
          </a:p>
        </p:txBody>
      </p:sp>
    </p:spTree>
    <p:extLst>
      <p:ext uri="{BB962C8B-B14F-4D97-AF65-F5344CB8AC3E}">
        <p14:creationId xmlns:p14="http://schemas.microsoft.com/office/powerpoint/2010/main" val="348622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466850"/>
            <a:ext cx="3695700" cy="4629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466850"/>
            <a:ext cx="3695700" cy="46291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4E4D5B4-C232-46F9-941D-8D38089F4AE4}" type="slidenum">
              <a:rPr lang="en-US" altLang="en-US"/>
              <a:pPr/>
              <a:t>‹#›</a:t>
            </a:fld>
            <a:endParaRPr lang="en-US" altLang="en-US"/>
          </a:p>
        </p:txBody>
      </p:sp>
    </p:spTree>
    <p:extLst>
      <p:ext uri="{BB962C8B-B14F-4D97-AF65-F5344CB8AC3E}">
        <p14:creationId xmlns:p14="http://schemas.microsoft.com/office/powerpoint/2010/main" val="176162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03066405-784B-4D36-A1A3-F5F8D6A9CD0E}" type="slidenum">
              <a:rPr lang="en-US" altLang="en-US"/>
              <a:pPr/>
              <a:t>‹#›</a:t>
            </a:fld>
            <a:endParaRPr lang="en-US" altLang="en-US"/>
          </a:p>
        </p:txBody>
      </p:sp>
    </p:spTree>
    <p:extLst>
      <p:ext uri="{BB962C8B-B14F-4D97-AF65-F5344CB8AC3E}">
        <p14:creationId xmlns:p14="http://schemas.microsoft.com/office/powerpoint/2010/main" val="329940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9BAB53B-0193-4EF2-B93B-BDEA6F985D61}" type="slidenum">
              <a:rPr lang="en-US" altLang="en-US"/>
              <a:pPr/>
              <a:t>‹#›</a:t>
            </a:fld>
            <a:endParaRPr lang="en-US" altLang="en-US"/>
          </a:p>
        </p:txBody>
      </p:sp>
    </p:spTree>
    <p:extLst>
      <p:ext uri="{BB962C8B-B14F-4D97-AF65-F5344CB8AC3E}">
        <p14:creationId xmlns:p14="http://schemas.microsoft.com/office/powerpoint/2010/main" val="136095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C09BB60-DEB2-4990-B451-DE4CE2F56918}" type="slidenum">
              <a:rPr lang="en-US" altLang="en-US"/>
              <a:pPr/>
              <a:t>‹#›</a:t>
            </a:fld>
            <a:endParaRPr lang="en-US" altLang="en-US"/>
          </a:p>
        </p:txBody>
      </p:sp>
    </p:spTree>
    <p:extLst>
      <p:ext uri="{BB962C8B-B14F-4D97-AF65-F5344CB8AC3E}">
        <p14:creationId xmlns:p14="http://schemas.microsoft.com/office/powerpoint/2010/main" val="2815423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A4A4753-93B1-4732-95A4-8F5AF7FEA418}" type="slidenum">
              <a:rPr lang="en-US" altLang="en-US"/>
              <a:pPr/>
              <a:t>‹#›</a:t>
            </a:fld>
            <a:endParaRPr lang="en-US" altLang="en-US"/>
          </a:p>
        </p:txBody>
      </p:sp>
    </p:spTree>
    <p:extLst>
      <p:ext uri="{BB962C8B-B14F-4D97-AF65-F5344CB8AC3E}">
        <p14:creationId xmlns:p14="http://schemas.microsoft.com/office/powerpoint/2010/main" val="169860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8E5B6BB-0A09-449A-81D3-FFB598F85A99}" type="slidenum">
              <a:rPr lang="en-US" altLang="en-US"/>
              <a:pPr/>
              <a:t>‹#›</a:t>
            </a:fld>
            <a:endParaRPr lang="en-US" altLang="en-US"/>
          </a:p>
        </p:txBody>
      </p:sp>
    </p:spTree>
    <p:extLst>
      <p:ext uri="{BB962C8B-B14F-4D97-AF65-F5344CB8AC3E}">
        <p14:creationId xmlns:p14="http://schemas.microsoft.com/office/powerpoint/2010/main" val="335576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588" name="Group 20"/>
          <p:cNvGrpSpPr>
            <a:grpSpLocks/>
          </p:cNvGrpSpPr>
          <p:nvPr userDrawn="1"/>
        </p:nvGrpSpPr>
        <p:grpSpPr bwMode="auto">
          <a:xfrm>
            <a:off x="0" y="0"/>
            <a:ext cx="9140825" cy="6858000"/>
            <a:chOff x="0" y="0"/>
            <a:chExt cx="5758" cy="4320"/>
          </a:xfrm>
        </p:grpSpPr>
        <p:sp>
          <p:nvSpPr>
            <p:cNvPr id="109571" name="Freeform 3"/>
            <p:cNvSpPr>
              <a:spLocks/>
            </p:cNvSpPr>
            <p:nvPr/>
          </p:nvSpPr>
          <p:spPr bwMode="hidden">
            <a:xfrm>
              <a:off x="558" y="808"/>
              <a:ext cx="5200" cy="3512"/>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2" name="Freeform 4"/>
            <p:cNvSpPr>
              <a:spLocks/>
            </p:cNvSpPr>
            <p:nvPr/>
          </p:nvSpPr>
          <p:spPr bwMode="hidden">
            <a:xfrm>
              <a:off x="0" y="809"/>
              <a:ext cx="558" cy="3511"/>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4" name="Freeform 6"/>
            <p:cNvSpPr>
              <a:spLocks/>
            </p:cNvSpPr>
            <p:nvPr/>
          </p:nvSpPr>
          <p:spPr bwMode="ltGray">
            <a:xfrm flipH="1">
              <a:off x="552" y="0"/>
              <a:ext cx="12" cy="380"/>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5" name="Freeform 7"/>
            <p:cNvSpPr>
              <a:spLocks/>
            </p:cNvSpPr>
            <p:nvPr/>
          </p:nvSpPr>
          <p:spPr bwMode="ltGray">
            <a:xfrm>
              <a:off x="552" y="1304"/>
              <a:ext cx="12" cy="3014"/>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6" name="Freeform 8"/>
            <p:cNvSpPr>
              <a:spLocks/>
            </p:cNvSpPr>
            <p:nvPr/>
          </p:nvSpPr>
          <p:spPr bwMode="ltGray">
            <a:xfrm>
              <a:off x="1019" y="803"/>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7" name="Freeform 9"/>
            <p:cNvSpPr>
              <a:spLocks/>
            </p:cNvSpPr>
            <p:nvPr/>
          </p:nvSpPr>
          <p:spPr bwMode="ltGray">
            <a:xfrm>
              <a:off x="552" y="1052"/>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8" name="Freeform 10"/>
            <p:cNvSpPr>
              <a:spLocks/>
            </p:cNvSpPr>
            <p:nvPr/>
          </p:nvSpPr>
          <p:spPr bwMode="ltGray">
            <a:xfrm>
              <a:off x="552" y="380"/>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79" name="Freeform 11"/>
            <p:cNvSpPr>
              <a:spLocks/>
            </p:cNvSpPr>
            <p:nvPr/>
          </p:nvSpPr>
          <p:spPr bwMode="ltGray">
            <a:xfrm>
              <a:off x="552" y="632"/>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0" name="Freeform 12"/>
            <p:cNvSpPr>
              <a:spLocks/>
            </p:cNvSpPr>
            <p:nvPr/>
          </p:nvSpPr>
          <p:spPr bwMode="ltGray">
            <a:xfrm>
              <a:off x="0" y="803"/>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1" name="Freeform 13"/>
            <p:cNvSpPr>
              <a:spLocks/>
            </p:cNvSpPr>
            <p:nvPr/>
          </p:nvSpPr>
          <p:spPr bwMode="ltGray">
            <a:xfrm>
              <a:off x="767" y="803"/>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582" name="Freeform 14"/>
            <p:cNvSpPr>
              <a:spLocks/>
            </p:cNvSpPr>
            <p:nvPr/>
          </p:nvSpPr>
          <p:spPr bwMode="ltGray">
            <a:xfrm>
              <a:off x="348" y="803"/>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9583" name="Rectangle 15"/>
          <p:cNvSpPr>
            <a:spLocks noGrp="1" noChangeArrowheads="1"/>
          </p:cNvSpPr>
          <p:nvPr>
            <p:ph type="title"/>
          </p:nvPr>
        </p:nvSpPr>
        <p:spPr bwMode="auto">
          <a:xfrm>
            <a:off x="1009650" y="422275"/>
            <a:ext cx="807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p>
        </p:txBody>
      </p:sp>
      <p:sp>
        <p:nvSpPr>
          <p:cNvPr id="109584" name="Rectangle 16"/>
          <p:cNvSpPr>
            <a:spLocks noGrp="1" noChangeArrowheads="1"/>
          </p:cNvSpPr>
          <p:nvPr>
            <p:ph type="body" idx="1"/>
          </p:nvPr>
        </p:nvSpPr>
        <p:spPr bwMode="auto">
          <a:xfrm>
            <a:off x="1066800" y="1466850"/>
            <a:ext cx="75438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9585"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ltLang="en-US"/>
          </a:p>
        </p:txBody>
      </p:sp>
      <p:sp>
        <p:nvSpPr>
          <p:cNvPr id="109586"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ltLang="en-US"/>
          </a:p>
        </p:txBody>
      </p:sp>
      <p:sp>
        <p:nvSpPr>
          <p:cNvPr id="109587"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84B31424-FA9A-40A8-A46D-498D06440A0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xStyles>
    <p:titleStyle>
      <a:lvl1pPr algn="l" rtl="0" fontAlgn="base">
        <a:spcBef>
          <a:spcPct val="0"/>
        </a:spcBef>
        <a:spcAft>
          <a:spcPct val="0"/>
        </a:spcAft>
        <a:defRPr sz="40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000" b="1">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hyperlink" Target="http://story.news.yahoo.com/news?g=events/wl/122604indonesiaquake&amp;a=&amp;tmpl=sl&amp;ns=0&amp;l=1&amp;e=146&amp;a=0&amp;printer=" TargetMode="External"/><Relationship Id="rId2" Type="http://schemas.openxmlformats.org/officeDocument/2006/relationships/hyperlink" Target="http://story.news.yahoo.com/news?g=events/wl/122604indonesiaquake&amp;a=&amp;tmpl=sl&amp;ns=0&amp;l=0&amp;e=83&amp;a=0&amp;printer=" TargetMode="Externa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hyperlink" Target="http://story.news.yahoo.com/news?g=events/wl/122604indonesiaquake&amp;a=&amp;tmpl=sl&amp;ns=0&amp;l=0&amp;e=62&amp;a=0&amp;printer=" TargetMode="External"/><Relationship Id="rId9" Type="http://schemas.openxmlformats.org/officeDocument/2006/relationships/hyperlink" Target="http://story.news.yahoo.com/news?g=events/wl/122604indonesiaquake&amp;a=&amp;tmpl=sl&amp;ns=0&amp;l=1&amp;e=15&amp;a=0&amp;print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0" y="19050"/>
            <a:ext cx="91408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4000" b="1">
                <a:solidFill>
                  <a:schemeClr val="tx2"/>
                </a:solidFill>
                <a:effectLst>
                  <a:outerShdw blurRad="38100" dist="38100" dir="2700000" algn="tl">
                    <a:srgbClr val="000000"/>
                  </a:outerShdw>
                </a:effectLst>
                <a:latin typeface="Arial" panose="020B0604020202020204" pitchFamily="34" charset="0"/>
              </a:rPr>
              <a:t>Washington State </a:t>
            </a:r>
          </a:p>
          <a:p>
            <a:pPr algn="ctr" eaLnBrk="1" hangingPunct="1"/>
            <a:r>
              <a:rPr lang="en-US" altLang="en-US" sz="4000" b="1">
                <a:solidFill>
                  <a:schemeClr val="tx2"/>
                </a:solidFill>
                <a:effectLst>
                  <a:outerShdw blurRad="38100" dist="38100" dir="2700000" algn="tl">
                    <a:srgbClr val="000000"/>
                  </a:outerShdw>
                </a:effectLst>
                <a:latin typeface="Arial" panose="020B0604020202020204" pitchFamily="34" charset="0"/>
              </a:rPr>
              <a:t>Tsunami Program</a:t>
            </a:r>
          </a:p>
        </p:txBody>
      </p:sp>
      <p:sp>
        <p:nvSpPr>
          <p:cNvPr id="46084" name="Rectangle 4"/>
          <p:cNvSpPr>
            <a:spLocks noChangeArrowheads="1"/>
          </p:cNvSpPr>
          <p:nvPr/>
        </p:nvSpPr>
        <p:spPr bwMode="auto">
          <a:xfrm>
            <a:off x="0" y="59880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tx2"/>
                </a:solidFill>
                <a:latin typeface="Arial" panose="020B0604020202020204" pitchFamily="34" charset="0"/>
              </a:rPr>
              <a:t>George Crawford </a:t>
            </a:r>
          </a:p>
          <a:p>
            <a:pPr algn="ctr" eaLnBrk="1" hangingPunct="1"/>
            <a:r>
              <a:rPr lang="en-US" altLang="en-US" b="1">
                <a:solidFill>
                  <a:schemeClr val="tx2"/>
                </a:solidFill>
                <a:latin typeface="Arial" panose="020B0604020202020204" pitchFamily="34" charset="0"/>
              </a:rPr>
              <a:t>Washington Emergency Management Division</a:t>
            </a:r>
          </a:p>
        </p:txBody>
      </p:sp>
      <p:pic>
        <p:nvPicPr>
          <p:cNvPr id="46087" name="Picture 7" descr="tsunami water withdra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444625"/>
            <a:ext cx="7085012" cy="3184525"/>
          </a:xfrm>
          <a:prstGeom prst="rect">
            <a:avLst/>
          </a:prstGeom>
          <a:noFill/>
          <a:extLst>
            <a:ext uri="{909E8E84-426E-40DD-AFC4-6F175D3DCCD1}">
              <a14:hiddenFill xmlns:a14="http://schemas.microsoft.com/office/drawing/2010/main">
                <a:solidFill>
                  <a:srgbClr val="FFFFFF"/>
                </a:solidFill>
              </a14:hiddenFill>
            </a:ext>
          </a:extLst>
        </p:spPr>
      </p:pic>
      <p:sp>
        <p:nvSpPr>
          <p:cNvPr id="46088" name="Rectangle 8"/>
          <p:cNvSpPr>
            <a:spLocks noChangeArrowheads="1"/>
          </p:cNvSpPr>
          <p:nvPr/>
        </p:nvSpPr>
        <p:spPr bwMode="auto">
          <a:xfrm>
            <a:off x="1052513" y="4621213"/>
            <a:ext cx="7073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3600" b="1">
                <a:solidFill>
                  <a:schemeClr val="tx2"/>
                </a:solidFill>
                <a:effectLst>
                  <a:outerShdw blurRad="38100" dist="38100" dir="2700000" algn="tl">
                    <a:srgbClr val="000000"/>
                  </a:outerShdw>
                </a:effectLst>
                <a:latin typeface="Arial" panose="020B0604020202020204" pitchFamily="34" charset="0"/>
              </a:rPr>
              <a:t>A Comprehensive Approach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2813" y="3175"/>
            <a:ext cx="8226425"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Integrated on-shore  communications infrastructure</a:t>
            </a:r>
          </a:p>
        </p:txBody>
      </p:sp>
      <p:sp>
        <p:nvSpPr>
          <p:cNvPr id="33796" name="Rectangle 4"/>
          <p:cNvSpPr>
            <a:spLocks noChangeArrowheads="1"/>
          </p:cNvSpPr>
          <p:nvPr/>
        </p:nvSpPr>
        <p:spPr bwMode="auto">
          <a:xfrm>
            <a:off x="4205288" y="31877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4400" b="1">
                <a:solidFill>
                  <a:schemeClr val="tx2"/>
                </a:solidFill>
                <a:effectLst>
                  <a:outerShdw blurRad="38100" dist="38100" dir="2700000" algn="tl">
                    <a:srgbClr val="000000"/>
                  </a:outerShdw>
                </a:effectLst>
                <a:latin typeface="Arial" panose="020B0604020202020204" pitchFamily="34" charset="0"/>
              </a:rPr>
              <a:t>=</a:t>
            </a:r>
          </a:p>
        </p:txBody>
      </p:sp>
      <p:pic>
        <p:nvPicPr>
          <p:cNvPr id="33801" name="Picture 9" descr="Slide 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498600"/>
            <a:ext cx="2989263" cy="457835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NOA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70450" y="1498600"/>
            <a:ext cx="4040188" cy="4567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912813" y="3175"/>
            <a:ext cx="8226425"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Mount Octopus NOAA Weather Radio Transmitter Site Project</a:t>
            </a:r>
          </a:p>
        </p:txBody>
      </p:sp>
      <p:pic>
        <p:nvPicPr>
          <p:cNvPr id="78854" name="Picture 6" descr="Mt Octopus coverag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6425" y="1466850"/>
            <a:ext cx="6019800" cy="520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1427163"/>
            <a:ext cx="40116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Rectangle 3"/>
          <p:cNvSpPr>
            <a:spLocks noGrp="1" noChangeArrowheads="1"/>
          </p:cNvSpPr>
          <p:nvPr>
            <p:ph type="title"/>
          </p:nvPr>
        </p:nvSpPr>
        <p:spPr>
          <a:xfrm>
            <a:off x="912813" y="501650"/>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NOAA Weather Radio</a:t>
            </a:r>
          </a:p>
        </p:txBody>
      </p:sp>
      <p:pic>
        <p:nvPicPr>
          <p:cNvPr id="58373" name="Picture 5"/>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031875" y="1809750"/>
            <a:ext cx="2619375" cy="193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5" name="Picture 7"/>
          <p:cNvPicPr>
            <a:picLocks noChangeAspect="1" noChangeArrowheads="1"/>
          </p:cNvPicPr>
          <p:nvPr>
            <p:ph sz="half" idx="2"/>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7265988" y="2784475"/>
            <a:ext cx="1682750" cy="3473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912813" y="0"/>
            <a:ext cx="8226425"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All Hazard Alert Broadcasting (AHAB) Radio</a:t>
            </a:r>
          </a:p>
        </p:txBody>
      </p:sp>
      <p:sp>
        <p:nvSpPr>
          <p:cNvPr id="82947" name="Rectangle 3"/>
          <p:cNvSpPr>
            <a:spLocks noGrp="1" noChangeArrowheads="1"/>
          </p:cNvSpPr>
          <p:nvPr>
            <p:ph type="body" sz="half" idx="1"/>
          </p:nvPr>
        </p:nvSpPr>
        <p:spPr>
          <a:xfrm>
            <a:off x="1041400" y="1423988"/>
            <a:ext cx="4165600" cy="4254500"/>
          </a:xfrm>
          <a:noFill/>
        </p:spPr>
        <p:txBody>
          <a:bodyPr>
            <a:spAutoFit/>
          </a:bodyPr>
          <a:lstStyle/>
          <a:p>
            <a:pPr>
              <a:lnSpc>
                <a:spcPct val="80000"/>
              </a:lnSpc>
              <a:buClr>
                <a:schemeClr val="tx1"/>
              </a:buClr>
              <a:buSzTx/>
              <a:buFont typeface="Wingdings" panose="05000000000000000000" pitchFamily="2" charset="2"/>
              <a:buChar char="v"/>
            </a:pPr>
            <a:r>
              <a:rPr lang="en-US" altLang="en-US" sz="2400" b="1"/>
              <a:t>Washington Emergency Management and Federal Signal Partnership</a:t>
            </a:r>
          </a:p>
          <a:p>
            <a:pPr>
              <a:lnSpc>
                <a:spcPct val="80000"/>
              </a:lnSpc>
              <a:buClr>
                <a:schemeClr val="tx1"/>
              </a:buClr>
              <a:buSzTx/>
              <a:buFont typeface="Wingdings" panose="05000000000000000000" pitchFamily="2" charset="2"/>
              <a:buChar char="v"/>
            </a:pPr>
            <a:r>
              <a:rPr lang="en-US" altLang="en-US" sz="2400" b="1"/>
              <a:t>Withstands gale-force winds and salt corrosion with little to no maintenance</a:t>
            </a:r>
          </a:p>
          <a:p>
            <a:pPr>
              <a:lnSpc>
                <a:spcPct val="80000"/>
              </a:lnSpc>
              <a:buClr>
                <a:schemeClr val="tx1"/>
              </a:buClr>
              <a:buSzTx/>
              <a:buFont typeface="Wingdings" panose="05000000000000000000" pitchFamily="2" charset="2"/>
              <a:buChar char="v"/>
            </a:pPr>
            <a:r>
              <a:rPr lang="en-US" altLang="en-US" sz="2400" b="1"/>
              <a:t>Battery operated.  Charged by:</a:t>
            </a:r>
          </a:p>
          <a:p>
            <a:pPr lvl="1">
              <a:lnSpc>
                <a:spcPct val="80000"/>
              </a:lnSpc>
              <a:buFont typeface="Wingdings" panose="05000000000000000000" pitchFamily="2" charset="2"/>
              <a:buChar char="Ø"/>
            </a:pPr>
            <a:r>
              <a:rPr lang="en-US" altLang="en-US" sz="2400" b="1"/>
              <a:t>Electrical</a:t>
            </a:r>
          </a:p>
          <a:p>
            <a:pPr lvl="1">
              <a:lnSpc>
                <a:spcPct val="80000"/>
              </a:lnSpc>
              <a:buFont typeface="Wingdings" panose="05000000000000000000" pitchFamily="2" charset="2"/>
              <a:buChar char="Ø"/>
            </a:pPr>
            <a:r>
              <a:rPr lang="en-US" altLang="en-US" sz="2400" b="1"/>
              <a:t>Wind</a:t>
            </a:r>
          </a:p>
          <a:p>
            <a:pPr lvl="1">
              <a:lnSpc>
                <a:spcPct val="80000"/>
              </a:lnSpc>
              <a:buFont typeface="Wingdings" panose="05000000000000000000" pitchFamily="2" charset="2"/>
              <a:buChar char="Ø"/>
            </a:pPr>
            <a:r>
              <a:rPr lang="en-US" altLang="en-US" sz="2400" b="1"/>
              <a:t>Solar</a:t>
            </a:r>
          </a:p>
        </p:txBody>
      </p:sp>
      <p:sp>
        <p:nvSpPr>
          <p:cNvPr id="82948" name="Rectangle 4"/>
          <p:cNvSpPr>
            <a:spLocks noChangeArrowheads="1"/>
          </p:cNvSpPr>
          <p:nvPr/>
        </p:nvSpPr>
        <p:spPr bwMode="auto">
          <a:xfrm>
            <a:off x="4184650" y="59182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altLang="en-US" b="1">
              <a:latin typeface="Arial" panose="020B0604020202020204" pitchFamily="34" charset="0"/>
            </a:endParaRPr>
          </a:p>
        </p:txBody>
      </p:sp>
      <p:graphicFrame>
        <p:nvGraphicFramePr>
          <p:cNvPr id="82951" name="Object 7"/>
          <p:cNvGraphicFramePr>
            <a:graphicFrameLocks noChangeAspect="1"/>
          </p:cNvGraphicFramePr>
          <p:nvPr>
            <p:ph sz="half" idx="2"/>
          </p:nvPr>
        </p:nvGraphicFramePr>
        <p:xfrm>
          <a:off x="5561013" y="1370013"/>
          <a:ext cx="2820987" cy="4791075"/>
        </p:xfrm>
        <a:graphic>
          <a:graphicData uri="http://schemas.openxmlformats.org/presentationml/2006/ole">
            <mc:AlternateContent xmlns:mc="http://schemas.openxmlformats.org/markup-compatibility/2006">
              <mc:Choice xmlns:v="urn:schemas-microsoft-com:vml" Requires="v">
                <p:oleObj spid="_x0000_s82953" name="Image File" r:id="rId4" imgW="3670200" imgH="6578280" progId="DellImageExpertImage">
                  <p:embed/>
                </p:oleObj>
              </mc:Choice>
              <mc:Fallback>
                <p:oleObj name="Image File" r:id="rId4" imgW="3670200" imgH="6578280" progId="DellImageExpertImag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b="19397"/>
                      <a:stretch>
                        <a:fillRect/>
                      </a:stretch>
                    </p:blipFill>
                    <p:spPr bwMode="auto">
                      <a:xfrm>
                        <a:off x="5561013" y="1370013"/>
                        <a:ext cx="2820987"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2" name="Rectangle 8"/>
          <p:cNvSpPr>
            <a:spLocks noChangeArrowheads="1"/>
          </p:cNvSpPr>
          <p:nvPr/>
        </p:nvSpPr>
        <p:spPr bwMode="auto">
          <a:xfrm>
            <a:off x="5397500" y="6137275"/>
            <a:ext cx="3148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Arial" panose="020B0604020202020204" pitchFamily="34" charset="0"/>
              </a:rPr>
              <a:t>Installed July 2, 2003</a:t>
            </a:r>
          </a:p>
          <a:p>
            <a:pPr algn="ctr"/>
            <a:r>
              <a:rPr lang="en-US" altLang="en-US" sz="2000" b="1">
                <a:latin typeface="Arial" panose="020B0604020202020204" pitchFamily="34" charset="0"/>
              </a:rPr>
              <a:t> Ocean Shores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l="5679" b="10660"/>
          <a:stretch>
            <a:fillRect/>
          </a:stretch>
        </p:blipFill>
        <p:spPr bwMode="auto">
          <a:xfrm>
            <a:off x="5387975" y="1389063"/>
            <a:ext cx="3452813"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Rectangle 3"/>
          <p:cNvSpPr>
            <a:spLocks noGrp="1" noChangeArrowheads="1"/>
          </p:cNvSpPr>
          <p:nvPr>
            <p:ph type="title"/>
          </p:nvPr>
        </p:nvSpPr>
        <p:spPr>
          <a:xfrm>
            <a:off x="912813" y="501650"/>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AHAB Radio</a:t>
            </a:r>
          </a:p>
        </p:txBody>
      </p:sp>
      <p:sp>
        <p:nvSpPr>
          <p:cNvPr id="84996" name="Rectangle 4"/>
          <p:cNvSpPr>
            <a:spLocks noGrp="1" noChangeArrowheads="1"/>
          </p:cNvSpPr>
          <p:nvPr>
            <p:ph type="body" idx="1"/>
          </p:nvPr>
        </p:nvSpPr>
        <p:spPr>
          <a:xfrm>
            <a:off x="1023938" y="1419225"/>
            <a:ext cx="4262437" cy="4546600"/>
          </a:xfrm>
          <a:noFill/>
        </p:spPr>
        <p:txBody>
          <a:bodyPr>
            <a:spAutoFit/>
          </a:bodyPr>
          <a:lstStyle/>
          <a:p>
            <a:pPr>
              <a:lnSpc>
                <a:spcPct val="80000"/>
              </a:lnSpc>
              <a:buClr>
                <a:schemeClr val="tx1"/>
              </a:buClr>
              <a:buSzTx/>
              <a:buFont typeface="Wingdings" panose="05000000000000000000" pitchFamily="2" charset="2"/>
              <a:buChar char="v"/>
            </a:pPr>
            <a:r>
              <a:rPr lang="en-US" altLang="en-US" sz="2400" b="1"/>
              <a:t>Modulator siren – 360 Degree</a:t>
            </a:r>
          </a:p>
          <a:p>
            <a:pPr>
              <a:lnSpc>
                <a:spcPct val="80000"/>
              </a:lnSpc>
              <a:buClr>
                <a:schemeClr val="tx1"/>
              </a:buClr>
              <a:buSzTx/>
              <a:buFont typeface="Wingdings" panose="05000000000000000000" pitchFamily="2" charset="2"/>
              <a:buChar char="v"/>
            </a:pPr>
            <a:r>
              <a:rPr lang="en-US" altLang="en-US" sz="2400" b="1"/>
              <a:t>An intense blue light activated to further indicate that the area is under a hazardous situation</a:t>
            </a:r>
          </a:p>
          <a:p>
            <a:pPr>
              <a:lnSpc>
                <a:spcPct val="80000"/>
              </a:lnSpc>
              <a:buClr>
                <a:schemeClr val="tx1"/>
              </a:buClr>
              <a:buSzTx/>
              <a:buFont typeface="Wingdings" panose="05000000000000000000" pitchFamily="2" charset="2"/>
              <a:buChar char="v"/>
            </a:pPr>
            <a:r>
              <a:rPr lang="en-US" altLang="en-US" sz="2400" b="1"/>
              <a:t>Can be activated via:</a:t>
            </a:r>
          </a:p>
          <a:p>
            <a:pPr lvl="1">
              <a:lnSpc>
                <a:spcPct val="80000"/>
              </a:lnSpc>
              <a:buFont typeface="Wingdings" panose="05000000000000000000" pitchFamily="2" charset="2"/>
              <a:buChar char="Ø"/>
            </a:pPr>
            <a:r>
              <a:rPr lang="en-US" altLang="en-US" sz="2400" b="1"/>
              <a:t>National authorities</a:t>
            </a:r>
          </a:p>
          <a:p>
            <a:pPr lvl="1">
              <a:lnSpc>
                <a:spcPct val="80000"/>
              </a:lnSpc>
              <a:buFont typeface="Wingdings" panose="05000000000000000000" pitchFamily="2" charset="2"/>
              <a:buChar char="Ø"/>
            </a:pPr>
            <a:r>
              <a:rPr lang="en-US" altLang="en-US" sz="2400" b="1"/>
              <a:t>State/local emergency management </a:t>
            </a:r>
          </a:p>
          <a:p>
            <a:pPr lvl="1">
              <a:lnSpc>
                <a:spcPct val="80000"/>
              </a:lnSpc>
              <a:buFont typeface="Wingdings" panose="05000000000000000000" pitchFamily="2" charset="2"/>
              <a:buChar char="Ø"/>
            </a:pPr>
            <a:r>
              <a:rPr lang="en-US" altLang="en-US" sz="2400" b="1"/>
              <a:t>Other communication protocols</a:t>
            </a:r>
          </a:p>
        </p:txBody>
      </p:sp>
      <p:sp>
        <p:nvSpPr>
          <p:cNvPr id="84997" name="Rectangle 5"/>
          <p:cNvSpPr>
            <a:spLocks noChangeArrowheads="1"/>
          </p:cNvSpPr>
          <p:nvPr/>
        </p:nvSpPr>
        <p:spPr bwMode="auto">
          <a:xfrm>
            <a:off x="5510213" y="6140450"/>
            <a:ext cx="32083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Arial" panose="020B0604020202020204" pitchFamily="34" charset="0"/>
              </a:rPr>
              <a:t>Installed Oct 30, 2003</a:t>
            </a:r>
          </a:p>
          <a:p>
            <a:pPr algn="ctr"/>
            <a:r>
              <a:rPr lang="en-US" altLang="en-US" sz="2000" b="1">
                <a:latin typeface="Arial" panose="020B0604020202020204" pitchFamily="34" charset="0"/>
              </a:rPr>
              <a:t>Port of Port Townsend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EAS chart copy"/>
          <p:cNvPicPr>
            <a:picLocks noChangeAspect="1" noChangeArrowheads="1"/>
          </p:cNvPicPr>
          <p:nvPr/>
        </p:nvPicPr>
        <p:blipFill>
          <a:blip r:embed="rId3">
            <a:extLst>
              <a:ext uri="{28A0092B-C50C-407E-A947-70E740481C1C}">
                <a14:useLocalDpi xmlns:a14="http://schemas.microsoft.com/office/drawing/2010/main" val="0"/>
              </a:ext>
            </a:extLst>
          </a:blip>
          <a:srcRect t="-2850" b="-4037"/>
          <a:stretch>
            <a:fillRect/>
          </a:stretch>
        </p:blipFill>
        <p:spPr bwMode="auto">
          <a:xfrm>
            <a:off x="0" y="1588"/>
            <a:ext cx="9144000" cy="6861175"/>
          </a:xfrm>
          <a:prstGeom prst="rect">
            <a:avLst/>
          </a:prstGeom>
          <a:solidFill>
            <a:schemeClr val="tx1"/>
          </a:solidFill>
        </p:spPr>
      </p:pic>
      <p:sp>
        <p:nvSpPr>
          <p:cNvPr id="87043" name="Line 3"/>
          <p:cNvSpPr>
            <a:spLocks noChangeShapeType="1"/>
          </p:cNvSpPr>
          <p:nvPr/>
        </p:nvSpPr>
        <p:spPr bwMode="auto">
          <a:xfrm>
            <a:off x="6684963" y="2239963"/>
            <a:ext cx="401637" cy="500062"/>
          </a:xfrm>
          <a:prstGeom prst="line">
            <a:avLst/>
          </a:prstGeom>
          <a:noFill/>
          <a:ln w="1905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912813" y="0"/>
            <a:ext cx="8226425"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Process for Developing Coverage Area</a:t>
            </a:r>
          </a:p>
        </p:txBody>
      </p:sp>
      <p:sp>
        <p:nvSpPr>
          <p:cNvPr id="89091" name="Rectangle 3"/>
          <p:cNvSpPr>
            <a:spLocks noGrp="1" noChangeArrowheads="1"/>
          </p:cNvSpPr>
          <p:nvPr>
            <p:ph type="body" sz="half" idx="1"/>
          </p:nvPr>
        </p:nvSpPr>
        <p:spPr>
          <a:xfrm>
            <a:off x="1401763" y="6299200"/>
            <a:ext cx="2667000" cy="3968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0" indent="0" algn="ctr" eaLnBrk="0" hangingPunct="0">
              <a:spcBef>
                <a:spcPct val="0"/>
              </a:spcBef>
              <a:buClrTx/>
              <a:buSzTx/>
              <a:buFontTx/>
              <a:buNone/>
            </a:pPr>
            <a:r>
              <a:rPr lang="en-US" altLang="en-US" sz="2000" b="1">
                <a:effectLst/>
                <a:latin typeface="Arial" panose="020B0604020202020204" pitchFamily="34" charset="0"/>
              </a:rPr>
              <a:t>Evacuation Map</a:t>
            </a:r>
          </a:p>
        </p:txBody>
      </p:sp>
      <p:pic>
        <p:nvPicPr>
          <p:cNvPr id="89092" name="Picture 4"/>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63613" y="1346200"/>
            <a:ext cx="3543300" cy="4876800"/>
          </a:xfrm>
          <a:noFill/>
          <a:ln/>
        </p:spPr>
      </p:pic>
      <p:pic>
        <p:nvPicPr>
          <p:cNvPr id="89093" name="Picture 5"/>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640263" y="1654175"/>
            <a:ext cx="4351337" cy="3632200"/>
          </a:xfrm>
          <a:noFill/>
          <a:ln/>
        </p:spPr>
      </p:pic>
      <p:sp>
        <p:nvSpPr>
          <p:cNvPr id="89094" name="Rectangle 6"/>
          <p:cNvSpPr>
            <a:spLocks noChangeArrowheads="1"/>
          </p:cNvSpPr>
          <p:nvPr/>
        </p:nvSpPr>
        <p:spPr bwMode="auto">
          <a:xfrm>
            <a:off x="5457825" y="5384800"/>
            <a:ext cx="271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Arial" panose="020B0604020202020204" pitchFamily="34" charset="0"/>
              </a:rPr>
              <a:t>Coverage Area Map</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12813" y="501650"/>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Results</a:t>
            </a:r>
          </a:p>
        </p:txBody>
      </p:sp>
      <p:sp>
        <p:nvSpPr>
          <p:cNvPr id="90115" name="Rectangle 3"/>
          <p:cNvSpPr>
            <a:spLocks noGrp="1" noChangeArrowheads="1"/>
          </p:cNvSpPr>
          <p:nvPr>
            <p:ph type="body" idx="1"/>
          </p:nvPr>
        </p:nvSpPr>
        <p:spPr>
          <a:xfrm>
            <a:off x="1031875" y="1435100"/>
            <a:ext cx="4521200" cy="4919663"/>
          </a:xfrm>
          <a:noFill/>
        </p:spPr>
        <p:txBody>
          <a:bodyPr>
            <a:spAutoFit/>
          </a:bodyPr>
          <a:lstStyle/>
          <a:p>
            <a:pPr>
              <a:lnSpc>
                <a:spcPct val="80000"/>
              </a:lnSpc>
              <a:buClr>
                <a:schemeClr val="tx1"/>
              </a:buClr>
              <a:buFont typeface="Wingdings" panose="05000000000000000000" pitchFamily="2" charset="2"/>
              <a:buChar char="v"/>
            </a:pPr>
            <a:r>
              <a:rPr lang="en-US" altLang="en-US" sz="2200" b="1"/>
              <a:t>Provide rapid and effective warning to areas of high risk to both man-made and natural hazards</a:t>
            </a:r>
          </a:p>
          <a:p>
            <a:pPr>
              <a:lnSpc>
                <a:spcPct val="80000"/>
              </a:lnSpc>
              <a:buClr>
                <a:schemeClr val="tx1"/>
              </a:buClr>
              <a:buFont typeface="Wingdings" panose="05000000000000000000" pitchFamily="2" charset="2"/>
              <a:buChar char="v"/>
            </a:pPr>
            <a:r>
              <a:rPr lang="en-US" altLang="en-US" sz="2200" b="1"/>
              <a:t>Take advantage of several funding programs to merge several technologies</a:t>
            </a:r>
          </a:p>
          <a:p>
            <a:pPr>
              <a:lnSpc>
                <a:spcPct val="80000"/>
              </a:lnSpc>
              <a:buClr>
                <a:schemeClr val="tx1"/>
              </a:buClr>
              <a:buFont typeface="Wingdings" panose="05000000000000000000" pitchFamily="2" charset="2"/>
              <a:buChar char="v"/>
            </a:pPr>
            <a:r>
              <a:rPr lang="en-US" altLang="en-US" sz="2200" b="1"/>
              <a:t>Take advantage of existing communication protocols</a:t>
            </a:r>
          </a:p>
          <a:p>
            <a:pPr>
              <a:lnSpc>
                <a:spcPct val="80000"/>
              </a:lnSpc>
              <a:buClr>
                <a:schemeClr val="tx1"/>
              </a:buClr>
              <a:buFont typeface="Wingdings" panose="05000000000000000000" pitchFamily="2" charset="2"/>
              <a:buChar char="v"/>
            </a:pPr>
            <a:r>
              <a:rPr lang="en-US" altLang="en-US" sz="2200" b="1"/>
              <a:t>Take advantage of voice messaging technology and local activation of AHAB Radio</a:t>
            </a:r>
          </a:p>
          <a:p>
            <a:pPr>
              <a:lnSpc>
                <a:spcPct val="80000"/>
              </a:lnSpc>
              <a:buClr>
                <a:schemeClr val="tx1"/>
              </a:buClr>
              <a:buFont typeface="Wingdings" panose="05000000000000000000" pitchFamily="2" charset="2"/>
              <a:buChar char="v"/>
            </a:pPr>
            <a:r>
              <a:rPr lang="en-US" altLang="en-US" sz="2200" b="1"/>
              <a:t>2004 National Earthquake Conference Award of Excellence – Category:  Response</a:t>
            </a:r>
          </a:p>
        </p:txBody>
      </p:sp>
      <p:pic>
        <p:nvPicPr>
          <p:cNvPr id="90116" name="Picture 4" descr="Seattle coverage map 11 17 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2450" y="1366838"/>
            <a:ext cx="3268663"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5"/>
          <p:cNvSpPr>
            <a:spLocks noChangeArrowheads="1"/>
          </p:cNvSpPr>
          <p:nvPr/>
        </p:nvSpPr>
        <p:spPr bwMode="auto">
          <a:xfrm>
            <a:off x="5446713" y="5546725"/>
            <a:ext cx="36401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Arial" panose="020B0604020202020204" pitchFamily="34" charset="0"/>
              </a:rPr>
              <a:t>Seattle AHAB Radio Project uses seismic instruments, cameras, a  weather station, and chemical detectors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69" name="Group 13"/>
          <p:cNvGrpSpPr>
            <a:grpSpLocks noChangeAspect="1"/>
          </p:cNvGrpSpPr>
          <p:nvPr/>
        </p:nvGrpSpPr>
        <p:grpSpPr bwMode="auto">
          <a:xfrm>
            <a:off x="1306513" y="1350963"/>
            <a:ext cx="7286625" cy="5075237"/>
            <a:chOff x="634" y="673"/>
            <a:chExt cx="4620" cy="3218"/>
          </a:xfrm>
        </p:grpSpPr>
        <p:pic>
          <p:nvPicPr>
            <p:cNvPr id="45059" name="Picture 3" descr=" Click For Small phot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 y="2106"/>
              <a:ext cx="2384" cy="178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 Click For Small phot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 y="858"/>
              <a:ext cx="2155" cy="1628"/>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ka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 y="822"/>
              <a:ext cx="2505" cy="1717"/>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descr="&#10; Click for Large Phot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6" y="673"/>
              <a:ext cx="1200" cy="1800"/>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descr="&#10; Click for Large Phot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5" y="2359"/>
              <a:ext cx="2058" cy="1393"/>
            </a:xfrm>
            <a:prstGeom prst="rect">
              <a:avLst/>
            </a:prstGeom>
            <a:noFill/>
            <a:extLst>
              <a:ext uri="{909E8E84-426E-40DD-AFC4-6F175D3DCCD1}">
                <a14:hiddenFill xmlns:a14="http://schemas.microsoft.com/office/drawing/2010/main">
                  <a:solidFill>
                    <a:srgbClr val="FFFFFF"/>
                  </a:solidFill>
                </a14:hiddenFill>
              </a:ext>
            </a:extLst>
          </p:spPr>
        </p:pic>
      </p:grpSp>
      <p:sp>
        <p:nvSpPr>
          <p:cNvPr id="45067" name="Rectangle 11"/>
          <p:cNvSpPr>
            <a:spLocks noChangeArrowheads="1"/>
          </p:cNvSpPr>
          <p:nvPr/>
        </p:nvSpPr>
        <p:spPr bwMode="auto">
          <a:xfrm>
            <a:off x="912813" y="114300"/>
            <a:ext cx="8226425"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2"/>
                </a:solidFill>
                <a:effectLst>
                  <a:outerShdw blurRad="38100" dist="38100" dir="2700000" algn="tl">
                    <a:srgbClr val="000000"/>
                  </a:outerShdw>
                </a:effectLst>
              </a:rPr>
              <a:t>No Overnight Solutions</a:t>
            </a:r>
            <a:r>
              <a:rPr lang="en-US" altLang="en-US" sz="3600" b="1">
                <a:solidFill>
                  <a:schemeClr val="tx2"/>
                </a:solidFill>
                <a:effectLst>
                  <a:outerShdw blurRad="38100" dist="38100" dir="2700000" algn="tl">
                    <a:srgbClr val="000000"/>
                  </a:outerShdw>
                </a:effectLst>
              </a:rPr>
              <a:t> </a:t>
            </a:r>
            <a:br>
              <a:rPr lang="en-US" altLang="en-US" sz="3600" b="1">
                <a:solidFill>
                  <a:schemeClr val="tx2"/>
                </a:solidFill>
                <a:effectLst>
                  <a:outerShdw blurRad="38100" dist="38100" dir="2700000" algn="tl">
                    <a:srgbClr val="000000"/>
                  </a:outerShdw>
                </a:effectLst>
              </a:rPr>
            </a:br>
            <a:r>
              <a:rPr lang="en-US" altLang="en-US" sz="2800" b="1">
                <a:solidFill>
                  <a:schemeClr val="tx2"/>
                </a:solidFill>
                <a:effectLst>
                  <a:outerShdw blurRad="38100" dist="38100" dir="2700000" algn="tl">
                    <a:srgbClr val="000000"/>
                  </a:outerShdw>
                </a:effectLst>
              </a:rPr>
              <a:t>Accept and Embrace Generational Lessons</a:t>
            </a:r>
          </a:p>
        </p:txBody>
      </p:sp>
      <p:sp>
        <p:nvSpPr>
          <p:cNvPr id="45068" name="Rectangle 12"/>
          <p:cNvSpPr>
            <a:spLocks noChangeArrowheads="1"/>
          </p:cNvSpPr>
          <p:nvPr/>
        </p:nvSpPr>
        <p:spPr bwMode="auto">
          <a:xfrm>
            <a:off x="1797050" y="6384925"/>
            <a:ext cx="630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Arial" panose="020B0604020202020204" pitchFamily="34" charset="0"/>
              </a:rPr>
              <a:t>“Become the change you want to see in the world”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3" name="Group 13"/>
          <p:cNvGrpSpPr>
            <a:grpSpLocks noChangeAspect="1"/>
          </p:cNvGrpSpPr>
          <p:nvPr/>
        </p:nvGrpSpPr>
        <p:grpSpPr bwMode="auto">
          <a:xfrm>
            <a:off x="1014413" y="2611438"/>
            <a:ext cx="4398962" cy="1762125"/>
            <a:chOff x="161" y="1259"/>
            <a:chExt cx="3071" cy="1230"/>
          </a:xfrm>
        </p:grpSpPr>
        <p:sp>
          <p:nvSpPr>
            <p:cNvPr id="30731" name="AutoShape 11"/>
            <p:cNvSpPr>
              <a:spLocks noChangeAspect="1" noChangeArrowheads="1"/>
            </p:cNvSpPr>
            <p:nvPr/>
          </p:nvSpPr>
          <p:spPr bwMode="auto">
            <a:xfrm>
              <a:off x="161" y="1259"/>
              <a:ext cx="3071" cy="985"/>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2" name="Rectangle 12"/>
            <p:cNvSpPr>
              <a:spLocks noChangeAspect="1" noChangeArrowheads="1"/>
            </p:cNvSpPr>
            <p:nvPr/>
          </p:nvSpPr>
          <p:spPr bwMode="auto">
            <a:xfrm>
              <a:off x="170" y="2246"/>
              <a:ext cx="3053" cy="24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27" name="Picture 7" descr="Slide 9c"/>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7" y="1291"/>
              <a:ext cx="2880" cy="1153"/>
            </a:xfrm>
            <a:prstGeom prst="rect">
              <a:avLst/>
            </a:prstGeom>
            <a:noFill/>
            <a:extLst>
              <a:ext uri="{909E8E84-426E-40DD-AFC4-6F175D3DCCD1}">
                <a14:hiddenFill xmlns:a14="http://schemas.microsoft.com/office/drawing/2010/main">
                  <a:solidFill>
                    <a:srgbClr val="FFFFFF"/>
                  </a:solidFill>
                </a14:hiddenFill>
              </a:ext>
            </a:extLst>
          </p:spPr>
        </p:pic>
      </p:grpSp>
      <p:sp>
        <p:nvSpPr>
          <p:cNvPr id="30723" name="Rectangle 3"/>
          <p:cNvSpPr>
            <a:spLocks noChangeArrowheads="1"/>
          </p:cNvSpPr>
          <p:nvPr/>
        </p:nvSpPr>
        <p:spPr bwMode="auto">
          <a:xfrm>
            <a:off x="4810125" y="3003550"/>
            <a:ext cx="481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4000" b="1">
                <a:effectLst>
                  <a:outerShdw blurRad="38100" dist="38100" dir="2700000" algn="tl">
                    <a:srgbClr val="000000"/>
                  </a:outerShdw>
                </a:effectLst>
                <a:latin typeface="Arial" panose="020B0604020202020204" pitchFamily="34" charset="0"/>
              </a:rPr>
              <a:t>=</a:t>
            </a:r>
          </a:p>
        </p:txBody>
      </p:sp>
      <p:sp>
        <p:nvSpPr>
          <p:cNvPr id="30725" name="Rectangle 5"/>
          <p:cNvSpPr>
            <a:spLocks noChangeArrowheads="1"/>
          </p:cNvSpPr>
          <p:nvPr/>
        </p:nvSpPr>
        <p:spPr bwMode="auto">
          <a:xfrm>
            <a:off x="914400" y="0"/>
            <a:ext cx="82264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2"/>
                </a:solidFill>
                <a:effectLst>
                  <a:outerShdw blurRad="38100" dist="38100" dir="2700000" algn="tl">
                    <a:srgbClr val="000000"/>
                  </a:outerShdw>
                </a:effectLst>
              </a:rPr>
              <a:t>Hazard Identification and Vulnerability</a:t>
            </a:r>
          </a:p>
        </p:txBody>
      </p:sp>
      <p:pic>
        <p:nvPicPr>
          <p:cNvPr id="30728" name="Picture 8" descr="Neah Bay tsu evac"/>
          <p:cNvPicPr>
            <a:picLocks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5526088" y="1387475"/>
            <a:ext cx="3373437" cy="521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0" name="Rectangle 10"/>
          <p:cNvSpPr>
            <a:spLocks noChangeArrowheads="1"/>
          </p:cNvSpPr>
          <p:nvPr/>
        </p:nvSpPr>
        <p:spPr bwMode="auto">
          <a:xfrm>
            <a:off x="1255713" y="4799013"/>
            <a:ext cx="38782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b="1">
                <a:solidFill>
                  <a:schemeClr val="tx2"/>
                </a:solidFill>
                <a:latin typeface="Arial" panose="020B0604020202020204" pitchFamily="34" charset="0"/>
              </a:rPr>
              <a:t>“Local tsunami evacuation maps developed based on modeling, tsunami inundation maps and local oral history.”</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耐浪建築（5）青苗（災害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913" y="1528763"/>
            <a:ext cx="4021137" cy="2759075"/>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耐浪建築（8）青苗（魚市場）"/>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388" y="3486150"/>
            <a:ext cx="4191000" cy="2867025"/>
          </a:xfrm>
          <a:prstGeom prst="rect">
            <a:avLst/>
          </a:prstGeom>
          <a:noFill/>
          <a:extLst>
            <a:ext uri="{909E8E84-426E-40DD-AFC4-6F175D3DCCD1}">
              <a14:hiddenFill xmlns:a14="http://schemas.microsoft.com/office/drawing/2010/main">
                <a:solidFill>
                  <a:srgbClr val="FFFFFF"/>
                </a:solidFill>
              </a14:hiddenFill>
            </a:ext>
          </a:extLst>
        </p:spPr>
      </p:pic>
      <p:sp>
        <p:nvSpPr>
          <p:cNvPr id="72708" name="Line 4"/>
          <p:cNvSpPr>
            <a:spLocks noChangeShapeType="1"/>
          </p:cNvSpPr>
          <p:nvPr/>
        </p:nvSpPr>
        <p:spPr bwMode="auto">
          <a:xfrm flipH="1" flipV="1">
            <a:off x="2009775" y="2417763"/>
            <a:ext cx="381000" cy="1905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09" name="Rectangle 5"/>
          <p:cNvSpPr>
            <a:spLocks noChangeArrowheads="1"/>
          </p:cNvSpPr>
          <p:nvPr/>
        </p:nvSpPr>
        <p:spPr bwMode="auto">
          <a:xfrm>
            <a:off x="912813" y="506413"/>
            <a:ext cx="8226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4000" b="1">
                <a:solidFill>
                  <a:schemeClr val="tx2"/>
                </a:solidFill>
                <a:effectLst>
                  <a:outerShdw blurRad="38100" dist="38100" dir="2700000" algn="tl">
                    <a:srgbClr val="000000"/>
                  </a:outerShdw>
                </a:effectLst>
                <a:latin typeface="Arial" panose="020B0604020202020204" pitchFamily="34" charset="0"/>
              </a:rPr>
              <a:t>Tsunami Construction Guidance</a:t>
            </a:r>
          </a:p>
        </p:txBody>
      </p:sp>
      <p:sp>
        <p:nvSpPr>
          <p:cNvPr id="72710" name="Rectangle 6"/>
          <p:cNvSpPr>
            <a:spLocks noChangeArrowheads="1"/>
          </p:cNvSpPr>
          <p:nvPr/>
        </p:nvSpPr>
        <p:spPr bwMode="auto">
          <a:xfrm>
            <a:off x="5237163" y="1611313"/>
            <a:ext cx="38496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 typeface="Wingdings" panose="05000000000000000000" pitchFamily="2" charset="2"/>
              <a:buChar char="v"/>
            </a:pPr>
            <a:r>
              <a:rPr lang="en-US" altLang="en-US" sz="2400" b="1">
                <a:effectLst>
                  <a:outerShdw blurRad="38100" dist="38100" dir="2700000" algn="tl">
                    <a:srgbClr val="000000"/>
                  </a:outerShdw>
                </a:effectLst>
                <a:latin typeface="Arial" panose="020B0604020202020204" pitchFamily="34" charset="0"/>
              </a:rPr>
              <a:t>No high ground</a:t>
            </a:r>
          </a:p>
          <a:p>
            <a:pPr eaLnBrk="1" hangingPunct="1">
              <a:buFont typeface="Wingdings" panose="05000000000000000000" pitchFamily="2" charset="2"/>
              <a:buChar char="v"/>
            </a:pPr>
            <a:r>
              <a:rPr lang="en-US" altLang="en-US" sz="2400" b="1">
                <a:effectLst>
                  <a:outerShdw blurRad="38100" dist="38100" dir="2700000" algn="tl">
                    <a:srgbClr val="000000"/>
                  </a:outerShdw>
                </a:effectLst>
                <a:latin typeface="Arial" panose="020B0604020202020204" pitchFamily="34" charset="0"/>
              </a:rPr>
              <a:t>Vertical evacuation</a:t>
            </a:r>
          </a:p>
          <a:p>
            <a:pPr eaLnBrk="1" hangingPunct="1">
              <a:buFont typeface="Wingdings" panose="05000000000000000000" pitchFamily="2" charset="2"/>
              <a:buChar char="v"/>
            </a:pPr>
            <a:r>
              <a:rPr lang="en-US" altLang="en-US" sz="2400" b="1">
                <a:effectLst>
                  <a:outerShdw blurRad="38100" dist="38100" dir="2700000" algn="tl">
                    <a:srgbClr val="000000"/>
                  </a:outerShdw>
                </a:effectLst>
                <a:latin typeface="Arial" panose="020B0604020202020204" pitchFamily="34" charset="0"/>
              </a:rPr>
              <a:t>Construction guidance</a:t>
            </a:r>
          </a:p>
        </p:txBody>
      </p:sp>
      <p:pic>
        <p:nvPicPr>
          <p:cNvPr id="727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75" y="2870200"/>
            <a:ext cx="2224088" cy="3208338"/>
          </a:xfrm>
          <a:prstGeom prst="rect">
            <a:avLst/>
          </a:prstGeom>
          <a:noFill/>
          <a:extLst>
            <a:ext uri="{909E8E84-426E-40DD-AFC4-6F175D3DCCD1}">
              <a14:hiddenFill xmlns:a14="http://schemas.microsoft.com/office/drawing/2010/main">
                <a:solidFill>
                  <a:srgbClr val="FFFFFF"/>
                </a:solidFill>
              </a14:hiddenFill>
            </a:ext>
          </a:extLst>
        </p:spPr>
      </p:pic>
      <p:sp>
        <p:nvSpPr>
          <p:cNvPr id="72712" name="Rectangle 8"/>
          <p:cNvSpPr>
            <a:spLocks noChangeArrowheads="1"/>
          </p:cNvSpPr>
          <p:nvPr/>
        </p:nvSpPr>
        <p:spPr bwMode="auto">
          <a:xfrm>
            <a:off x="5953125" y="6061075"/>
            <a:ext cx="292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latin typeface="Arial" panose="020B0604020202020204" pitchFamily="34" charset="0"/>
              </a:rPr>
              <a:t>Nishiki Tower in                  Mie Prefecture, Japan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912813" y="0"/>
            <a:ext cx="8226425"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Program Based on Comprehensive Approach</a:t>
            </a:r>
          </a:p>
        </p:txBody>
      </p:sp>
      <p:graphicFrame>
        <p:nvGraphicFramePr>
          <p:cNvPr id="94239" name="Group 31"/>
          <p:cNvGraphicFramePr>
            <a:graphicFrameLocks noGrp="1"/>
          </p:cNvGraphicFramePr>
          <p:nvPr>
            <p:ph type="tbl" idx="1"/>
          </p:nvPr>
        </p:nvGraphicFramePr>
        <p:xfrm>
          <a:off x="1028700" y="1422400"/>
          <a:ext cx="7886700" cy="5118100"/>
        </p:xfrm>
        <a:graphic>
          <a:graphicData uri="http://schemas.openxmlformats.org/drawingml/2006/table">
            <a:tbl>
              <a:tblPr/>
              <a:tblGrid>
                <a:gridCol w="2274888">
                  <a:extLst>
                    <a:ext uri="{9D8B030D-6E8A-4147-A177-3AD203B41FA5}">
                      <a16:colId xmlns:a16="http://schemas.microsoft.com/office/drawing/2014/main" val="2215035001"/>
                    </a:ext>
                  </a:extLst>
                </a:gridCol>
                <a:gridCol w="2806700">
                  <a:extLst>
                    <a:ext uri="{9D8B030D-6E8A-4147-A177-3AD203B41FA5}">
                      <a16:colId xmlns:a16="http://schemas.microsoft.com/office/drawing/2014/main" val="1617937575"/>
                    </a:ext>
                  </a:extLst>
                </a:gridCol>
                <a:gridCol w="2805112">
                  <a:extLst>
                    <a:ext uri="{9D8B030D-6E8A-4147-A177-3AD203B41FA5}">
                      <a16:colId xmlns:a16="http://schemas.microsoft.com/office/drawing/2014/main" val="2626516892"/>
                    </a:ext>
                  </a:extLst>
                </a:gridCol>
              </a:tblGrid>
              <a:tr h="88106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bg1"/>
                          </a:solidFill>
                          <a:effectLst/>
                          <a:latin typeface="Tahoma" panose="020B0604030504040204" pitchFamily="34" charset="0"/>
                        </a:rPr>
                        <a:t>Earthquake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bg1"/>
                          </a:solidFill>
                          <a:effectLst/>
                          <a:latin typeface="Tahoma" panose="020B0604030504040204" pitchFamily="34" charset="0"/>
                        </a:rPr>
                        <a:t>Immediate (0 to 30+ minutes)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bg1"/>
                          </a:solidFill>
                          <a:effectLst/>
                          <a:latin typeface="Tahoma" panose="020B0604030504040204" pitchFamily="34" charset="0"/>
                        </a:rPr>
                        <a:t>Organized Response</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bg1"/>
                          </a:solidFill>
                          <a:effectLst/>
                          <a:latin typeface="Tahoma" panose="020B0604030504040204" pitchFamily="34" charset="0"/>
                        </a:rPr>
                        <a:t>30 min to 12+ hours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913183647"/>
                  </a:ext>
                </a:extLst>
              </a:tr>
              <a:tr h="108108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Cascadia mag 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Education &amp; </a:t>
                      </a:r>
                      <a:r>
                        <a:rPr kumimoji="0" lang="en-US" altLang="en-US" sz="2000" b="1" i="0" u="sng" strike="noStrike" cap="none" normalizeH="0" baseline="0" smtClean="0">
                          <a:ln>
                            <a:noFill/>
                          </a:ln>
                          <a:solidFill>
                            <a:schemeClr val="tx1"/>
                          </a:solidFill>
                          <a:effectLst/>
                          <a:latin typeface="Tahoma" panose="020B0604030504040204" pitchFamily="34" charset="0"/>
                        </a:rPr>
                        <a:t>Training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000" b="1" i="0" u="sng"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Education,Seismic data, Buoy 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18005531"/>
                  </a:ext>
                </a:extLst>
              </a:tr>
              <a:tr h="13906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Cascadia mag 8+ (away from rupture)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Education, Seismic data, Buoy data</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(rupture is like mag 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Education, Seismic data, Buoy data</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en-US" sz="20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25858765"/>
                  </a:ext>
                </a:extLst>
              </a:tr>
              <a:tr h="88423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Distant (Alaska, Japan, other)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Education, Buoy data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Education, Buoy data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06693513"/>
                  </a:ext>
                </a:extLst>
              </a:tr>
              <a:tr h="88106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Nisqually-type or crustal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Seismic data, Education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7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tx1"/>
                        </a:buClr>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en-US" sz="2000" b="1" i="0" u="none" strike="noStrike" cap="none" normalizeH="0" baseline="0" smtClean="0">
                          <a:ln>
                            <a:noFill/>
                          </a:ln>
                          <a:solidFill>
                            <a:schemeClr val="tx1"/>
                          </a:solidFill>
                          <a:effectLst/>
                          <a:latin typeface="Tahoma" panose="020B0604030504040204" pitchFamily="34" charset="0"/>
                        </a:rPr>
                        <a:t>Seismic data, Education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57553426"/>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917575" y="501650"/>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Tsunami Ready Community</a:t>
            </a:r>
          </a:p>
        </p:txBody>
      </p:sp>
      <p:sp>
        <p:nvSpPr>
          <p:cNvPr id="95235" name="Rectangle 3"/>
          <p:cNvSpPr>
            <a:spLocks noGrp="1" noChangeArrowheads="1"/>
          </p:cNvSpPr>
          <p:nvPr>
            <p:ph type="body" idx="1"/>
          </p:nvPr>
        </p:nvSpPr>
        <p:spPr>
          <a:xfrm>
            <a:off x="950913" y="1389063"/>
            <a:ext cx="7313612" cy="3141662"/>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457200" indent="-457200">
              <a:spcBef>
                <a:spcPct val="0"/>
              </a:spcBef>
              <a:buClr>
                <a:schemeClr val="tx1"/>
              </a:buClr>
              <a:buFont typeface="Wingdings" panose="05000000000000000000" pitchFamily="2" charset="2"/>
              <a:buChar char="v"/>
            </a:pPr>
            <a:r>
              <a:rPr lang="en-US" altLang="en-US" sz="2800" b="1"/>
              <a:t>Public education </a:t>
            </a:r>
            <a:r>
              <a:rPr lang="en-US" altLang="en-US" sz="2800" b="1" u="sng"/>
              <a:t>cornerstone</a:t>
            </a:r>
            <a:r>
              <a:rPr lang="en-US" altLang="en-US" sz="2800" b="1"/>
              <a:t> to success</a:t>
            </a:r>
          </a:p>
          <a:p>
            <a:pPr marL="866775" lvl="1" indent="-233363">
              <a:spcBef>
                <a:spcPct val="0"/>
              </a:spcBef>
              <a:buFont typeface="Wingdings" panose="05000000000000000000" pitchFamily="2" charset="2"/>
              <a:buChar char="Ø"/>
            </a:pPr>
            <a:r>
              <a:rPr lang="en-US" altLang="en-US" sz="2400"/>
              <a:t>Risk communications -- key to how people will respond </a:t>
            </a:r>
          </a:p>
          <a:p>
            <a:pPr marL="866775" lvl="1" indent="-233363">
              <a:spcBef>
                <a:spcPct val="0"/>
              </a:spcBef>
              <a:buFont typeface="Wingdings" panose="05000000000000000000" pitchFamily="2" charset="2"/>
              <a:buChar char="Ø"/>
            </a:pPr>
            <a:r>
              <a:rPr lang="en-US" altLang="en-US" sz="2400"/>
              <a:t>Exercise and drill response plans </a:t>
            </a:r>
          </a:p>
          <a:p>
            <a:pPr marL="866775" lvl="1" indent="-233363">
              <a:spcBef>
                <a:spcPct val="0"/>
              </a:spcBef>
              <a:buFont typeface="Wingdings" panose="05000000000000000000" pitchFamily="2" charset="2"/>
              <a:buChar char="Ø"/>
            </a:pPr>
            <a:r>
              <a:rPr lang="en-US" altLang="en-US" sz="2400"/>
              <a:t>Train on the use of tsunami tools</a:t>
            </a:r>
          </a:p>
          <a:p>
            <a:pPr marL="866775" lvl="1" indent="-233363">
              <a:spcBef>
                <a:spcPct val="0"/>
              </a:spcBef>
              <a:buFont typeface="Wingdings" panose="05000000000000000000" pitchFamily="2" charset="2"/>
              <a:buChar char="Ø"/>
            </a:pPr>
            <a:r>
              <a:rPr lang="en-US" altLang="en-US" sz="2400"/>
              <a:t>Social science must be part of the tsunami ready process</a:t>
            </a:r>
          </a:p>
        </p:txBody>
      </p:sp>
      <p:pic>
        <p:nvPicPr>
          <p:cNvPr id="952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6863" y="4667250"/>
            <a:ext cx="1160462" cy="1833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5" descr="Run to high Ground Art"/>
          <p:cNvPicPr>
            <a:picLocks noChangeAspect="1" noChangeArrowheads="1"/>
          </p:cNvPicPr>
          <p:nvPr/>
        </p:nvPicPr>
        <p:blipFill>
          <a:blip r:embed="rId3" cstate="print">
            <a:extLst>
              <a:ext uri="{28A0092B-C50C-407E-A947-70E740481C1C}">
                <a14:useLocalDpi xmlns:a14="http://schemas.microsoft.com/office/drawing/2010/main" val="0"/>
              </a:ext>
            </a:extLst>
          </a:blip>
          <a:srcRect l="4512" t="2151"/>
          <a:stretch>
            <a:fillRect/>
          </a:stretch>
        </p:blipFill>
        <p:spPr bwMode="auto">
          <a:xfrm>
            <a:off x="1868488" y="4667250"/>
            <a:ext cx="1123950" cy="183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38" name="Picture 6" descr="k"/>
          <p:cNvPicPr>
            <a:picLocks noChangeAspect="1" noChangeArrowheads="1"/>
          </p:cNvPicPr>
          <p:nvPr/>
        </p:nvPicPr>
        <p:blipFill>
          <a:blip r:embed="rId4" cstate="print">
            <a:extLst>
              <a:ext uri="{28A0092B-C50C-407E-A947-70E740481C1C}">
                <a14:useLocalDpi xmlns:a14="http://schemas.microsoft.com/office/drawing/2010/main" val="0"/>
              </a:ext>
            </a:extLst>
          </a:blip>
          <a:srcRect l="6497" t="4666" r="8083" b="1228"/>
          <a:stretch>
            <a:fillRect/>
          </a:stretch>
        </p:blipFill>
        <p:spPr bwMode="auto">
          <a:xfrm>
            <a:off x="4173538" y="4676775"/>
            <a:ext cx="1289050" cy="183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12813" y="501650"/>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Challenge</a:t>
            </a:r>
          </a:p>
        </p:txBody>
      </p:sp>
      <p:sp>
        <p:nvSpPr>
          <p:cNvPr id="44035" name="Rectangle 3"/>
          <p:cNvSpPr>
            <a:spLocks noGrp="1" noChangeArrowheads="1"/>
          </p:cNvSpPr>
          <p:nvPr>
            <p:ph type="body" sz="half" idx="1"/>
          </p:nvPr>
        </p:nvSpPr>
        <p:spPr>
          <a:xfrm>
            <a:off x="2079625" y="5094288"/>
            <a:ext cx="5845175" cy="118745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223838" indent="-223838" algn="ctr">
              <a:spcBef>
                <a:spcPct val="0"/>
              </a:spcBef>
              <a:buClr>
                <a:schemeClr val="tx1"/>
              </a:buClr>
              <a:buFont typeface="Wingdings" panose="05000000000000000000" pitchFamily="2" charset="2"/>
              <a:buNone/>
            </a:pPr>
            <a:r>
              <a:rPr lang="en-US" altLang="en-US" sz="2400" b="1">
                <a:effectLst/>
              </a:rPr>
              <a:t>Maintaining awareness and preparedness through Public Education</a:t>
            </a:r>
          </a:p>
        </p:txBody>
      </p:sp>
      <p:pic>
        <p:nvPicPr>
          <p:cNvPr id="44036" name="Picture 4" descr="tsunami water withdrawl"/>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65225" y="1565275"/>
            <a:ext cx="7673975" cy="3394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12813" y="501650"/>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Tsunami Ready Community</a:t>
            </a:r>
          </a:p>
        </p:txBody>
      </p:sp>
      <p:sp>
        <p:nvSpPr>
          <p:cNvPr id="96259" name="Rectangle 3"/>
          <p:cNvSpPr>
            <a:spLocks noGrp="1" noChangeArrowheads="1"/>
          </p:cNvSpPr>
          <p:nvPr>
            <p:ph type="body" sz="half" idx="1"/>
          </p:nvPr>
        </p:nvSpPr>
        <p:spPr>
          <a:xfrm>
            <a:off x="1027113" y="1427163"/>
            <a:ext cx="7313612" cy="22828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457200" indent="-457200">
              <a:spcBef>
                <a:spcPct val="0"/>
              </a:spcBef>
              <a:buClr>
                <a:schemeClr val="tx1"/>
              </a:buClr>
              <a:buFont typeface="Wingdings" panose="05000000000000000000" pitchFamily="2" charset="2"/>
              <a:buChar char="v"/>
            </a:pPr>
            <a:r>
              <a:rPr lang="en-US" altLang="en-US" sz="2400" b="1"/>
              <a:t>Engaging business community </a:t>
            </a:r>
            <a:r>
              <a:rPr lang="en-US" altLang="en-US" sz="2400" b="1" u="sng"/>
              <a:t>save lives</a:t>
            </a:r>
          </a:p>
          <a:p>
            <a:pPr marL="804863" lvl="1" indent="-233363">
              <a:spcBef>
                <a:spcPct val="0"/>
              </a:spcBef>
              <a:buFont typeface="Wingdings" panose="05000000000000000000" pitchFamily="2" charset="2"/>
              <a:buChar char="Ø"/>
            </a:pPr>
            <a:r>
              <a:rPr lang="en-US" altLang="en-US" sz="2400" b="1"/>
              <a:t>Tourist must be aware of tsunami issues and evacuation procedures</a:t>
            </a:r>
          </a:p>
          <a:p>
            <a:pPr marL="804863" lvl="1" indent="-233363">
              <a:spcBef>
                <a:spcPct val="0"/>
              </a:spcBef>
              <a:buFont typeface="Wingdings" panose="05000000000000000000" pitchFamily="2" charset="2"/>
              <a:buChar char="Ø"/>
            </a:pPr>
            <a:r>
              <a:rPr lang="en-US" altLang="en-US" sz="2400" b="1"/>
              <a:t>Educate and train business on tsunami contingency  planning and train staff on what to do for a tsunami</a:t>
            </a:r>
          </a:p>
        </p:txBody>
      </p:sp>
      <p:graphicFrame>
        <p:nvGraphicFramePr>
          <p:cNvPr id="96260" name="Object 4"/>
          <p:cNvGraphicFramePr>
            <a:graphicFrameLocks noChangeAspect="1"/>
          </p:cNvGraphicFramePr>
          <p:nvPr>
            <p:ph sz="half" idx="2"/>
          </p:nvPr>
        </p:nvGraphicFramePr>
        <p:xfrm>
          <a:off x="2336800" y="3895725"/>
          <a:ext cx="4822825" cy="2555875"/>
        </p:xfrm>
        <a:graphic>
          <a:graphicData uri="http://schemas.openxmlformats.org/presentationml/2006/ole">
            <mc:AlternateContent xmlns:mc="http://schemas.openxmlformats.org/markup-compatibility/2006">
              <mc:Choice xmlns:v="urn:schemas-microsoft-com:vml" Requires="v">
                <p:oleObj spid="_x0000_s96261" name="Image Document" r:id="rId3" imgW="6276960" imgH="4019400" progId="Imaging.Document">
                  <p:embed/>
                </p:oleObj>
              </mc:Choice>
              <mc:Fallback>
                <p:oleObj name="Image Document" r:id="rId3" imgW="6276960" imgH="4019400" progId="Imaging.Document">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3895725"/>
                        <a:ext cx="4822825"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12813" y="506413"/>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Tsunami Ready Community</a:t>
            </a:r>
          </a:p>
        </p:txBody>
      </p:sp>
      <p:sp>
        <p:nvSpPr>
          <p:cNvPr id="97283" name="Rectangle 3"/>
          <p:cNvSpPr>
            <a:spLocks noGrp="1" noChangeArrowheads="1"/>
          </p:cNvSpPr>
          <p:nvPr>
            <p:ph type="body" idx="1"/>
          </p:nvPr>
        </p:nvSpPr>
        <p:spPr>
          <a:xfrm>
            <a:off x="1028700" y="1420813"/>
            <a:ext cx="7313613" cy="1735137"/>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457200" indent="-457200">
              <a:lnSpc>
                <a:spcPct val="90000"/>
              </a:lnSpc>
              <a:spcBef>
                <a:spcPct val="0"/>
              </a:spcBef>
              <a:buClr>
                <a:schemeClr val="tx1"/>
              </a:buClr>
              <a:buFont typeface="Wingdings" panose="05000000000000000000" pitchFamily="2" charset="2"/>
              <a:buChar char="v"/>
            </a:pPr>
            <a:r>
              <a:rPr lang="en-US" altLang="en-US" sz="2400" b="1"/>
              <a:t>Community </a:t>
            </a:r>
            <a:r>
              <a:rPr lang="en-US" altLang="en-US" sz="2400" b="1" u="sng"/>
              <a:t>buy-in</a:t>
            </a:r>
            <a:r>
              <a:rPr lang="en-US" altLang="en-US" sz="2400" b="1"/>
              <a:t> has to take place to have a successful Tsunami Ready Program</a:t>
            </a:r>
          </a:p>
          <a:p>
            <a:pPr marL="804863" lvl="1" indent="-233363">
              <a:lnSpc>
                <a:spcPct val="90000"/>
              </a:lnSpc>
              <a:spcBef>
                <a:spcPct val="0"/>
              </a:spcBef>
              <a:buFont typeface="Wingdings" panose="05000000000000000000" pitchFamily="2" charset="2"/>
              <a:buChar char="Ø"/>
            </a:pPr>
            <a:r>
              <a:rPr lang="en-US" altLang="en-US" sz="2400" b="1"/>
              <a:t>Apply Growth Management principles to reduce impact of a Tsunami on lives and infrastructure</a:t>
            </a:r>
          </a:p>
        </p:txBody>
      </p:sp>
      <p:pic>
        <p:nvPicPr>
          <p:cNvPr id="97284" name="Picture 4" descr="award signs group shot 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3354388"/>
            <a:ext cx="3738562" cy="2647950"/>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5" descr="Mvc-013s"/>
          <p:cNvPicPr>
            <a:picLocks noChangeAspect="1" noChangeArrowheads="1"/>
          </p:cNvPicPr>
          <p:nvPr/>
        </p:nvPicPr>
        <p:blipFill>
          <a:blip r:embed="rId3">
            <a:extLst>
              <a:ext uri="{28A0092B-C50C-407E-A947-70E740481C1C}">
                <a14:useLocalDpi xmlns:a14="http://schemas.microsoft.com/office/drawing/2010/main" val="0"/>
              </a:ext>
            </a:extLst>
          </a:blip>
          <a:srcRect l="4276"/>
          <a:stretch>
            <a:fillRect/>
          </a:stretch>
        </p:blipFill>
        <p:spPr bwMode="auto">
          <a:xfrm>
            <a:off x="5011738" y="3343275"/>
            <a:ext cx="3894137" cy="2652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912813" y="498475"/>
            <a:ext cx="8226425"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lstStyle/>
          <a:p>
            <a:r>
              <a:rPr lang="en-US" altLang="en-US">
                <a:latin typeface="Arial" panose="020B0604020202020204" pitchFamily="34" charset="0"/>
              </a:rPr>
              <a:t>Tsunami Ready Community</a:t>
            </a:r>
          </a:p>
        </p:txBody>
      </p:sp>
      <p:sp>
        <p:nvSpPr>
          <p:cNvPr id="98307" name="Rectangle 3"/>
          <p:cNvSpPr>
            <a:spLocks noGrp="1" noChangeArrowheads="1"/>
          </p:cNvSpPr>
          <p:nvPr>
            <p:ph type="body" idx="1"/>
          </p:nvPr>
        </p:nvSpPr>
        <p:spPr>
          <a:xfrm>
            <a:off x="1027113" y="1427163"/>
            <a:ext cx="7732712" cy="5024437"/>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457200" indent="-457200">
              <a:spcBef>
                <a:spcPct val="0"/>
              </a:spcBef>
              <a:buClr>
                <a:schemeClr val="tx1"/>
              </a:buClr>
              <a:buFont typeface="Wingdings" panose="05000000000000000000" pitchFamily="2" charset="2"/>
              <a:buChar char="v"/>
            </a:pPr>
            <a:r>
              <a:rPr lang="en-US" altLang="en-US" sz="2800" b="1"/>
              <a:t>Integrated on-shore communications infrastructure must be in place to </a:t>
            </a:r>
            <a:r>
              <a:rPr lang="en-US" altLang="en-US" sz="2800" b="1" u="sng"/>
              <a:t>get the message to the public</a:t>
            </a:r>
          </a:p>
          <a:p>
            <a:pPr marL="804863" lvl="1" indent="-233363">
              <a:spcBef>
                <a:spcPct val="0"/>
              </a:spcBef>
              <a:buFont typeface="Wingdings" panose="05000000000000000000" pitchFamily="2" charset="2"/>
              <a:buChar char="Ø"/>
            </a:pPr>
            <a:r>
              <a:rPr lang="en-US" altLang="en-US" sz="2400" b="1"/>
              <a:t>Communication infrastructures to support alert and notification system need to be in place to make these system </a:t>
            </a:r>
            <a:r>
              <a:rPr lang="en-US" altLang="en-US" sz="2400" b="1" u="sng"/>
              <a:t>effective and reliable</a:t>
            </a:r>
          </a:p>
          <a:p>
            <a:pPr marL="804863" lvl="1" indent="-233363">
              <a:spcBef>
                <a:spcPct val="0"/>
              </a:spcBef>
              <a:buFont typeface="Wingdings" panose="05000000000000000000" pitchFamily="2" charset="2"/>
              <a:buChar char="Ø"/>
            </a:pPr>
            <a:r>
              <a:rPr lang="en-US" altLang="en-US" sz="2400" b="1"/>
              <a:t>An indoor alert and notification system for public facilities, homes and businesses will </a:t>
            </a:r>
            <a:r>
              <a:rPr lang="en-US" altLang="en-US" sz="2400" b="1" u="sng"/>
              <a:t>facilitate warning and evacuation</a:t>
            </a:r>
          </a:p>
          <a:p>
            <a:pPr marL="804863" lvl="1" indent="-233363">
              <a:spcBef>
                <a:spcPct val="0"/>
              </a:spcBef>
              <a:buFont typeface="Wingdings" panose="05000000000000000000" pitchFamily="2" charset="2"/>
              <a:buChar char="Ø"/>
            </a:pPr>
            <a:r>
              <a:rPr lang="en-US" altLang="en-US" sz="2400" b="1"/>
              <a:t>An outdoor alert and notification system for  tsunami communities to </a:t>
            </a:r>
            <a:r>
              <a:rPr lang="en-US" altLang="en-US" sz="2400" b="1" u="sng"/>
              <a:t>warn the public on beaches or high traffic areas</a:t>
            </a:r>
            <a:endParaRPr lang="en-US" altLang="en-US" sz="2400" b="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Shimmer</Template>
  <TotalTime>1000</TotalTime>
  <Words>1237</Words>
  <Application>Microsoft Office PowerPoint</Application>
  <PresentationFormat>On-screen Show (4:3)</PresentationFormat>
  <Paragraphs>112</Paragraphs>
  <Slides>18</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6" baseType="lpstr">
      <vt:lpstr>Arial</vt:lpstr>
      <vt:lpstr>Tahoma</vt:lpstr>
      <vt:lpstr>Times New Roman</vt:lpstr>
      <vt:lpstr>Wingdings</vt:lpstr>
      <vt:lpstr>Symbol</vt:lpstr>
      <vt:lpstr>Shimmer</vt:lpstr>
      <vt:lpstr>Image Document</vt:lpstr>
      <vt:lpstr>Dell Image Expert Picture</vt:lpstr>
      <vt:lpstr>PowerPoint Presentation</vt:lpstr>
      <vt:lpstr>PowerPoint Presentation</vt:lpstr>
      <vt:lpstr>PowerPoint Presentation</vt:lpstr>
      <vt:lpstr>Program Based on Comprehensive Approach</vt:lpstr>
      <vt:lpstr>Tsunami Ready Community</vt:lpstr>
      <vt:lpstr>Challenge</vt:lpstr>
      <vt:lpstr>Tsunami Ready Community</vt:lpstr>
      <vt:lpstr>Tsunami Ready Community</vt:lpstr>
      <vt:lpstr>Tsunami Ready Community</vt:lpstr>
      <vt:lpstr>Integrated on-shore  communications infrastructure</vt:lpstr>
      <vt:lpstr>Mount Octopus NOAA Weather Radio Transmitter Site Project</vt:lpstr>
      <vt:lpstr>NOAA Weather Radio</vt:lpstr>
      <vt:lpstr>All Hazard Alert Broadcasting (AHAB) Radio</vt:lpstr>
      <vt:lpstr>AHAB Radio</vt:lpstr>
      <vt:lpstr>PowerPoint Presentation</vt:lpstr>
      <vt:lpstr>Process for Developing Coverage Area</vt:lpstr>
      <vt:lpstr>Results</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Crawford</dc:creator>
  <cp:lastModifiedBy>Reilly, Daniel@CalOES</cp:lastModifiedBy>
  <cp:revision>31</cp:revision>
  <dcterms:created xsi:type="dcterms:W3CDTF">2005-02-05T20:56:03Z</dcterms:created>
  <dcterms:modified xsi:type="dcterms:W3CDTF">2020-08-26T16:48:30Z</dcterms:modified>
</cp:coreProperties>
</file>