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55" d="100"/>
          <a:sy n="155" d="100"/>
        </p:scale>
        <p:origin x="-256" y="-104"/>
      </p:cViewPr>
      <p:guideLst>
        <p:guide orient="horz" pos="2160"/>
        <p:guide pos="2880"/>
      </p:guideLst>
    </p:cSldViewPr>
  </p:slide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229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692BEC8-F80A-457D-8102-BAA4B55CCFE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F50710-335A-401F-867B-397A30E39C87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12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CAEC83-90B6-4D27-A2B8-B2D7AA0B59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7831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914D33-1C6F-4B9D-AC4C-F0B4C86F3E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3052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B5515E-475F-42AA-9F81-4E0703B226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4838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Online Image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19CACE1-0AC9-4840-BF5B-76CC27DE6F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1353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FF74939-9DFA-495D-B6E4-EC71242D99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8481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87EA87-8543-48FE-B4C8-F71855B42D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204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E0D9BA-4B51-46E0-93A1-CFBC16E1BD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7798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2B6903-030F-4361-BD78-BEE3D059E5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0277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FF2976-0653-414B-AC24-9CC0F19B33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674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4F589C-4CD5-4576-8EFC-619103E863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0398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40BF50-9740-4B47-900A-34F9B686DA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249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82EA68-6DFE-4749-876B-A92EA93D07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9405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A0D565-0BE8-485A-85A9-3EC6EAD402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2086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D459904-1299-4582-B649-3C510A3DBD0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381000"/>
            <a:ext cx="7467600" cy="2438400"/>
          </a:xfrm>
        </p:spPr>
        <p:txBody>
          <a:bodyPr anchor="ctr"/>
          <a:lstStyle/>
          <a:p>
            <a:r>
              <a:rPr lang="en-US" altLang="en-US" sz="4400">
                <a:solidFill>
                  <a:srgbClr val="FFFF00"/>
                </a:solidFill>
              </a:rPr>
              <a:t>Tsunamis in the POLA and POLB and Some Considerations of Landslide Generated Waves</a:t>
            </a:r>
            <a:r>
              <a:rPr lang="en-US" altLang="en-US" sz="4400"/>
              <a:t>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6600"/>
            <a:ext cx="6400800" cy="2362200"/>
          </a:xfrm>
        </p:spPr>
        <p:txBody>
          <a:bodyPr/>
          <a:lstStyle/>
          <a:p>
            <a:r>
              <a:rPr lang="en-US" altLang="en-US" sz="3200">
                <a:solidFill>
                  <a:srgbClr val="FFFF00"/>
                </a:solidFill>
              </a:rPr>
              <a:t>Fred Raichlen</a:t>
            </a:r>
          </a:p>
          <a:p>
            <a:r>
              <a:rPr lang="en-US" altLang="en-US" sz="3200">
                <a:solidFill>
                  <a:srgbClr val="FFFF00"/>
                </a:solidFill>
              </a:rPr>
              <a:t>Professor of Civil Engineering and Mechanical Engineering, Emeritus</a:t>
            </a:r>
          </a:p>
          <a:p>
            <a:r>
              <a:rPr lang="en-US" altLang="en-US" sz="3200">
                <a:solidFill>
                  <a:srgbClr val="FFFF00"/>
                </a:solidFill>
              </a:rPr>
              <a:t>California Institute of Technology</a:t>
            </a:r>
            <a:endParaRPr lang="en-US" altLang="en-US" sz="3200"/>
          </a:p>
        </p:txBody>
      </p:sp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Marigram,Spectra 1946 copy                                     000001F5Fred's Ipod                    BECC5B5F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90600"/>
            <a:ext cx="5638800" cy="563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en-US" altLang="en-US" sz="2800">
                <a:solidFill>
                  <a:srgbClr val="FFFF00"/>
                </a:solidFill>
              </a:rPr>
              <a:t>Tide Gage Records and Spectra for April 1, 1946 Tsunami</a:t>
            </a:r>
            <a:endParaRPr lang="en-US" alt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idx="1"/>
          </p:nvPr>
        </p:nvSpPr>
        <p:spPr>
          <a:xfrm flipH="1" flipV="1">
            <a:off x="-609600" y="1905000"/>
            <a:ext cx="76200" cy="76200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 flipV="1">
            <a:off x="3276600" y="1600200"/>
            <a:ext cx="1981200" cy="2438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 flipV="1">
            <a:off x="4495800" y="1295400"/>
            <a:ext cx="914400" cy="27432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 flipH="1" flipV="1">
            <a:off x="5029200" y="1295400"/>
            <a:ext cx="685800" cy="26670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Marigram Alaska 1964 copy                                      000001F5Fred's Ipod                    BECC5B5F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7467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altLang="en-US" sz="2800">
                <a:solidFill>
                  <a:srgbClr val="FFFF00"/>
                </a:solidFill>
              </a:rPr>
              <a:t>Tide Gage Record at the POLA and the POLB for the 1964 Alaskan Tsunami</a:t>
            </a:r>
            <a:endParaRPr lang="en-US" alt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idx="1"/>
          </p:nvPr>
        </p:nvSpPr>
        <p:spPr>
          <a:xfrm flipH="1" flipV="1">
            <a:off x="-228600" y="1981200"/>
            <a:ext cx="76200" cy="762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LA Berth 60, Ensenada copy                                     00069D50Mac OS X                       BC1EE1F1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95400"/>
            <a:ext cx="4953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295400"/>
          </a:xfrm>
        </p:spPr>
        <p:txBody>
          <a:bodyPr/>
          <a:lstStyle/>
          <a:p>
            <a:r>
              <a:rPr lang="en-US" altLang="en-US" sz="2400">
                <a:solidFill>
                  <a:srgbClr val="FFFF00"/>
                </a:solidFill>
              </a:rPr>
              <a:t>A Comparison Between the 1960 Chilean Tsunami and the 1964 Alaskan Tsunami at the POLA and at Ensenada, Mexico</a:t>
            </a:r>
            <a:endParaRPr lang="en-US" alt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idx="1"/>
          </p:nvPr>
        </p:nvSpPr>
        <p:spPr>
          <a:xfrm flipV="1">
            <a:off x="-533400" y="2209800"/>
            <a:ext cx="76200" cy="762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Spectra Santa Monica,LA copy                                   000001F5Fred's Ipod                    BECC5B5F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95400"/>
            <a:ext cx="7086600" cy="534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219200"/>
          </a:xfrm>
        </p:spPr>
        <p:txBody>
          <a:bodyPr/>
          <a:lstStyle/>
          <a:p>
            <a:r>
              <a:rPr lang="en-US" altLang="en-US" sz="2800">
                <a:solidFill>
                  <a:srgbClr val="FFFF00"/>
                </a:solidFill>
              </a:rPr>
              <a:t>Energy Spectra for the 1964 Alaskan Tsunami at Santa Monica, La Jolla, and the POLA</a:t>
            </a:r>
            <a:r>
              <a:rPr lang="en-US" altLang="en-US"/>
              <a:t> 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idx="1"/>
          </p:nvPr>
        </p:nvSpPr>
        <p:spPr>
          <a:xfrm flipH="1" flipV="1">
            <a:off x="-381000" y="2438400"/>
            <a:ext cx="76200" cy="762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r>
              <a:rPr lang="en-US" altLang="en-US">
                <a:solidFill>
                  <a:srgbClr val="FFFF00"/>
                </a:solidFill>
              </a:rPr>
              <a:t>Harbor - Ship - Wave Interaction</a:t>
            </a:r>
            <a:endParaRPr lang="en-US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76400"/>
            <a:ext cx="3810000" cy="48006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Generally the problem is not simply the interaction of waves with the harbor, but the interaction of the moored ships with the wave induced harbor oscillations.  </a:t>
            </a:r>
          </a:p>
          <a:p>
            <a:pPr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For tsunamis, in addition to the direct impact on moored ships there is the effect of the waves on the land-side facilities</a:t>
            </a:r>
            <a:r>
              <a:rPr lang="en-US" altLang="en-US" sz="2800"/>
              <a:t> </a:t>
            </a:r>
          </a:p>
        </p:txBody>
      </p:sp>
      <p:pic>
        <p:nvPicPr>
          <p:cNvPr id="6148" name="Picture 4" descr="Harbor-Moored ship copy                                        00000224Fred's Ipod                    BECC5B5F: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447800"/>
            <a:ext cx="4191000" cy="5181600"/>
          </a:xfrm>
        </p:spPr>
      </p:pic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ealand Ship copy                                              00000224Fred's Ipod                    BECC5B5F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60198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r>
              <a:rPr lang="en-US" altLang="en-US" sz="3600">
                <a:solidFill>
                  <a:srgbClr val="FFFF00"/>
                </a:solidFill>
              </a:rPr>
              <a:t>Container Ship Mooring in the POLB</a:t>
            </a:r>
            <a:endParaRPr lang="en-US" alt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sz="half" idx="1"/>
          </p:nvPr>
        </p:nvSpPr>
        <p:spPr>
          <a:xfrm flipH="1">
            <a:off x="-533400" y="2971800"/>
            <a:ext cx="76200" cy="76200"/>
          </a:xfrm>
        </p:spPr>
        <p:txBody>
          <a:bodyPr/>
          <a:lstStyle/>
          <a:p>
            <a:endParaRPr lang="en-US" altLang="en-US" sz="280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6248400" y="2362200"/>
            <a:ext cx="2743200" cy="3733800"/>
          </a:xfrm>
        </p:spPr>
        <p:txBody>
          <a:bodyPr/>
          <a:lstStyle/>
          <a:p>
            <a:endParaRPr lang="en-US" altLang="en-US" sz="2400">
              <a:solidFill>
                <a:srgbClr val="FFFF00"/>
              </a:solidFill>
            </a:endParaRPr>
          </a:p>
          <a:p>
            <a:endParaRPr lang="en-US" altLang="en-US" sz="2400">
              <a:solidFill>
                <a:srgbClr val="FFFF00"/>
              </a:solidFill>
            </a:endParaRPr>
          </a:p>
          <a:p>
            <a:r>
              <a:rPr lang="en-US" altLang="en-US" sz="2400">
                <a:solidFill>
                  <a:srgbClr val="FFFF00"/>
                </a:solidFill>
              </a:rPr>
              <a:t>Sealand Terminal 1970</a:t>
            </a:r>
          </a:p>
          <a:p>
            <a:r>
              <a:rPr lang="en-US" altLang="en-US" sz="2400">
                <a:solidFill>
                  <a:srgbClr val="FFFF00"/>
                </a:solidFill>
              </a:rPr>
              <a:t>Note ship size relative to mooring.</a:t>
            </a:r>
          </a:p>
          <a:p>
            <a:r>
              <a:rPr lang="en-US" altLang="en-US" sz="2400">
                <a:solidFill>
                  <a:srgbClr val="FFFF00"/>
                </a:solidFill>
              </a:rPr>
              <a:t>Note the massive gantry crane.</a:t>
            </a:r>
          </a:p>
          <a:p>
            <a:endParaRPr lang="en-US" altLang="en-US" sz="240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ier J with Tugs copy                                          00000224Fred's Ipod                    BECC5B5F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621665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90600"/>
          </a:xfrm>
        </p:spPr>
        <p:txBody>
          <a:bodyPr/>
          <a:lstStyle/>
          <a:p>
            <a:r>
              <a:rPr lang="en-US" altLang="en-US" sz="3600">
                <a:solidFill>
                  <a:srgbClr val="FFFF00"/>
                </a:solidFill>
              </a:rPr>
              <a:t>Pier J : the POLB</a:t>
            </a:r>
            <a:endParaRPr lang="en-US" alt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sz="half" idx="1"/>
          </p:nvPr>
        </p:nvSpPr>
        <p:spPr>
          <a:xfrm flipH="1" flipV="1">
            <a:off x="-304800" y="2133600"/>
            <a:ext cx="76200" cy="76200"/>
          </a:xfrm>
        </p:spPr>
        <p:txBody>
          <a:bodyPr/>
          <a:lstStyle/>
          <a:p>
            <a:endParaRPr lang="en-US" altLang="en-US" sz="2800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6705600" y="1981200"/>
            <a:ext cx="2286000" cy="4114800"/>
          </a:xfrm>
        </p:spPr>
        <p:txBody>
          <a:bodyPr/>
          <a:lstStyle/>
          <a:p>
            <a:endParaRPr lang="en-US" altLang="en-US" sz="2400">
              <a:solidFill>
                <a:srgbClr val="FFFF00"/>
              </a:solidFill>
            </a:endParaRPr>
          </a:p>
          <a:p>
            <a:endParaRPr lang="en-US" altLang="en-US" sz="2400">
              <a:solidFill>
                <a:srgbClr val="FFFF00"/>
              </a:solidFill>
            </a:endParaRPr>
          </a:p>
          <a:p>
            <a:endParaRPr lang="en-US" altLang="en-US" sz="2400">
              <a:solidFill>
                <a:srgbClr val="FFFF00"/>
              </a:solidFill>
            </a:endParaRPr>
          </a:p>
          <a:p>
            <a:r>
              <a:rPr lang="en-US" altLang="en-US" sz="2400">
                <a:solidFill>
                  <a:srgbClr val="FFFF00"/>
                </a:solidFill>
              </a:rPr>
              <a:t>Note three tugs holding ship to wharf.</a:t>
            </a:r>
          </a:p>
          <a:p>
            <a:r>
              <a:rPr lang="en-US" altLang="en-US" sz="2400">
                <a:solidFill>
                  <a:srgbClr val="FFFF00"/>
                </a:solidFill>
              </a:rPr>
              <a:t>1995</a:t>
            </a:r>
          </a:p>
        </p:txBody>
      </p:sp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ct &amp; POLB Response copy                                      00000224Fred's Ipod                    BECC5B5F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1295400"/>
            <a:ext cx="337185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 altLang="en-US" sz="3600">
                <a:solidFill>
                  <a:srgbClr val="FFFF00"/>
                </a:solidFill>
              </a:rPr>
              <a:t>Wave Induced Oscillations in Harbors</a:t>
            </a:r>
            <a:endParaRPr lang="en-US" alt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clipArt" sz="half" idx="1"/>
          </p:nvPr>
        </p:nvSpPr>
        <p:spPr>
          <a:xfrm flipH="1">
            <a:off x="9372600" y="5562600"/>
            <a:ext cx="76200" cy="76200"/>
          </a:xfrm>
        </p:spPr>
      </p:sp>
      <p:sp>
        <p:nvSpPr>
          <p:cNvPr id="922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371600"/>
            <a:ext cx="3810000" cy="4724400"/>
          </a:xfrm>
        </p:spPr>
        <p:txBody>
          <a:bodyPr/>
          <a:lstStyle/>
          <a:p>
            <a:r>
              <a:rPr lang="en-US" altLang="en-US" sz="2800">
                <a:solidFill>
                  <a:srgbClr val="FFFF00"/>
                </a:solidFill>
              </a:rPr>
              <a:t>Response of a rectangular harbor </a:t>
            </a:r>
            <a:r>
              <a:rPr lang="en-US" altLang="en-US" sz="2400">
                <a:solidFill>
                  <a:srgbClr val="FFFF00"/>
                </a:solidFill>
              </a:rPr>
              <a:t>(after Ippen &amp; Goda, Lee, J.J.)</a:t>
            </a:r>
          </a:p>
          <a:p>
            <a:endParaRPr lang="en-US" altLang="en-US" sz="2800">
              <a:solidFill>
                <a:srgbClr val="FFFF00"/>
              </a:solidFill>
            </a:endParaRPr>
          </a:p>
          <a:p>
            <a:endParaRPr lang="en-US" altLang="en-US" sz="2800">
              <a:solidFill>
                <a:srgbClr val="FFFF00"/>
              </a:solidFill>
            </a:endParaRPr>
          </a:p>
          <a:p>
            <a:r>
              <a:rPr lang="en-US" altLang="en-US" sz="2800">
                <a:solidFill>
                  <a:srgbClr val="FFFF00"/>
                </a:solidFill>
              </a:rPr>
              <a:t>Response of Simplified Navy Basin at the POLB </a:t>
            </a:r>
            <a:r>
              <a:rPr lang="en-US" altLang="en-US" sz="2400">
                <a:solidFill>
                  <a:srgbClr val="FFFF00"/>
                </a:solidFill>
              </a:rPr>
              <a:t>(after Lee, J.J.)</a:t>
            </a:r>
          </a:p>
        </p:txBody>
      </p:sp>
    </p:spTree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Velocity Response at POLB copy                                 000001F5Fred's Ipod                    BECC5B5F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49530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solidFill>
                  <a:srgbClr val="FFFF00"/>
                </a:solidFill>
              </a:rPr>
              <a:t>Velocity Response at the Navy Basin Harbor Entrance at the POLB</a:t>
            </a:r>
            <a:endParaRPr lang="en-US" alt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sz="half" idx="1"/>
          </p:nvPr>
        </p:nvSpPr>
        <p:spPr>
          <a:xfrm flipH="1" flipV="1">
            <a:off x="-381000" y="2057400"/>
            <a:ext cx="76200" cy="76200"/>
          </a:xfrm>
        </p:spPr>
        <p:txBody>
          <a:bodyPr/>
          <a:lstStyle/>
          <a:p>
            <a:endParaRPr lang="en-US" altLang="en-US" sz="2800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486400" y="1981200"/>
            <a:ext cx="33528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    </a:t>
            </a:r>
          </a:p>
          <a:p>
            <a:pPr>
              <a:buFontTx/>
              <a:buNone/>
            </a:pPr>
            <a:endParaRPr lang="en-US" altLang="en-US" sz="2400">
              <a:solidFill>
                <a:srgbClr val="FFFF00"/>
              </a:solidFill>
            </a:endParaRPr>
          </a:p>
          <a:p>
            <a:pPr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    With respect to mooring considerations, to resist either far-field or near-field generated tsunamis the velocity and/or the velocity response is important.</a:t>
            </a:r>
          </a:p>
          <a:p>
            <a:pPr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	(after J.J. Lee)</a:t>
            </a:r>
            <a:endParaRPr lang="en-US" altLang="en-US" sz="2800"/>
          </a:p>
        </p:txBody>
      </p:sp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FFFF00"/>
                </a:solidFill>
              </a:rPr>
              <a:t>Tsunami Sources for the POLA and the POLB</a:t>
            </a:r>
            <a:endParaRPr lang="en-US" alt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971800"/>
            <a:ext cx="7772400" cy="3124200"/>
          </a:xfrm>
        </p:spPr>
        <p:txBody>
          <a:bodyPr/>
          <a:lstStyle/>
          <a:p>
            <a:pPr lvl="2"/>
            <a:r>
              <a:rPr lang="en-US" altLang="en-US" sz="4000">
                <a:solidFill>
                  <a:srgbClr val="FFFF00"/>
                </a:solidFill>
              </a:rPr>
              <a:t>Tsunamis Generated in the Far-Field</a:t>
            </a:r>
          </a:p>
          <a:p>
            <a:pPr lvl="2"/>
            <a:r>
              <a:rPr lang="en-US" altLang="en-US" sz="4000">
                <a:solidFill>
                  <a:srgbClr val="FFFF00"/>
                </a:solidFill>
              </a:rPr>
              <a:t>Tsunamis Generated in the Near-Field</a:t>
            </a:r>
            <a:endParaRPr lang="en-US" altLang="en-US"/>
          </a:p>
          <a:p>
            <a:pPr lvl="2" algn="ctr"/>
            <a:endParaRPr lang="en-US" altLang="en-US"/>
          </a:p>
        </p:txBody>
      </p:sp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FFFF00"/>
                </a:solidFill>
              </a:rPr>
              <a:t>Far-Field Tsunamis in the POLA and the POLB</a:t>
            </a:r>
            <a:endParaRPr lang="en-US" alt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971800"/>
            <a:ext cx="7772400" cy="3124200"/>
          </a:xfrm>
        </p:spPr>
        <p:txBody>
          <a:bodyPr/>
          <a:lstStyle/>
          <a:p>
            <a:pPr algn="ctr"/>
            <a:r>
              <a:rPr lang="en-US" altLang="en-US" sz="4000">
                <a:solidFill>
                  <a:srgbClr val="FFFF00"/>
                </a:solidFill>
              </a:rPr>
              <a:t>1946 Aleutian Tsunami</a:t>
            </a:r>
          </a:p>
          <a:p>
            <a:pPr algn="ctr"/>
            <a:r>
              <a:rPr lang="en-US" altLang="en-US" sz="4000">
                <a:solidFill>
                  <a:srgbClr val="FFFF00"/>
                </a:solidFill>
              </a:rPr>
              <a:t>1960 Chilean Tsunami</a:t>
            </a:r>
          </a:p>
          <a:p>
            <a:pPr algn="ctr"/>
            <a:r>
              <a:rPr lang="en-US" altLang="en-US" sz="4000">
                <a:solidFill>
                  <a:srgbClr val="FFFF00"/>
                </a:solidFill>
              </a:rPr>
              <a:t>1964 Alaskan Tsunami</a:t>
            </a:r>
          </a:p>
          <a:p>
            <a:pPr algn="ctr">
              <a:buFontTx/>
              <a:buNone/>
            </a:pPr>
            <a:r>
              <a:rPr lang="en-US" altLang="en-US" sz="2800">
                <a:solidFill>
                  <a:srgbClr val="FFFF00"/>
                </a:solidFill>
              </a:rPr>
              <a:t>(after Wilson, B.W., Raichlen, F.)</a:t>
            </a:r>
            <a:endParaRPr lang="en-US" altLang="en-US"/>
          </a:p>
        </p:txBody>
      </p:sp>
    </p:spTree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Maps Area copy                                                 000001F5Fred's Ipod                    BECC5B5F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38862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1600200" y="-228600"/>
            <a:ext cx="6858000" cy="1295400"/>
          </a:xfrm>
        </p:spPr>
        <p:txBody>
          <a:bodyPr/>
          <a:lstStyle/>
          <a:p>
            <a:r>
              <a:rPr lang="en-US" altLang="en-US" sz="3200">
                <a:solidFill>
                  <a:srgbClr val="FFFF00"/>
                </a:solidFill>
              </a:rPr>
              <a:t>Southern California Bathymetry</a:t>
            </a:r>
            <a:endParaRPr lang="en-US" alt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sz="half" idx="1"/>
          </p:nvPr>
        </p:nvSpPr>
        <p:spPr>
          <a:xfrm flipH="1" flipV="1">
            <a:off x="-685800" y="2133600"/>
            <a:ext cx="76200" cy="76200"/>
          </a:xfrm>
        </p:spPr>
        <p:txBody>
          <a:bodyPr/>
          <a:lstStyle/>
          <a:p>
            <a:endParaRPr lang="en-US" altLang="en-US" sz="2800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990600"/>
            <a:ext cx="3810000" cy="5486400"/>
          </a:xfrm>
        </p:spPr>
        <p:txBody>
          <a:bodyPr/>
          <a:lstStyle/>
          <a:p>
            <a:endParaRPr lang="en-US" altLang="en-US" sz="2800"/>
          </a:p>
          <a:p>
            <a:endParaRPr lang="en-US" altLang="en-US" sz="2800"/>
          </a:p>
          <a:p>
            <a:pPr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	California Bight</a:t>
            </a:r>
          </a:p>
          <a:p>
            <a:endParaRPr lang="en-US" altLang="en-US" sz="2400">
              <a:solidFill>
                <a:srgbClr val="FFFF00"/>
              </a:solidFill>
            </a:endParaRPr>
          </a:p>
          <a:p>
            <a:endParaRPr lang="en-US" altLang="en-US" sz="2400">
              <a:solidFill>
                <a:srgbClr val="FFFF00"/>
              </a:solidFill>
            </a:endParaRPr>
          </a:p>
          <a:p>
            <a:endParaRPr lang="en-US" altLang="en-US" sz="2400">
              <a:solidFill>
                <a:srgbClr val="FFFF00"/>
              </a:solidFill>
            </a:endParaRPr>
          </a:p>
          <a:p>
            <a:endParaRPr lang="en-US" altLang="en-US" sz="2400">
              <a:solidFill>
                <a:srgbClr val="FFFF00"/>
              </a:solidFill>
            </a:endParaRPr>
          </a:p>
          <a:p>
            <a:endParaRPr lang="en-US" altLang="en-US" sz="2400">
              <a:solidFill>
                <a:srgbClr val="FFFF00"/>
              </a:solidFill>
            </a:endParaRPr>
          </a:p>
          <a:p>
            <a:pPr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	Continental Shelf of San Pedro Bay</a:t>
            </a:r>
          </a:p>
        </p:txBody>
      </p:sp>
      <p:sp>
        <p:nvSpPr>
          <p:cNvPr id="15366" name="AutoShape 6"/>
          <p:cNvSpPr>
            <a:spLocks noChangeArrowheads="1"/>
          </p:cNvSpPr>
          <p:nvPr/>
        </p:nvSpPr>
        <p:spPr bwMode="auto">
          <a:xfrm>
            <a:off x="4267200" y="2057400"/>
            <a:ext cx="1143000" cy="381000"/>
          </a:xfrm>
          <a:prstGeom prst="leftArrow">
            <a:avLst>
              <a:gd name="adj1" fmla="val 50000"/>
              <a:gd name="adj2" fmla="val 75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AutoShape 7"/>
          <p:cNvSpPr>
            <a:spLocks noChangeArrowheads="1"/>
          </p:cNvSpPr>
          <p:nvPr/>
        </p:nvSpPr>
        <p:spPr bwMode="auto">
          <a:xfrm>
            <a:off x="4267200" y="4724400"/>
            <a:ext cx="1143000" cy="381000"/>
          </a:xfrm>
          <a:prstGeom prst="leftArrow">
            <a:avLst>
              <a:gd name="adj1" fmla="val 50000"/>
              <a:gd name="adj2" fmla="val 75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G4 HD FR:Microsoft Office 98:Templates:Blank Presentation</Template>
  <TotalTime>2</TotalTime>
  <Words>319</Words>
  <Application>Microsoft Office PowerPoint</Application>
  <PresentationFormat>On-screen Show (4:3)</PresentationFormat>
  <Paragraphs>52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Times</vt:lpstr>
      <vt:lpstr>Blank Presentation</vt:lpstr>
      <vt:lpstr>Tsunamis in the POLA and POLB and Some Considerations of Landslide Generated Waves </vt:lpstr>
      <vt:lpstr>Harbor - Ship - Wave Interaction</vt:lpstr>
      <vt:lpstr>Container Ship Mooring in the POLB</vt:lpstr>
      <vt:lpstr>Pier J : the POLB</vt:lpstr>
      <vt:lpstr>Wave Induced Oscillations in Harbors</vt:lpstr>
      <vt:lpstr>Velocity Response at the Navy Basin Harbor Entrance at the POLB</vt:lpstr>
      <vt:lpstr>Tsunami Sources for the POLA and the POLB</vt:lpstr>
      <vt:lpstr>Far-Field Tsunamis in the POLA and the POLB</vt:lpstr>
      <vt:lpstr>Southern California Bathymetry</vt:lpstr>
      <vt:lpstr>Tide Gage Records and Spectra for April 1, 1946 Tsunami</vt:lpstr>
      <vt:lpstr>Tide Gage Record at the POLA and the POLB for the 1964 Alaskan Tsunami</vt:lpstr>
      <vt:lpstr>A Comparison Between the 1960 Chilean Tsunami and the 1964 Alaskan Tsunami at the POLA and at Ensenada, Mexico</vt:lpstr>
      <vt:lpstr>Energy Spectra for the 1964 Alaskan Tsunami at Santa Monica, La Jolla, and the POLA </vt:lpstr>
    </vt:vector>
  </TitlesOfParts>
  <Company>Caltech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Tsunamis in the POLA and POLB and Some Considerations of Landslide Generated Waves</dc:title>
  <dc:creator>Fred Raichlen</dc:creator>
  <cp:lastModifiedBy>Reilly, Daniel@CalOES</cp:lastModifiedBy>
  <cp:revision>2</cp:revision>
  <dcterms:created xsi:type="dcterms:W3CDTF">2005-07-18T21:39:56Z</dcterms:created>
  <dcterms:modified xsi:type="dcterms:W3CDTF">2020-08-26T15:33:50Z</dcterms:modified>
</cp:coreProperties>
</file>