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sldIdLst>
    <p:sldId id="284" r:id="rId5"/>
    <p:sldId id="268" r:id="rId6"/>
    <p:sldId id="286" r:id="rId7"/>
    <p:sldId id="287" r:id="rId8"/>
    <p:sldId id="281" r:id="rId9"/>
    <p:sldId id="291" r:id="rId10"/>
    <p:sldId id="290" r:id="rId11"/>
    <p:sldId id="292" r:id="rId12"/>
    <p:sldId id="293" r:id="rId13"/>
    <p:sldId id="280" r:id="rId14"/>
    <p:sldId id="279" r:id="rId15"/>
    <p:sldId id="278" r:id="rId16"/>
    <p:sldId id="283" r:id="rId17"/>
    <p:sldId id="282" r:id="rId18"/>
    <p:sldId id="294" r:id="rId19"/>
    <p:sldId id="295" r:id="rId20"/>
    <p:sldId id="296" r:id="rId21"/>
    <p:sldId id="297" r:id="rId22"/>
    <p:sldId id="300" r:id="rId23"/>
    <p:sldId id="267" r:id="rId24"/>
    <p:sldId id="298" r:id="rId25"/>
    <p:sldId id="301" r:id="rId26"/>
    <p:sldId id="302" r:id="rId27"/>
    <p:sldId id="29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BFF"/>
    <a:srgbClr val="FFEF0A"/>
    <a:srgbClr val="151ABF"/>
    <a:srgbClr val="00CCFF"/>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8" autoAdjust="0"/>
    <p:restoredTop sz="92693" autoAdjust="0"/>
  </p:normalViewPr>
  <p:slideViewPr>
    <p:cSldViewPr snapToGrid="0">
      <p:cViewPr varScale="1">
        <p:scale>
          <a:sx n="84" d="100"/>
          <a:sy n="84" d="100"/>
        </p:scale>
        <p:origin x="123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8394-CE3F-4282-B783-F0A2A5C8D65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E9769-7B51-4E09-B950-559B1B7232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9A10C-761F-4118-B458-2EB68517E0EA}"/>
              </a:ext>
            </a:extLst>
          </p:cNvPr>
          <p:cNvSpPr>
            <a:spLocks noGrp="1"/>
          </p:cNvSpPr>
          <p:nvPr>
            <p:ph type="dt" sz="half" idx="10"/>
          </p:nvPr>
        </p:nvSpPr>
        <p:spPr/>
        <p:txBody>
          <a:bodyPr/>
          <a:lstStyle>
            <a:lvl1pPr>
              <a:defRPr/>
            </a:lvl1pPr>
          </a:lstStyle>
          <a:p>
            <a:endParaRPr lang="en-US" altLang="en-AU"/>
          </a:p>
        </p:txBody>
      </p:sp>
      <p:sp>
        <p:nvSpPr>
          <p:cNvPr id="5" name="Footer Placeholder 4">
            <a:extLst>
              <a:ext uri="{FF2B5EF4-FFF2-40B4-BE49-F238E27FC236}">
                <a16:creationId xmlns:a16="http://schemas.microsoft.com/office/drawing/2014/main" id="{26DDA088-8A4A-4DD9-9F99-CDA2791A54F0}"/>
              </a:ext>
            </a:extLst>
          </p:cNvPr>
          <p:cNvSpPr>
            <a:spLocks noGrp="1"/>
          </p:cNvSpPr>
          <p:nvPr>
            <p:ph type="ftr" sz="quarter" idx="11"/>
          </p:nvPr>
        </p:nvSpPr>
        <p:spPr/>
        <p:txBody>
          <a:bodyPr/>
          <a:lstStyle>
            <a:lvl1pPr>
              <a:defRPr/>
            </a:lvl1pPr>
          </a:lstStyle>
          <a:p>
            <a:endParaRPr lang="en-US" altLang="en-AU"/>
          </a:p>
        </p:txBody>
      </p:sp>
      <p:sp>
        <p:nvSpPr>
          <p:cNvPr id="6" name="Slide Number Placeholder 5">
            <a:extLst>
              <a:ext uri="{FF2B5EF4-FFF2-40B4-BE49-F238E27FC236}">
                <a16:creationId xmlns:a16="http://schemas.microsoft.com/office/drawing/2014/main" id="{2F0746B5-7B71-4FAD-B91A-10F5BC1F326E}"/>
              </a:ext>
            </a:extLst>
          </p:cNvPr>
          <p:cNvSpPr>
            <a:spLocks noGrp="1"/>
          </p:cNvSpPr>
          <p:nvPr>
            <p:ph type="sldNum" sz="quarter" idx="12"/>
          </p:nvPr>
        </p:nvSpPr>
        <p:spPr/>
        <p:txBody>
          <a:bodyPr/>
          <a:lstStyle>
            <a:lvl1pPr>
              <a:defRPr/>
            </a:lvl1pPr>
          </a:lstStyle>
          <a:p>
            <a:fld id="{7215EE1B-2182-4929-A8B5-F536A8C3F34D}" type="slidenum">
              <a:rPr lang="en-US" altLang="en-AU"/>
              <a:pPr/>
              <a:t>‹#›</a:t>
            </a:fld>
            <a:endParaRPr lang="en-US" altLang="en-AU"/>
          </a:p>
        </p:txBody>
      </p:sp>
    </p:spTree>
    <p:extLst>
      <p:ext uri="{BB962C8B-B14F-4D97-AF65-F5344CB8AC3E}">
        <p14:creationId xmlns:p14="http://schemas.microsoft.com/office/powerpoint/2010/main" val="227639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759F-D56C-4F78-BD96-C1B01DE6C0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A9BE4-A147-4D6D-BAB0-E50CA104D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66D01-D73D-4F2F-9355-50FFE41068AA}"/>
              </a:ext>
            </a:extLst>
          </p:cNvPr>
          <p:cNvSpPr>
            <a:spLocks noGrp="1"/>
          </p:cNvSpPr>
          <p:nvPr>
            <p:ph type="dt" sz="half" idx="10"/>
          </p:nvPr>
        </p:nvSpPr>
        <p:spPr/>
        <p:txBody>
          <a:bodyPr/>
          <a:lstStyle>
            <a:lvl1pPr>
              <a:defRPr/>
            </a:lvl1pPr>
          </a:lstStyle>
          <a:p>
            <a:endParaRPr lang="en-US" altLang="en-AU"/>
          </a:p>
        </p:txBody>
      </p:sp>
      <p:sp>
        <p:nvSpPr>
          <p:cNvPr id="5" name="Footer Placeholder 4">
            <a:extLst>
              <a:ext uri="{FF2B5EF4-FFF2-40B4-BE49-F238E27FC236}">
                <a16:creationId xmlns:a16="http://schemas.microsoft.com/office/drawing/2014/main" id="{DAE13160-668B-4EE8-9BA9-73CC15DD490B}"/>
              </a:ext>
            </a:extLst>
          </p:cNvPr>
          <p:cNvSpPr>
            <a:spLocks noGrp="1"/>
          </p:cNvSpPr>
          <p:nvPr>
            <p:ph type="ftr" sz="quarter" idx="11"/>
          </p:nvPr>
        </p:nvSpPr>
        <p:spPr/>
        <p:txBody>
          <a:bodyPr/>
          <a:lstStyle>
            <a:lvl1pPr>
              <a:defRPr/>
            </a:lvl1pPr>
          </a:lstStyle>
          <a:p>
            <a:endParaRPr lang="en-US" altLang="en-AU"/>
          </a:p>
        </p:txBody>
      </p:sp>
      <p:sp>
        <p:nvSpPr>
          <p:cNvPr id="6" name="Slide Number Placeholder 5">
            <a:extLst>
              <a:ext uri="{FF2B5EF4-FFF2-40B4-BE49-F238E27FC236}">
                <a16:creationId xmlns:a16="http://schemas.microsoft.com/office/drawing/2014/main" id="{DDF1C9A6-8153-406C-9B6B-E610E3373E4E}"/>
              </a:ext>
            </a:extLst>
          </p:cNvPr>
          <p:cNvSpPr>
            <a:spLocks noGrp="1"/>
          </p:cNvSpPr>
          <p:nvPr>
            <p:ph type="sldNum" sz="quarter" idx="12"/>
          </p:nvPr>
        </p:nvSpPr>
        <p:spPr/>
        <p:txBody>
          <a:bodyPr/>
          <a:lstStyle>
            <a:lvl1pPr>
              <a:defRPr/>
            </a:lvl1pPr>
          </a:lstStyle>
          <a:p>
            <a:fld id="{AF7FFF4B-31E7-4155-9C1A-8112E3139182}" type="slidenum">
              <a:rPr lang="en-US" altLang="en-AU"/>
              <a:pPr/>
              <a:t>‹#›</a:t>
            </a:fld>
            <a:endParaRPr lang="en-US" altLang="en-AU"/>
          </a:p>
        </p:txBody>
      </p:sp>
    </p:spTree>
    <p:extLst>
      <p:ext uri="{BB962C8B-B14F-4D97-AF65-F5344CB8AC3E}">
        <p14:creationId xmlns:p14="http://schemas.microsoft.com/office/powerpoint/2010/main" val="117823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BFD41-695E-4B28-A9B3-C8556CA29C2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E377B-2F51-4E74-BB10-185E4064B6FE}"/>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C705C-2A28-420C-8AE9-723C82833822}"/>
              </a:ext>
            </a:extLst>
          </p:cNvPr>
          <p:cNvSpPr>
            <a:spLocks noGrp="1"/>
          </p:cNvSpPr>
          <p:nvPr>
            <p:ph type="dt" sz="half" idx="10"/>
          </p:nvPr>
        </p:nvSpPr>
        <p:spPr/>
        <p:txBody>
          <a:bodyPr/>
          <a:lstStyle>
            <a:lvl1pPr>
              <a:defRPr/>
            </a:lvl1pPr>
          </a:lstStyle>
          <a:p>
            <a:endParaRPr lang="en-US" altLang="en-AU"/>
          </a:p>
        </p:txBody>
      </p:sp>
      <p:sp>
        <p:nvSpPr>
          <p:cNvPr id="5" name="Footer Placeholder 4">
            <a:extLst>
              <a:ext uri="{FF2B5EF4-FFF2-40B4-BE49-F238E27FC236}">
                <a16:creationId xmlns:a16="http://schemas.microsoft.com/office/drawing/2014/main" id="{FD9DDAEC-26B8-49F8-88FB-589C0498CADD}"/>
              </a:ext>
            </a:extLst>
          </p:cNvPr>
          <p:cNvSpPr>
            <a:spLocks noGrp="1"/>
          </p:cNvSpPr>
          <p:nvPr>
            <p:ph type="ftr" sz="quarter" idx="11"/>
          </p:nvPr>
        </p:nvSpPr>
        <p:spPr/>
        <p:txBody>
          <a:bodyPr/>
          <a:lstStyle>
            <a:lvl1pPr>
              <a:defRPr/>
            </a:lvl1pPr>
          </a:lstStyle>
          <a:p>
            <a:endParaRPr lang="en-US" altLang="en-AU"/>
          </a:p>
        </p:txBody>
      </p:sp>
      <p:sp>
        <p:nvSpPr>
          <p:cNvPr id="6" name="Slide Number Placeholder 5">
            <a:extLst>
              <a:ext uri="{FF2B5EF4-FFF2-40B4-BE49-F238E27FC236}">
                <a16:creationId xmlns:a16="http://schemas.microsoft.com/office/drawing/2014/main" id="{48785BC7-8166-4412-A74B-8A6BFF45BB18}"/>
              </a:ext>
            </a:extLst>
          </p:cNvPr>
          <p:cNvSpPr>
            <a:spLocks noGrp="1"/>
          </p:cNvSpPr>
          <p:nvPr>
            <p:ph type="sldNum" sz="quarter" idx="12"/>
          </p:nvPr>
        </p:nvSpPr>
        <p:spPr/>
        <p:txBody>
          <a:bodyPr/>
          <a:lstStyle>
            <a:lvl1pPr>
              <a:defRPr/>
            </a:lvl1pPr>
          </a:lstStyle>
          <a:p>
            <a:fld id="{3D04237A-348E-438E-B4BB-C05096A5E56E}" type="slidenum">
              <a:rPr lang="en-US" altLang="en-AU"/>
              <a:pPr/>
              <a:t>‹#›</a:t>
            </a:fld>
            <a:endParaRPr lang="en-US" altLang="en-AU"/>
          </a:p>
        </p:txBody>
      </p:sp>
    </p:spTree>
    <p:extLst>
      <p:ext uri="{BB962C8B-B14F-4D97-AF65-F5344CB8AC3E}">
        <p14:creationId xmlns:p14="http://schemas.microsoft.com/office/powerpoint/2010/main" val="100890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CA04-2808-45D4-BA98-B0AB68BF2A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1A3BA-9181-4280-BCCE-C52649351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67016-A63A-4E5E-AB1A-537C3361A434}"/>
              </a:ext>
            </a:extLst>
          </p:cNvPr>
          <p:cNvSpPr>
            <a:spLocks noGrp="1"/>
          </p:cNvSpPr>
          <p:nvPr>
            <p:ph type="dt" sz="half" idx="10"/>
          </p:nvPr>
        </p:nvSpPr>
        <p:spPr/>
        <p:txBody>
          <a:bodyPr/>
          <a:lstStyle>
            <a:lvl1pPr>
              <a:defRPr/>
            </a:lvl1pPr>
          </a:lstStyle>
          <a:p>
            <a:endParaRPr lang="en-US" altLang="en-AU"/>
          </a:p>
        </p:txBody>
      </p:sp>
      <p:sp>
        <p:nvSpPr>
          <p:cNvPr id="5" name="Footer Placeholder 4">
            <a:extLst>
              <a:ext uri="{FF2B5EF4-FFF2-40B4-BE49-F238E27FC236}">
                <a16:creationId xmlns:a16="http://schemas.microsoft.com/office/drawing/2014/main" id="{7BD14A31-A530-4F8A-9694-8329A352F348}"/>
              </a:ext>
            </a:extLst>
          </p:cNvPr>
          <p:cNvSpPr>
            <a:spLocks noGrp="1"/>
          </p:cNvSpPr>
          <p:nvPr>
            <p:ph type="ftr" sz="quarter" idx="11"/>
          </p:nvPr>
        </p:nvSpPr>
        <p:spPr/>
        <p:txBody>
          <a:bodyPr/>
          <a:lstStyle>
            <a:lvl1pPr>
              <a:defRPr/>
            </a:lvl1pPr>
          </a:lstStyle>
          <a:p>
            <a:endParaRPr lang="en-US" altLang="en-AU"/>
          </a:p>
        </p:txBody>
      </p:sp>
      <p:sp>
        <p:nvSpPr>
          <p:cNvPr id="6" name="Slide Number Placeholder 5">
            <a:extLst>
              <a:ext uri="{FF2B5EF4-FFF2-40B4-BE49-F238E27FC236}">
                <a16:creationId xmlns:a16="http://schemas.microsoft.com/office/drawing/2014/main" id="{088EEBA0-19A1-451F-BF81-ED69BF45BBF2}"/>
              </a:ext>
            </a:extLst>
          </p:cNvPr>
          <p:cNvSpPr>
            <a:spLocks noGrp="1"/>
          </p:cNvSpPr>
          <p:nvPr>
            <p:ph type="sldNum" sz="quarter" idx="12"/>
          </p:nvPr>
        </p:nvSpPr>
        <p:spPr/>
        <p:txBody>
          <a:bodyPr/>
          <a:lstStyle>
            <a:lvl1pPr>
              <a:defRPr/>
            </a:lvl1pPr>
          </a:lstStyle>
          <a:p>
            <a:fld id="{0B6BEAF9-7DD1-419F-A62B-B159E9D7C76F}" type="slidenum">
              <a:rPr lang="en-US" altLang="en-AU"/>
              <a:pPr/>
              <a:t>‹#›</a:t>
            </a:fld>
            <a:endParaRPr lang="en-US" altLang="en-AU"/>
          </a:p>
        </p:txBody>
      </p:sp>
    </p:spTree>
    <p:extLst>
      <p:ext uri="{BB962C8B-B14F-4D97-AF65-F5344CB8AC3E}">
        <p14:creationId xmlns:p14="http://schemas.microsoft.com/office/powerpoint/2010/main" val="61717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3D45-E5DD-4A5E-9A4C-4ABBBB4276B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B83F0-FAD8-46AE-99E4-C9EA6D704F1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BB52810-21EE-4662-AD1A-7E79E259D320}"/>
              </a:ext>
            </a:extLst>
          </p:cNvPr>
          <p:cNvSpPr>
            <a:spLocks noGrp="1"/>
          </p:cNvSpPr>
          <p:nvPr>
            <p:ph type="dt" sz="half" idx="10"/>
          </p:nvPr>
        </p:nvSpPr>
        <p:spPr/>
        <p:txBody>
          <a:bodyPr/>
          <a:lstStyle>
            <a:lvl1pPr>
              <a:defRPr/>
            </a:lvl1pPr>
          </a:lstStyle>
          <a:p>
            <a:endParaRPr lang="en-US" altLang="en-AU"/>
          </a:p>
        </p:txBody>
      </p:sp>
      <p:sp>
        <p:nvSpPr>
          <p:cNvPr id="5" name="Footer Placeholder 4">
            <a:extLst>
              <a:ext uri="{FF2B5EF4-FFF2-40B4-BE49-F238E27FC236}">
                <a16:creationId xmlns:a16="http://schemas.microsoft.com/office/drawing/2014/main" id="{47D471F6-34E6-4828-930A-874FAC69FB02}"/>
              </a:ext>
            </a:extLst>
          </p:cNvPr>
          <p:cNvSpPr>
            <a:spLocks noGrp="1"/>
          </p:cNvSpPr>
          <p:nvPr>
            <p:ph type="ftr" sz="quarter" idx="11"/>
          </p:nvPr>
        </p:nvSpPr>
        <p:spPr/>
        <p:txBody>
          <a:bodyPr/>
          <a:lstStyle>
            <a:lvl1pPr>
              <a:defRPr/>
            </a:lvl1pPr>
          </a:lstStyle>
          <a:p>
            <a:endParaRPr lang="en-US" altLang="en-AU"/>
          </a:p>
        </p:txBody>
      </p:sp>
      <p:sp>
        <p:nvSpPr>
          <p:cNvPr id="6" name="Slide Number Placeholder 5">
            <a:extLst>
              <a:ext uri="{FF2B5EF4-FFF2-40B4-BE49-F238E27FC236}">
                <a16:creationId xmlns:a16="http://schemas.microsoft.com/office/drawing/2014/main" id="{5B18FF4D-4714-4793-959D-1275C29D83EB}"/>
              </a:ext>
            </a:extLst>
          </p:cNvPr>
          <p:cNvSpPr>
            <a:spLocks noGrp="1"/>
          </p:cNvSpPr>
          <p:nvPr>
            <p:ph type="sldNum" sz="quarter" idx="12"/>
          </p:nvPr>
        </p:nvSpPr>
        <p:spPr/>
        <p:txBody>
          <a:bodyPr/>
          <a:lstStyle>
            <a:lvl1pPr>
              <a:defRPr/>
            </a:lvl1pPr>
          </a:lstStyle>
          <a:p>
            <a:fld id="{07E6B101-13E7-4F6E-8E1B-96577E742894}" type="slidenum">
              <a:rPr lang="en-US" altLang="en-AU"/>
              <a:pPr/>
              <a:t>‹#›</a:t>
            </a:fld>
            <a:endParaRPr lang="en-US" altLang="en-AU"/>
          </a:p>
        </p:txBody>
      </p:sp>
    </p:spTree>
    <p:extLst>
      <p:ext uri="{BB962C8B-B14F-4D97-AF65-F5344CB8AC3E}">
        <p14:creationId xmlns:p14="http://schemas.microsoft.com/office/powerpoint/2010/main" val="10589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51C0-92E7-4FA1-A79F-30AEC5AB5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26886-B520-4D94-950E-92A1D8BBD83A}"/>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ADC89F-F8D9-4A83-960E-52A743F0CB35}"/>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35921-D29A-4CBD-93CD-56460BBC4DAA}"/>
              </a:ext>
            </a:extLst>
          </p:cNvPr>
          <p:cNvSpPr>
            <a:spLocks noGrp="1"/>
          </p:cNvSpPr>
          <p:nvPr>
            <p:ph type="dt" sz="half" idx="10"/>
          </p:nvPr>
        </p:nvSpPr>
        <p:spPr/>
        <p:txBody>
          <a:bodyPr/>
          <a:lstStyle>
            <a:lvl1pPr>
              <a:defRPr/>
            </a:lvl1pPr>
          </a:lstStyle>
          <a:p>
            <a:endParaRPr lang="en-US" altLang="en-AU"/>
          </a:p>
        </p:txBody>
      </p:sp>
      <p:sp>
        <p:nvSpPr>
          <p:cNvPr id="6" name="Footer Placeholder 5">
            <a:extLst>
              <a:ext uri="{FF2B5EF4-FFF2-40B4-BE49-F238E27FC236}">
                <a16:creationId xmlns:a16="http://schemas.microsoft.com/office/drawing/2014/main" id="{A0AE42D4-3164-46DB-A81C-5AB1190D0D04}"/>
              </a:ext>
            </a:extLst>
          </p:cNvPr>
          <p:cNvSpPr>
            <a:spLocks noGrp="1"/>
          </p:cNvSpPr>
          <p:nvPr>
            <p:ph type="ftr" sz="quarter" idx="11"/>
          </p:nvPr>
        </p:nvSpPr>
        <p:spPr/>
        <p:txBody>
          <a:bodyPr/>
          <a:lstStyle>
            <a:lvl1pPr>
              <a:defRPr/>
            </a:lvl1pPr>
          </a:lstStyle>
          <a:p>
            <a:endParaRPr lang="en-US" altLang="en-AU"/>
          </a:p>
        </p:txBody>
      </p:sp>
      <p:sp>
        <p:nvSpPr>
          <p:cNvPr id="7" name="Slide Number Placeholder 6">
            <a:extLst>
              <a:ext uri="{FF2B5EF4-FFF2-40B4-BE49-F238E27FC236}">
                <a16:creationId xmlns:a16="http://schemas.microsoft.com/office/drawing/2014/main" id="{654DB0FF-B2F9-4129-840C-A8214E359A71}"/>
              </a:ext>
            </a:extLst>
          </p:cNvPr>
          <p:cNvSpPr>
            <a:spLocks noGrp="1"/>
          </p:cNvSpPr>
          <p:nvPr>
            <p:ph type="sldNum" sz="quarter" idx="12"/>
          </p:nvPr>
        </p:nvSpPr>
        <p:spPr/>
        <p:txBody>
          <a:bodyPr/>
          <a:lstStyle>
            <a:lvl1pPr>
              <a:defRPr/>
            </a:lvl1pPr>
          </a:lstStyle>
          <a:p>
            <a:fld id="{4736458B-0757-4728-9DC2-9DC0CB4C0FD1}" type="slidenum">
              <a:rPr lang="en-US" altLang="en-AU"/>
              <a:pPr/>
              <a:t>‹#›</a:t>
            </a:fld>
            <a:endParaRPr lang="en-US" altLang="en-AU"/>
          </a:p>
        </p:txBody>
      </p:sp>
    </p:spTree>
    <p:extLst>
      <p:ext uri="{BB962C8B-B14F-4D97-AF65-F5344CB8AC3E}">
        <p14:creationId xmlns:p14="http://schemas.microsoft.com/office/powerpoint/2010/main" val="71500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8BB5-2CA6-4C6E-97D9-D6B74F088FF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E75D08-0AA2-4C5F-AC74-855781AE8C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6165C9-9091-4E95-A6A5-2D3F68C3098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B131B0-BBA2-4A1A-BB5D-14774C416E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299D21-5656-43D8-8F9F-5391870938E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DB388-BA3A-4439-A8B1-EAE4A6B2B104}"/>
              </a:ext>
            </a:extLst>
          </p:cNvPr>
          <p:cNvSpPr>
            <a:spLocks noGrp="1"/>
          </p:cNvSpPr>
          <p:nvPr>
            <p:ph type="dt" sz="half" idx="10"/>
          </p:nvPr>
        </p:nvSpPr>
        <p:spPr/>
        <p:txBody>
          <a:bodyPr/>
          <a:lstStyle>
            <a:lvl1pPr>
              <a:defRPr/>
            </a:lvl1pPr>
          </a:lstStyle>
          <a:p>
            <a:endParaRPr lang="en-US" altLang="en-AU"/>
          </a:p>
        </p:txBody>
      </p:sp>
      <p:sp>
        <p:nvSpPr>
          <p:cNvPr id="8" name="Footer Placeholder 7">
            <a:extLst>
              <a:ext uri="{FF2B5EF4-FFF2-40B4-BE49-F238E27FC236}">
                <a16:creationId xmlns:a16="http://schemas.microsoft.com/office/drawing/2014/main" id="{8223A5D9-654A-4951-93E6-485BC2E09C5F}"/>
              </a:ext>
            </a:extLst>
          </p:cNvPr>
          <p:cNvSpPr>
            <a:spLocks noGrp="1"/>
          </p:cNvSpPr>
          <p:nvPr>
            <p:ph type="ftr" sz="quarter" idx="11"/>
          </p:nvPr>
        </p:nvSpPr>
        <p:spPr/>
        <p:txBody>
          <a:bodyPr/>
          <a:lstStyle>
            <a:lvl1pPr>
              <a:defRPr/>
            </a:lvl1pPr>
          </a:lstStyle>
          <a:p>
            <a:endParaRPr lang="en-US" altLang="en-AU"/>
          </a:p>
        </p:txBody>
      </p:sp>
      <p:sp>
        <p:nvSpPr>
          <p:cNvPr id="9" name="Slide Number Placeholder 8">
            <a:extLst>
              <a:ext uri="{FF2B5EF4-FFF2-40B4-BE49-F238E27FC236}">
                <a16:creationId xmlns:a16="http://schemas.microsoft.com/office/drawing/2014/main" id="{0836C027-AD3B-4693-A6AB-ABC410A4F28F}"/>
              </a:ext>
            </a:extLst>
          </p:cNvPr>
          <p:cNvSpPr>
            <a:spLocks noGrp="1"/>
          </p:cNvSpPr>
          <p:nvPr>
            <p:ph type="sldNum" sz="quarter" idx="12"/>
          </p:nvPr>
        </p:nvSpPr>
        <p:spPr/>
        <p:txBody>
          <a:bodyPr/>
          <a:lstStyle>
            <a:lvl1pPr>
              <a:defRPr/>
            </a:lvl1pPr>
          </a:lstStyle>
          <a:p>
            <a:fld id="{B66ECAD0-B028-4078-AE56-F0DF12A31982}" type="slidenum">
              <a:rPr lang="en-US" altLang="en-AU"/>
              <a:pPr/>
              <a:t>‹#›</a:t>
            </a:fld>
            <a:endParaRPr lang="en-US" altLang="en-AU"/>
          </a:p>
        </p:txBody>
      </p:sp>
    </p:spTree>
    <p:extLst>
      <p:ext uri="{BB962C8B-B14F-4D97-AF65-F5344CB8AC3E}">
        <p14:creationId xmlns:p14="http://schemas.microsoft.com/office/powerpoint/2010/main" val="174494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18DE-3B4B-487C-A5CA-58CE9E478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283BF1-594F-46A5-9AB8-29948A9F2592}"/>
              </a:ext>
            </a:extLst>
          </p:cNvPr>
          <p:cNvSpPr>
            <a:spLocks noGrp="1"/>
          </p:cNvSpPr>
          <p:nvPr>
            <p:ph type="dt" sz="half" idx="10"/>
          </p:nvPr>
        </p:nvSpPr>
        <p:spPr/>
        <p:txBody>
          <a:bodyPr/>
          <a:lstStyle>
            <a:lvl1pPr>
              <a:defRPr/>
            </a:lvl1pPr>
          </a:lstStyle>
          <a:p>
            <a:endParaRPr lang="en-US" altLang="en-AU"/>
          </a:p>
        </p:txBody>
      </p:sp>
      <p:sp>
        <p:nvSpPr>
          <p:cNvPr id="4" name="Footer Placeholder 3">
            <a:extLst>
              <a:ext uri="{FF2B5EF4-FFF2-40B4-BE49-F238E27FC236}">
                <a16:creationId xmlns:a16="http://schemas.microsoft.com/office/drawing/2014/main" id="{54219E49-43F7-46F6-B586-FEC839053A3B}"/>
              </a:ext>
            </a:extLst>
          </p:cNvPr>
          <p:cNvSpPr>
            <a:spLocks noGrp="1"/>
          </p:cNvSpPr>
          <p:nvPr>
            <p:ph type="ftr" sz="quarter" idx="11"/>
          </p:nvPr>
        </p:nvSpPr>
        <p:spPr/>
        <p:txBody>
          <a:bodyPr/>
          <a:lstStyle>
            <a:lvl1pPr>
              <a:defRPr/>
            </a:lvl1pPr>
          </a:lstStyle>
          <a:p>
            <a:endParaRPr lang="en-US" altLang="en-AU"/>
          </a:p>
        </p:txBody>
      </p:sp>
      <p:sp>
        <p:nvSpPr>
          <p:cNvPr id="5" name="Slide Number Placeholder 4">
            <a:extLst>
              <a:ext uri="{FF2B5EF4-FFF2-40B4-BE49-F238E27FC236}">
                <a16:creationId xmlns:a16="http://schemas.microsoft.com/office/drawing/2014/main" id="{768B74F1-256D-412C-89A1-ABC7CD82677C}"/>
              </a:ext>
            </a:extLst>
          </p:cNvPr>
          <p:cNvSpPr>
            <a:spLocks noGrp="1"/>
          </p:cNvSpPr>
          <p:nvPr>
            <p:ph type="sldNum" sz="quarter" idx="12"/>
          </p:nvPr>
        </p:nvSpPr>
        <p:spPr/>
        <p:txBody>
          <a:bodyPr/>
          <a:lstStyle>
            <a:lvl1pPr>
              <a:defRPr/>
            </a:lvl1pPr>
          </a:lstStyle>
          <a:p>
            <a:fld id="{40837E8B-1766-4CCD-BF1E-20FCB208307D}" type="slidenum">
              <a:rPr lang="en-US" altLang="en-AU"/>
              <a:pPr/>
              <a:t>‹#›</a:t>
            </a:fld>
            <a:endParaRPr lang="en-US" altLang="en-AU"/>
          </a:p>
        </p:txBody>
      </p:sp>
    </p:spTree>
    <p:extLst>
      <p:ext uri="{BB962C8B-B14F-4D97-AF65-F5344CB8AC3E}">
        <p14:creationId xmlns:p14="http://schemas.microsoft.com/office/powerpoint/2010/main" val="387210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58661-D86F-4A36-AF49-899632444F2E}"/>
              </a:ext>
            </a:extLst>
          </p:cNvPr>
          <p:cNvSpPr>
            <a:spLocks noGrp="1"/>
          </p:cNvSpPr>
          <p:nvPr>
            <p:ph type="dt" sz="half" idx="10"/>
          </p:nvPr>
        </p:nvSpPr>
        <p:spPr/>
        <p:txBody>
          <a:bodyPr/>
          <a:lstStyle>
            <a:lvl1pPr>
              <a:defRPr/>
            </a:lvl1pPr>
          </a:lstStyle>
          <a:p>
            <a:endParaRPr lang="en-US" altLang="en-AU"/>
          </a:p>
        </p:txBody>
      </p:sp>
      <p:sp>
        <p:nvSpPr>
          <p:cNvPr id="3" name="Footer Placeholder 2">
            <a:extLst>
              <a:ext uri="{FF2B5EF4-FFF2-40B4-BE49-F238E27FC236}">
                <a16:creationId xmlns:a16="http://schemas.microsoft.com/office/drawing/2014/main" id="{CF486368-245D-4666-9066-1D79FA7B777A}"/>
              </a:ext>
            </a:extLst>
          </p:cNvPr>
          <p:cNvSpPr>
            <a:spLocks noGrp="1"/>
          </p:cNvSpPr>
          <p:nvPr>
            <p:ph type="ftr" sz="quarter" idx="11"/>
          </p:nvPr>
        </p:nvSpPr>
        <p:spPr/>
        <p:txBody>
          <a:bodyPr/>
          <a:lstStyle>
            <a:lvl1pPr>
              <a:defRPr/>
            </a:lvl1pPr>
          </a:lstStyle>
          <a:p>
            <a:endParaRPr lang="en-US" altLang="en-AU"/>
          </a:p>
        </p:txBody>
      </p:sp>
      <p:sp>
        <p:nvSpPr>
          <p:cNvPr id="4" name="Slide Number Placeholder 3">
            <a:extLst>
              <a:ext uri="{FF2B5EF4-FFF2-40B4-BE49-F238E27FC236}">
                <a16:creationId xmlns:a16="http://schemas.microsoft.com/office/drawing/2014/main" id="{4C344E24-1B61-4F62-AC1C-70906F66E655}"/>
              </a:ext>
            </a:extLst>
          </p:cNvPr>
          <p:cNvSpPr>
            <a:spLocks noGrp="1"/>
          </p:cNvSpPr>
          <p:nvPr>
            <p:ph type="sldNum" sz="quarter" idx="12"/>
          </p:nvPr>
        </p:nvSpPr>
        <p:spPr/>
        <p:txBody>
          <a:bodyPr/>
          <a:lstStyle>
            <a:lvl1pPr>
              <a:defRPr/>
            </a:lvl1pPr>
          </a:lstStyle>
          <a:p>
            <a:fld id="{A34B6AD3-5018-4B74-9231-5B895786779A}" type="slidenum">
              <a:rPr lang="en-US" altLang="en-AU"/>
              <a:pPr/>
              <a:t>‹#›</a:t>
            </a:fld>
            <a:endParaRPr lang="en-US" altLang="en-AU"/>
          </a:p>
        </p:txBody>
      </p:sp>
    </p:spTree>
    <p:extLst>
      <p:ext uri="{BB962C8B-B14F-4D97-AF65-F5344CB8AC3E}">
        <p14:creationId xmlns:p14="http://schemas.microsoft.com/office/powerpoint/2010/main" val="356065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1C6-4CDA-4F98-9475-64F12F887C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7703BB-9437-4611-8E21-1B65F132E43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F6D62-2152-4608-B852-93C33D0708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1F172-660E-4F49-88A2-DC071206ADC8}"/>
              </a:ext>
            </a:extLst>
          </p:cNvPr>
          <p:cNvSpPr>
            <a:spLocks noGrp="1"/>
          </p:cNvSpPr>
          <p:nvPr>
            <p:ph type="dt" sz="half" idx="10"/>
          </p:nvPr>
        </p:nvSpPr>
        <p:spPr/>
        <p:txBody>
          <a:bodyPr/>
          <a:lstStyle>
            <a:lvl1pPr>
              <a:defRPr/>
            </a:lvl1pPr>
          </a:lstStyle>
          <a:p>
            <a:endParaRPr lang="en-US" altLang="en-AU"/>
          </a:p>
        </p:txBody>
      </p:sp>
      <p:sp>
        <p:nvSpPr>
          <p:cNvPr id="6" name="Footer Placeholder 5">
            <a:extLst>
              <a:ext uri="{FF2B5EF4-FFF2-40B4-BE49-F238E27FC236}">
                <a16:creationId xmlns:a16="http://schemas.microsoft.com/office/drawing/2014/main" id="{5446050D-035C-46B4-A690-F7C9902112FC}"/>
              </a:ext>
            </a:extLst>
          </p:cNvPr>
          <p:cNvSpPr>
            <a:spLocks noGrp="1"/>
          </p:cNvSpPr>
          <p:nvPr>
            <p:ph type="ftr" sz="quarter" idx="11"/>
          </p:nvPr>
        </p:nvSpPr>
        <p:spPr/>
        <p:txBody>
          <a:bodyPr/>
          <a:lstStyle>
            <a:lvl1pPr>
              <a:defRPr/>
            </a:lvl1pPr>
          </a:lstStyle>
          <a:p>
            <a:endParaRPr lang="en-US" altLang="en-AU"/>
          </a:p>
        </p:txBody>
      </p:sp>
      <p:sp>
        <p:nvSpPr>
          <p:cNvPr id="7" name="Slide Number Placeholder 6">
            <a:extLst>
              <a:ext uri="{FF2B5EF4-FFF2-40B4-BE49-F238E27FC236}">
                <a16:creationId xmlns:a16="http://schemas.microsoft.com/office/drawing/2014/main" id="{55B6DF23-11D6-40EF-AC1D-4E944C18E653}"/>
              </a:ext>
            </a:extLst>
          </p:cNvPr>
          <p:cNvSpPr>
            <a:spLocks noGrp="1"/>
          </p:cNvSpPr>
          <p:nvPr>
            <p:ph type="sldNum" sz="quarter" idx="12"/>
          </p:nvPr>
        </p:nvSpPr>
        <p:spPr/>
        <p:txBody>
          <a:bodyPr/>
          <a:lstStyle>
            <a:lvl1pPr>
              <a:defRPr/>
            </a:lvl1pPr>
          </a:lstStyle>
          <a:p>
            <a:fld id="{4313C151-1786-4709-9A10-870F0627CD58}" type="slidenum">
              <a:rPr lang="en-US" altLang="en-AU"/>
              <a:pPr/>
              <a:t>‹#›</a:t>
            </a:fld>
            <a:endParaRPr lang="en-US" altLang="en-AU"/>
          </a:p>
        </p:txBody>
      </p:sp>
    </p:spTree>
    <p:extLst>
      <p:ext uri="{BB962C8B-B14F-4D97-AF65-F5344CB8AC3E}">
        <p14:creationId xmlns:p14="http://schemas.microsoft.com/office/powerpoint/2010/main" val="388781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69FE-AA65-4639-A65B-F51925D02AC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27B79-4CA9-4540-B2CA-0E98F4D75E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38431D-8ED7-4083-AABF-C077FFFF6E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2BF47-A096-4F6E-A480-D25F2914C577}"/>
              </a:ext>
            </a:extLst>
          </p:cNvPr>
          <p:cNvSpPr>
            <a:spLocks noGrp="1"/>
          </p:cNvSpPr>
          <p:nvPr>
            <p:ph type="dt" sz="half" idx="10"/>
          </p:nvPr>
        </p:nvSpPr>
        <p:spPr/>
        <p:txBody>
          <a:bodyPr/>
          <a:lstStyle>
            <a:lvl1pPr>
              <a:defRPr/>
            </a:lvl1pPr>
          </a:lstStyle>
          <a:p>
            <a:endParaRPr lang="en-US" altLang="en-AU"/>
          </a:p>
        </p:txBody>
      </p:sp>
      <p:sp>
        <p:nvSpPr>
          <p:cNvPr id="6" name="Footer Placeholder 5">
            <a:extLst>
              <a:ext uri="{FF2B5EF4-FFF2-40B4-BE49-F238E27FC236}">
                <a16:creationId xmlns:a16="http://schemas.microsoft.com/office/drawing/2014/main" id="{9AC94323-FC15-446D-981F-C623AC996E3A}"/>
              </a:ext>
            </a:extLst>
          </p:cNvPr>
          <p:cNvSpPr>
            <a:spLocks noGrp="1"/>
          </p:cNvSpPr>
          <p:nvPr>
            <p:ph type="ftr" sz="quarter" idx="11"/>
          </p:nvPr>
        </p:nvSpPr>
        <p:spPr/>
        <p:txBody>
          <a:bodyPr/>
          <a:lstStyle>
            <a:lvl1pPr>
              <a:defRPr/>
            </a:lvl1pPr>
          </a:lstStyle>
          <a:p>
            <a:endParaRPr lang="en-US" altLang="en-AU"/>
          </a:p>
        </p:txBody>
      </p:sp>
      <p:sp>
        <p:nvSpPr>
          <p:cNvPr id="7" name="Slide Number Placeholder 6">
            <a:extLst>
              <a:ext uri="{FF2B5EF4-FFF2-40B4-BE49-F238E27FC236}">
                <a16:creationId xmlns:a16="http://schemas.microsoft.com/office/drawing/2014/main" id="{5AE341ED-FF79-48A8-B871-2D3D5D3C1547}"/>
              </a:ext>
            </a:extLst>
          </p:cNvPr>
          <p:cNvSpPr>
            <a:spLocks noGrp="1"/>
          </p:cNvSpPr>
          <p:nvPr>
            <p:ph type="sldNum" sz="quarter" idx="12"/>
          </p:nvPr>
        </p:nvSpPr>
        <p:spPr/>
        <p:txBody>
          <a:bodyPr/>
          <a:lstStyle>
            <a:lvl1pPr>
              <a:defRPr/>
            </a:lvl1pPr>
          </a:lstStyle>
          <a:p>
            <a:fld id="{8F0D8B75-FE2F-4F19-860D-C5AA6EF77C9D}" type="slidenum">
              <a:rPr lang="en-US" altLang="en-AU"/>
              <a:pPr/>
              <a:t>‹#›</a:t>
            </a:fld>
            <a:endParaRPr lang="en-US" altLang="en-AU"/>
          </a:p>
        </p:txBody>
      </p:sp>
    </p:spTree>
    <p:extLst>
      <p:ext uri="{BB962C8B-B14F-4D97-AF65-F5344CB8AC3E}">
        <p14:creationId xmlns:p14="http://schemas.microsoft.com/office/powerpoint/2010/main" val="204426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51ABF">
                <a:gamma/>
                <a:shade val="46275"/>
                <a:invGamma/>
              </a:srgbClr>
            </a:gs>
            <a:gs pos="50000">
              <a:srgbClr val="151ABF"/>
            </a:gs>
            <a:gs pos="100000">
              <a:srgbClr val="151ABF">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212DE9-4862-4154-9493-30FB513D3A4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AU"/>
              <a:t>Click to edit Master title style</a:t>
            </a:r>
          </a:p>
        </p:txBody>
      </p:sp>
      <p:sp>
        <p:nvSpPr>
          <p:cNvPr id="1027" name="Rectangle 3">
            <a:extLst>
              <a:ext uri="{FF2B5EF4-FFF2-40B4-BE49-F238E27FC236}">
                <a16:creationId xmlns:a16="http://schemas.microsoft.com/office/drawing/2014/main" id="{20BD2878-104A-4451-A29E-D3322FF5187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AU"/>
              <a:t>Click to edit Master text styles</a:t>
            </a:r>
          </a:p>
          <a:p>
            <a:pPr lvl="1"/>
            <a:r>
              <a:rPr lang="en-US" altLang="en-AU"/>
              <a:t>Second level</a:t>
            </a:r>
          </a:p>
          <a:p>
            <a:pPr lvl="2"/>
            <a:r>
              <a:rPr lang="en-US" altLang="en-AU"/>
              <a:t>Third level</a:t>
            </a:r>
          </a:p>
          <a:p>
            <a:pPr lvl="3"/>
            <a:r>
              <a:rPr lang="en-US" altLang="en-AU"/>
              <a:t>Fourth level</a:t>
            </a:r>
          </a:p>
          <a:p>
            <a:pPr lvl="4"/>
            <a:r>
              <a:rPr lang="en-US" altLang="en-AU"/>
              <a:t>Fifth level</a:t>
            </a:r>
          </a:p>
        </p:txBody>
      </p:sp>
      <p:sp>
        <p:nvSpPr>
          <p:cNvPr id="1028" name="Rectangle 4">
            <a:extLst>
              <a:ext uri="{FF2B5EF4-FFF2-40B4-BE49-F238E27FC236}">
                <a16:creationId xmlns:a16="http://schemas.microsoft.com/office/drawing/2014/main" id="{F852DABF-AE9E-4A99-B1AA-FBD1649368B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AU"/>
          </a:p>
        </p:txBody>
      </p:sp>
      <p:sp>
        <p:nvSpPr>
          <p:cNvPr id="1029" name="Rectangle 5">
            <a:extLst>
              <a:ext uri="{FF2B5EF4-FFF2-40B4-BE49-F238E27FC236}">
                <a16:creationId xmlns:a16="http://schemas.microsoft.com/office/drawing/2014/main" id="{F475A7A7-F857-4B6C-ADDC-2FAA7DC8DF1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AU"/>
          </a:p>
        </p:txBody>
      </p:sp>
      <p:sp>
        <p:nvSpPr>
          <p:cNvPr id="1030" name="Rectangle 6">
            <a:extLst>
              <a:ext uri="{FF2B5EF4-FFF2-40B4-BE49-F238E27FC236}">
                <a16:creationId xmlns:a16="http://schemas.microsoft.com/office/drawing/2014/main" id="{AB242528-0C75-4568-AEFC-8A46D2383A0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D43ACA1-59C8-43B1-8E93-304199F61640}" type="slidenum">
              <a:rPr lang="en-US" altLang="en-AU"/>
              <a:pPr/>
              <a:t>‹#›</a:t>
            </a:fld>
            <a:endParaRPr lang="en-US" alt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eaLnBrk="0" fontAlgn="base" hangingPunct="0">
        <a:spcBef>
          <a:spcPct val="0"/>
        </a:spcBef>
        <a:spcAft>
          <a:spcPct val="0"/>
        </a:spcAft>
        <a:defRPr sz="4400">
          <a:solidFill>
            <a:schemeClr val="tx2"/>
          </a:solidFill>
          <a:latin typeface="Times" panose="02020603050405020304" pitchFamily="18" charset="0"/>
        </a:defRPr>
      </a:lvl6pPr>
      <a:lvl7pPr marL="914400" algn="ctr" rtl="0" eaLnBrk="0" fontAlgn="base" hangingPunct="0">
        <a:spcBef>
          <a:spcPct val="0"/>
        </a:spcBef>
        <a:spcAft>
          <a:spcPct val="0"/>
        </a:spcAft>
        <a:defRPr sz="4400">
          <a:solidFill>
            <a:schemeClr val="tx2"/>
          </a:solidFill>
          <a:latin typeface="Times" panose="02020603050405020304" pitchFamily="18" charset="0"/>
        </a:defRPr>
      </a:lvl7pPr>
      <a:lvl8pPr marL="1371600" algn="ctr" rtl="0" eaLnBrk="0" fontAlgn="base" hangingPunct="0">
        <a:spcBef>
          <a:spcPct val="0"/>
        </a:spcBef>
        <a:spcAft>
          <a:spcPct val="0"/>
        </a:spcAft>
        <a:defRPr sz="4400">
          <a:solidFill>
            <a:schemeClr val="tx2"/>
          </a:solidFill>
          <a:latin typeface="Times" panose="02020603050405020304" pitchFamily="18" charset="0"/>
        </a:defRPr>
      </a:lvl8pPr>
      <a:lvl9pPr marL="1828800" algn="ctr" rtl="0" eaLnBrk="0" fontAlgn="base" hangingPunct="0">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2C3DE791-DFC4-41C9-8192-5C7097CA5B78}"/>
              </a:ext>
            </a:extLst>
          </p:cNvPr>
          <p:cNvSpPr txBox="1">
            <a:spLocks noChangeArrowheads="1"/>
          </p:cNvSpPr>
          <p:nvPr/>
        </p:nvSpPr>
        <p:spPr bwMode="auto">
          <a:xfrm>
            <a:off x="0" y="0"/>
            <a:ext cx="91440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Tsunami Mitigation Efforts on </a:t>
            </a:r>
          </a:p>
          <a:p>
            <a:r>
              <a:rPr lang="en-US" altLang="en-US" sz="3200" b="1">
                <a:solidFill>
                  <a:srgbClr val="FFEF0A"/>
                </a:solidFill>
                <a:latin typeface="Comic Sans MS" panose="030F0702030302020204" pitchFamily="66" charset="0"/>
              </a:rPr>
              <a:t>California’s North Coast</a:t>
            </a:r>
            <a:endParaRPr lang="en-US" altLang="en-US">
              <a:solidFill>
                <a:srgbClr val="FFEF0A"/>
              </a:solidFill>
            </a:endParaRPr>
          </a:p>
        </p:txBody>
      </p:sp>
      <p:pic>
        <p:nvPicPr>
          <p:cNvPr id="30723" name="Picture 3">
            <a:extLst>
              <a:ext uri="{FF2B5EF4-FFF2-40B4-BE49-F238E27FC236}">
                <a16:creationId xmlns:a16="http://schemas.microsoft.com/office/drawing/2014/main" id="{1AF66C03-5CD3-4BC5-86C7-8B983EC4C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622" b="13980"/>
          <a:stretch>
            <a:fillRect/>
          </a:stretch>
        </p:blipFill>
        <p:spPr bwMode="auto">
          <a:xfrm>
            <a:off x="712788" y="1517650"/>
            <a:ext cx="7716837" cy="5103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DEE0CD55-8D32-4EDD-A4B2-7DC95CDEC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88" y="4340225"/>
            <a:ext cx="3759200" cy="251777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a:extLst>
              <a:ext uri="{FF2B5EF4-FFF2-40B4-BE49-F238E27FC236}">
                <a16:creationId xmlns:a16="http://schemas.microsoft.com/office/drawing/2014/main" id="{6FCA934B-3473-4F11-866F-FF75D2EDF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895350"/>
            <a:ext cx="4156075" cy="55403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a:extLst>
              <a:ext uri="{FF2B5EF4-FFF2-40B4-BE49-F238E27FC236}">
                <a16:creationId xmlns:a16="http://schemas.microsoft.com/office/drawing/2014/main" id="{B4FE4D6B-F1FB-485F-8B01-CE3415F57917}"/>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Signage &amp; Evacuation Route Planning</a:t>
            </a:r>
            <a:endParaRPr lang="en-US" altLang="en-US" sz="2800">
              <a:latin typeface="Comic Sans MS" panose="030F0702030302020204" pitchFamily="66" charset="0"/>
            </a:endParaRPr>
          </a:p>
        </p:txBody>
      </p:sp>
      <p:pic>
        <p:nvPicPr>
          <p:cNvPr id="26630" name="Picture 6">
            <a:extLst>
              <a:ext uri="{FF2B5EF4-FFF2-40B4-BE49-F238E27FC236}">
                <a16:creationId xmlns:a16="http://schemas.microsoft.com/office/drawing/2014/main" id="{C6271CA1-6778-478D-9B70-0042D34A2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20713"/>
            <a:ext cx="4314825" cy="3562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5268FCE3-0D9F-45B2-A6F7-8075DB03ED07}"/>
              </a:ext>
            </a:extLst>
          </p:cNvPr>
          <p:cNvSpPr txBox="1">
            <a:spLocks noChangeArrowheads="1"/>
          </p:cNvSpPr>
          <p:nvPr/>
        </p:nvSpPr>
        <p:spPr bwMode="auto">
          <a:xfrm>
            <a:off x="0" y="1116013"/>
            <a:ext cx="4572000" cy="390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u="sng"/>
              <a:t>TSUNAMI (TIDAL WAVE) SAFETY RESULTING FROM A LOCAL EARTHQUAKE</a:t>
            </a:r>
          </a:p>
          <a:p>
            <a:endParaRPr lang="en-US" altLang="en-US" sz="600" b="1"/>
          </a:p>
          <a:p>
            <a:pPr algn="ctr"/>
            <a:r>
              <a:rPr lang="en-US" altLang="en-US" sz="1000" b="1"/>
              <a:t>IF YOU FEEL A STRONG EARTHQUAKE WHICH LASTS 20 SECONDS OR MORE WHEN YOU ARE ON THE COAST:</a:t>
            </a:r>
          </a:p>
          <a:p>
            <a:endParaRPr lang="en-US" altLang="en-US" sz="700" b="1"/>
          </a:p>
          <a:p>
            <a:r>
              <a:rPr lang="en-US" altLang="en-US" sz="1200" b="1"/>
              <a:t>DO NOT WAIT FOR AN OFFICIAL WARNING !!!</a:t>
            </a:r>
            <a:endParaRPr lang="en-US" altLang="en-US" sz="1000" b="1"/>
          </a:p>
          <a:p>
            <a:endParaRPr lang="en-US" altLang="en-US" sz="700" b="1"/>
          </a:p>
          <a:p>
            <a:r>
              <a:rPr lang="en-US" altLang="en-US" sz="1000" b="1" u="sng"/>
              <a:t>Protect yourself during the earthquake</a:t>
            </a:r>
            <a:r>
              <a:rPr lang="en-US" altLang="en-US" sz="1000" b="1"/>
              <a:t>.</a:t>
            </a:r>
            <a:r>
              <a:rPr lang="en-US" altLang="en-US" sz="1000"/>
              <a:t> Duck, cover and hold if inside and watch for falling objects until the earthquake is over. </a:t>
            </a:r>
          </a:p>
          <a:p>
            <a:endParaRPr lang="en-US" altLang="en-US" sz="1000" b="1"/>
          </a:p>
          <a:p>
            <a:r>
              <a:rPr lang="en-US" altLang="en-US" sz="1000" b="1" u="sng"/>
              <a:t>Move to higher ground immediately</a:t>
            </a:r>
            <a:r>
              <a:rPr lang="en-US" altLang="en-US" sz="1000" u="sng"/>
              <a:t> </a:t>
            </a:r>
            <a:r>
              <a:rPr lang="en-US" altLang="en-US" sz="1000"/>
              <a:t>AND inland away from the coastline. In Crescent City move north of 9th Street. Gather your family members and evacuate quickly. Leave everything else behind. A tsunami may be coming within minutes. </a:t>
            </a:r>
            <a:r>
              <a:rPr lang="en-US" altLang="en-US" sz="1000" b="1"/>
              <a:t>Go on foot if at all possible. </a:t>
            </a:r>
          </a:p>
          <a:p>
            <a:endParaRPr lang="en-US" altLang="en-US" sz="700" b="1"/>
          </a:p>
          <a:p>
            <a:r>
              <a:rPr lang="en-US" altLang="en-US" sz="1000" b="1" u="sng"/>
              <a:t>Stay away from the coast.</a:t>
            </a:r>
            <a:r>
              <a:rPr lang="en-US" altLang="en-US" sz="1000"/>
              <a:t> A later wave may be higher than the first! Damaging waves may continue to arrive even hours later. </a:t>
            </a:r>
          </a:p>
          <a:p>
            <a:endParaRPr lang="en-US" altLang="en-US" sz="700" b="1"/>
          </a:p>
          <a:p>
            <a:r>
              <a:rPr lang="en-US" altLang="en-US" sz="1000" b="1" u="sng"/>
              <a:t>Listen to radio for information.</a:t>
            </a:r>
            <a:r>
              <a:rPr lang="en-US" altLang="en-US" sz="1000" u="sng"/>
              <a:t> </a:t>
            </a:r>
            <a:r>
              <a:rPr lang="en-US" altLang="en-US" sz="1000"/>
              <a:t>Wait until an official all clear signal has been given before returning to low-lying areas. </a:t>
            </a:r>
          </a:p>
          <a:p>
            <a:r>
              <a:rPr lang="en-US" altLang="en-US" sz="1000"/>
              <a:t>A Tsunami is a series of sea waves most commonly caused by earthquakes beneath the sea floor. Tsunami waves travel at speeds of up to 600 miles per hour, and can cause great damage where they come ashore.</a:t>
            </a:r>
            <a:r>
              <a:rPr lang="en-US" altLang="en-US" sz="900"/>
              <a:t> </a:t>
            </a:r>
          </a:p>
          <a:p>
            <a:endParaRPr lang="en-US" altLang="en-US" sz="900"/>
          </a:p>
          <a:p>
            <a:endParaRPr lang="en-US" altLang="en-US" sz="900"/>
          </a:p>
          <a:p>
            <a:endParaRPr lang="en-US" altLang="en-US" sz="900"/>
          </a:p>
          <a:p>
            <a:endParaRPr lang="en-US" altLang="en-US" sz="900"/>
          </a:p>
          <a:p>
            <a:endParaRPr lang="en-US" altLang="en-US" sz="900"/>
          </a:p>
        </p:txBody>
      </p:sp>
      <p:sp>
        <p:nvSpPr>
          <p:cNvPr id="25604" name="Text Box 4">
            <a:extLst>
              <a:ext uri="{FF2B5EF4-FFF2-40B4-BE49-F238E27FC236}">
                <a16:creationId xmlns:a16="http://schemas.microsoft.com/office/drawing/2014/main" id="{0ECEAABC-0FCC-4000-A8ED-34A354D0A0ED}"/>
              </a:ext>
            </a:extLst>
          </p:cNvPr>
          <p:cNvSpPr txBox="1">
            <a:spLocks noChangeArrowheads="1"/>
          </p:cNvSpPr>
          <p:nvPr/>
        </p:nvSpPr>
        <p:spPr bwMode="auto">
          <a:xfrm>
            <a:off x="4572000" y="1119188"/>
            <a:ext cx="4572000" cy="3956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u="sng"/>
              <a:t>TSUNAMI (TIDAL WAVE) SAFETY RESULTING FROM A DISTANT EARTHQUAKE</a:t>
            </a:r>
          </a:p>
          <a:p>
            <a:endParaRPr lang="en-US" altLang="en-US" sz="500"/>
          </a:p>
          <a:p>
            <a:pPr algn="ctr"/>
            <a:r>
              <a:rPr lang="en-US" altLang="en-US" sz="1200" b="1"/>
              <a:t>IF YOU HEAR THE WARNING SIREN OR A LOCAL EMERGENCY ALEART SYSTEM (EAS) TSUNAMI ANNCOUNCEMENT:</a:t>
            </a:r>
            <a:endParaRPr lang="en-US" altLang="en-US" sz="500"/>
          </a:p>
          <a:p>
            <a:endParaRPr lang="en-US" altLang="en-US" sz="600"/>
          </a:p>
          <a:p>
            <a:r>
              <a:rPr lang="en-US" altLang="en-US" sz="1000"/>
              <a:t>Never go to the coast to watch for a tsunami if you hear that a warning has been issued. Tsunamis move faster than a person can run. Incoming traffic hampers safe and timely evacuation of coastal areas. </a:t>
            </a:r>
          </a:p>
          <a:p>
            <a:endParaRPr lang="en-US" altLang="en-US" sz="700"/>
          </a:p>
          <a:p>
            <a:r>
              <a:rPr lang="en-US" altLang="en-US" sz="1000"/>
              <a:t>Tsunamis are not surfable! They are not V-shaped or curling waves. Most frequently they come onshore as a rapidly-rising turbulent surge of water choked with debris. </a:t>
            </a:r>
          </a:p>
          <a:p>
            <a:endParaRPr lang="en-US" altLang="en-US" sz="700"/>
          </a:p>
          <a:p>
            <a:r>
              <a:rPr lang="en-US" altLang="en-US" sz="1000"/>
              <a:t>All tsunamis, like hurricanes, are potentially dangerous and life threatening, even though they may not damage every coastline they strike. </a:t>
            </a:r>
          </a:p>
          <a:p>
            <a:endParaRPr lang="en-US" altLang="en-US" sz="700"/>
          </a:p>
          <a:p>
            <a:r>
              <a:rPr lang="en-US" altLang="en-US" sz="1000"/>
              <a:t>An earthquake in your area is a natural tsunami warning. Do not stay in low-lying coastal areas after a strong earthquake has been felt. There is no time for authorities to issue a warning.</a:t>
            </a:r>
            <a:r>
              <a:rPr lang="en-US" altLang="en-US"/>
              <a:t> </a:t>
            </a:r>
          </a:p>
          <a:p>
            <a:endParaRPr lang="en-US" altLang="en-US" sz="600"/>
          </a:p>
          <a:p>
            <a:endParaRPr lang="en-US" altLang="en-US"/>
          </a:p>
          <a:p>
            <a:endParaRPr lang="en-US" altLang="en-US"/>
          </a:p>
        </p:txBody>
      </p:sp>
      <p:sp>
        <p:nvSpPr>
          <p:cNvPr id="25605" name="Text Box 5">
            <a:extLst>
              <a:ext uri="{FF2B5EF4-FFF2-40B4-BE49-F238E27FC236}">
                <a16:creationId xmlns:a16="http://schemas.microsoft.com/office/drawing/2014/main" id="{69604439-9F67-404D-8D4D-78A12CCE9193}"/>
              </a:ext>
            </a:extLst>
          </p:cNvPr>
          <p:cNvSpPr txBox="1">
            <a:spLocks noChangeArrowheads="1"/>
          </p:cNvSpPr>
          <p:nvPr/>
        </p:nvSpPr>
        <p:spPr bwMode="auto">
          <a:xfrm>
            <a:off x="0" y="4792663"/>
            <a:ext cx="9144000" cy="1082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1200" b="1" u="sng"/>
              <a:t>DO NOT RETURN TO THE EVACUATION ZONE UNTIL YOU ARE OFFICIALLY NOTIFIED</a:t>
            </a:r>
          </a:p>
          <a:p>
            <a:pPr lvl="1"/>
            <a:endParaRPr lang="en-US" altLang="en-US" sz="1200" b="1" u="sng"/>
          </a:p>
          <a:p>
            <a:pPr lvl="1"/>
            <a:r>
              <a:rPr lang="en-US" altLang="en-US" sz="1200">
                <a:latin typeface="Arial" panose="020B0604020202020204" pitchFamily="34" charset="0"/>
              </a:rPr>
              <a:t>Damaging tsunamis are very rare. Our coastlines are vulnerable but tsunamis are infrequent. Understand the hazard and learn how to protect yourself, but don't let the threat of tsunamis ruin your enjoyment of Del Norte County/Crescent City and it’s beaches.</a:t>
            </a:r>
          </a:p>
        </p:txBody>
      </p:sp>
      <p:sp>
        <p:nvSpPr>
          <p:cNvPr id="25607" name="Text Box 7">
            <a:extLst>
              <a:ext uri="{FF2B5EF4-FFF2-40B4-BE49-F238E27FC236}">
                <a16:creationId xmlns:a16="http://schemas.microsoft.com/office/drawing/2014/main" id="{40AE3CCA-2788-4C40-AB10-F0A885C2856E}"/>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Telephone Book/Hotel Information</a:t>
            </a:r>
            <a:endParaRPr lang="en-US" altLang="en-US" sz="280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a:extLst>
              <a:ext uri="{FF2B5EF4-FFF2-40B4-BE49-F238E27FC236}">
                <a16:creationId xmlns:a16="http://schemas.microsoft.com/office/drawing/2014/main" id="{5EBFB1A0-F41A-4548-BB6B-457076CA4BD0}"/>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Earthquake Education Through Theatre Arts</a:t>
            </a:r>
            <a:endParaRPr lang="en-US" altLang="en-US" sz="2800">
              <a:latin typeface="Comic Sans MS" panose="030F0702030302020204" pitchFamily="66" charset="0"/>
            </a:endParaRPr>
          </a:p>
        </p:txBody>
      </p:sp>
      <p:sp>
        <p:nvSpPr>
          <p:cNvPr id="24586" name="Text Box 10">
            <a:extLst>
              <a:ext uri="{FF2B5EF4-FFF2-40B4-BE49-F238E27FC236}">
                <a16:creationId xmlns:a16="http://schemas.microsoft.com/office/drawing/2014/main" id="{070BC6E8-CF43-4B42-8A1B-BB10CEA59EE0}"/>
              </a:ext>
            </a:extLst>
          </p:cNvPr>
          <p:cNvSpPr txBox="1">
            <a:spLocks noChangeArrowheads="1"/>
          </p:cNvSpPr>
          <p:nvPr/>
        </p:nvSpPr>
        <p:spPr bwMode="auto">
          <a:xfrm>
            <a:off x="1458913" y="1252538"/>
            <a:ext cx="7038975"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Public Service Announcements</a:t>
            </a:r>
          </a:p>
          <a:p>
            <a:endParaRPr lang="en-US" altLang="en-US" sz="3200" b="1">
              <a:solidFill>
                <a:srgbClr val="FFEF0A"/>
              </a:solidFill>
              <a:latin typeface="Comic Sans MS" panose="030F0702030302020204" pitchFamily="66" charset="0"/>
            </a:endParaRPr>
          </a:p>
          <a:p>
            <a:r>
              <a:rPr lang="en-US" altLang="en-US" sz="3200" b="1">
                <a:solidFill>
                  <a:srgbClr val="FFEF0A"/>
                </a:solidFill>
                <a:latin typeface="Comic Sans MS" panose="030F0702030302020204" pitchFamily="66" charset="0"/>
              </a:rPr>
              <a:t>Video Information Skits</a:t>
            </a:r>
          </a:p>
          <a:p>
            <a:endParaRPr lang="en-US" altLang="en-US" sz="3200" b="1">
              <a:solidFill>
                <a:srgbClr val="FFEF0A"/>
              </a:solidFill>
              <a:latin typeface="Comic Sans MS" panose="030F0702030302020204" pitchFamily="66" charset="0"/>
            </a:endParaRPr>
          </a:p>
          <a:p>
            <a:r>
              <a:rPr lang="en-US" altLang="en-US" sz="3200" b="1">
                <a:solidFill>
                  <a:srgbClr val="FFEF0A"/>
                </a:solidFill>
                <a:latin typeface="Comic Sans MS" panose="030F0702030302020204" pitchFamily="66" charset="0"/>
              </a:rPr>
              <a:t>Plays</a:t>
            </a:r>
            <a:endParaRPr lang="en-US" altLang="en-US" sz="2800">
              <a:latin typeface="Comic Sans MS" panose="030F0702030302020204"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24DD126-5C62-4EAE-BCED-318E9DDDC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93"/>
          <a:stretch>
            <a:fillRect/>
          </a:stretch>
        </p:blipFill>
        <p:spPr bwMode="auto">
          <a:xfrm>
            <a:off x="273050" y="684213"/>
            <a:ext cx="8596313" cy="6173787"/>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a:extLst>
              <a:ext uri="{FF2B5EF4-FFF2-40B4-BE49-F238E27FC236}">
                <a16:creationId xmlns:a16="http://schemas.microsoft.com/office/drawing/2014/main" id="{2A94DCE5-D31E-4733-A9E3-2EA88877FEAA}"/>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Humboldt County Fair</a:t>
            </a:r>
            <a:endParaRPr lang="en-US" altLang="en-US" sz="2800">
              <a:latin typeface="Comic Sans MS" panose="030F07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32C1125A-68B2-4097-A6EC-CCA1AEC22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0259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a:extLst>
              <a:ext uri="{FF2B5EF4-FFF2-40B4-BE49-F238E27FC236}">
                <a16:creationId xmlns:a16="http://schemas.microsoft.com/office/drawing/2014/main" id="{B705EF30-129C-447E-9474-96C6E8308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25" y="0"/>
            <a:ext cx="4778375" cy="322580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a:extLst>
              <a:ext uri="{FF2B5EF4-FFF2-40B4-BE49-F238E27FC236}">
                <a16:creationId xmlns:a16="http://schemas.microsoft.com/office/drawing/2014/main" id="{4E0BF525-BBDD-4223-A95D-6B59098D2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075" y="3141663"/>
            <a:ext cx="4954588" cy="3716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422B1DF9-82D0-4D0E-8798-C1490AF69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566"/>
          <a:stretch>
            <a:fillRect/>
          </a:stretch>
        </p:blipFill>
        <p:spPr bwMode="auto">
          <a:xfrm>
            <a:off x="1266825" y="0"/>
            <a:ext cx="66103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CC42086C-0D17-42CE-9DA5-2B82D981E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561"/>
          <a:stretch>
            <a:fillRect/>
          </a:stretch>
        </p:blipFill>
        <p:spPr bwMode="auto">
          <a:xfrm>
            <a:off x="1311275" y="0"/>
            <a:ext cx="65214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ACBFF"/>
            </a:gs>
            <a:gs pos="100000">
              <a:schemeClr val="bg1"/>
            </a:gs>
          </a:gsLst>
          <a:lin ang="5400000" scaled="1"/>
        </a:gradFill>
        <a:effectLst/>
      </p:bgPr>
    </p:bg>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FE7234BC-64A4-4CD1-923D-26CEBF1FA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254000"/>
            <a:ext cx="8516937" cy="5164138"/>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a:extLst>
              <a:ext uri="{FF2B5EF4-FFF2-40B4-BE49-F238E27FC236}">
                <a16:creationId xmlns:a16="http://schemas.microsoft.com/office/drawing/2014/main" id="{EE6F25CD-85D9-4EFD-B0CE-ACF47E32A823}"/>
              </a:ext>
            </a:extLst>
          </p:cNvPr>
          <p:cNvSpPr txBox="1">
            <a:spLocks noChangeArrowheads="1"/>
          </p:cNvSpPr>
          <p:nvPr/>
        </p:nvSpPr>
        <p:spPr bwMode="auto">
          <a:xfrm>
            <a:off x="115888" y="5481638"/>
            <a:ext cx="8624887"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67" tIns="14983" rIns="29967" bIns="14983">
            <a:spAutoFit/>
          </a:bodyPr>
          <a:lstStyle>
            <a:lvl1pPr defTabSz="300038">
              <a:defRPr sz="2400">
                <a:solidFill>
                  <a:schemeClr val="tx1"/>
                </a:solidFill>
                <a:latin typeface="Times" panose="02020603050405020304" pitchFamily="18" charset="0"/>
              </a:defRPr>
            </a:lvl1pPr>
            <a:lvl2pPr marL="149225" defTabSz="300038">
              <a:defRPr sz="2400">
                <a:solidFill>
                  <a:schemeClr val="tx1"/>
                </a:solidFill>
                <a:latin typeface="Times" panose="02020603050405020304" pitchFamily="18" charset="0"/>
              </a:defRPr>
            </a:lvl2pPr>
            <a:lvl3pPr marL="300038" defTabSz="300038">
              <a:defRPr sz="2400">
                <a:solidFill>
                  <a:schemeClr val="tx1"/>
                </a:solidFill>
                <a:latin typeface="Times" panose="02020603050405020304" pitchFamily="18" charset="0"/>
              </a:defRPr>
            </a:lvl3pPr>
            <a:lvl4pPr marL="449263" defTabSz="300038">
              <a:defRPr sz="2400">
                <a:solidFill>
                  <a:schemeClr val="tx1"/>
                </a:solidFill>
                <a:latin typeface="Times" panose="02020603050405020304" pitchFamily="18" charset="0"/>
              </a:defRPr>
            </a:lvl4pPr>
            <a:lvl5pPr marL="600075" defTabSz="300038">
              <a:defRPr sz="2400">
                <a:solidFill>
                  <a:schemeClr val="tx1"/>
                </a:solidFill>
                <a:latin typeface="Times" panose="02020603050405020304" pitchFamily="18" charset="0"/>
              </a:defRPr>
            </a:lvl5pPr>
            <a:lvl6pPr marL="1057275" defTabSz="300038" eaLnBrk="0" fontAlgn="base" hangingPunct="0">
              <a:spcBef>
                <a:spcPct val="0"/>
              </a:spcBef>
              <a:spcAft>
                <a:spcPct val="0"/>
              </a:spcAft>
              <a:defRPr sz="2400">
                <a:solidFill>
                  <a:schemeClr val="tx1"/>
                </a:solidFill>
                <a:latin typeface="Times" panose="02020603050405020304" pitchFamily="18" charset="0"/>
              </a:defRPr>
            </a:lvl6pPr>
            <a:lvl7pPr marL="1514475" defTabSz="300038" eaLnBrk="0" fontAlgn="base" hangingPunct="0">
              <a:spcBef>
                <a:spcPct val="0"/>
              </a:spcBef>
              <a:spcAft>
                <a:spcPct val="0"/>
              </a:spcAft>
              <a:defRPr sz="2400">
                <a:solidFill>
                  <a:schemeClr val="tx1"/>
                </a:solidFill>
                <a:latin typeface="Times" panose="02020603050405020304" pitchFamily="18" charset="0"/>
              </a:defRPr>
            </a:lvl7pPr>
            <a:lvl8pPr marL="1971675" defTabSz="300038" eaLnBrk="0" fontAlgn="base" hangingPunct="0">
              <a:spcBef>
                <a:spcPct val="0"/>
              </a:spcBef>
              <a:spcAft>
                <a:spcPct val="0"/>
              </a:spcAft>
              <a:defRPr sz="2400">
                <a:solidFill>
                  <a:schemeClr val="tx1"/>
                </a:solidFill>
                <a:latin typeface="Times" panose="02020603050405020304" pitchFamily="18" charset="0"/>
              </a:defRPr>
            </a:lvl8pPr>
            <a:lvl9pPr marL="2428875" defTabSz="3000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3800" b="1" i="1">
                <a:solidFill>
                  <a:srgbClr val="0033CC"/>
                </a:solidFill>
                <a:effectLst>
                  <a:outerShdw blurRad="38100" dist="38100" dir="2700000" algn="tl">
                    <a:srgbClr val="000000"/>
                  </a:outerShdw>
                </a:effectLst>
                <a:latin typeface="Comic Sans MS" panose="030F0702030302020204" pitchFamily="66" charset="0"/>
              </a:rPr>
              <a:t>The 1964 Great Alaska Earthquake Lessons for the North Coast</a:t>
            </a:r>
            <a:endParaRPr lang="en-US" altLang="en-AU" sz="2800" b="1">
              <a:solidFill>
                <a:srgbClr val="0033CC"/>
              </a:solidFill>
              <a:effectLst>
                <a:outerShdw blurRad="38100" dist="38100" dir="2700000" algn="tl">
                  <a:srgbClr val="000000"/>
                </a:outerShdw>
              </a:effectLst>
              <a:latin typeface="Comic Sans MS" panose="030F0702030302020204" pitchFamily="66" charset="0"/>
            </a:endParaRPr>
          </a:p>
        </p:txBody>
      </p:sp>
      <p:sp>
        <p:nvSpPr>
          <p:cNvPr id="43012" name="Text Box 4">
            <a:extLst>
              <a:ext uri="{FF2B5EF4-FFF2-40B4-BE49-F238E27FC236}">
                <a16:creationId xmlns:a16="http://schemas.microsoft.com/office/drawing/2014/main" id="{4D34F9C8-CE3C-4265-ADAA-6ECCD8CC895C}"/>
              </a:ext>
            </a:extLst>
          </p:cNvPr>
          <p:cNvSpPr txBox="1">
            <a:spLocks noChangeArrowheads="1"/>
          </p:cNvSpPr>
          <p:nvPr/>
        </p:nvSpPr>
        <p:spPr bwMode="auto">
          <a:xfrm>
            <a:off x="4392613" y="4995863"/>
            <a:ext cx="42973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225" tIns="13112" rIns="26225"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2300" i="1">
                <a:effectLst>
                  <a:outerShdw blurRad="38100" dist="38100" dir="2700000" algn="tl">
                    <a:srgbClr val="FFFFFF"/>
                  </a:outerShdw>
                </a:effectLst>
                <a:latin typeface="Comic Sans MS" panose="030F0702030302020204" pitchFamily="66" charset="0"/>
              </a:rPr>
              <a:t>Nichols Pontiac, Crescent City</a:t>
            </a:r>
            <a:endParaRPr lang="en-US" altLang="en-AU" sz="2300">
              <a:effectLst>
                <a:outerShdw blurRad="38100" dist="38100" dir="2700000" algn="tl">
                  <a:srgbClr val="FFFFFF"/>
                </a:outerShdw>
              </a:effectLst>
              <a:latin typeface="Comic Sans MS" panose="030F0702030302020204"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ACBFF"/>
            </a:gs>
            <a:gs pos="100000">
              <a:schemeClr val="bg1"/>
            </a:gs>
          </a:gsLst>
          <a:lin ang="5400000" scaled="1"/>
        </a:gradFill>
        <a:effectLst/>
      </p:bgPr>
    </p:bg>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2CD62BB7-A782-48D6-961E-013A95FDC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6" t="8089" r="2696" b="24265"/>
          <a:stretch>
            <a:fillRect/>
          </a:stretch>
        </p:blipFill>
        <p:spPr bwMode="auto">
          <a:xfrm>
            <a:off x="985838" y="3822700"/>
            <a:ext cx="7127875" cy="3035300"/>
          </a:xfrm>
          <a:prstGeom prst="rect">
            <a:avLst/>
          </a:prstGeom>
          <a:noFill/>
          <a:extLst>
            <a:ext uri="{909E8E84-426E-40DD-AFC4-6F175D3DCCD1}">
              <a14:hiddenFill xmlns:a14="http://schemas.microsoft.com/office/drawing/2010/main">
                <a:solidFill>
                  <a:srgbClr val="FFFFFF"/>
                </a:solidFill>
              </a14:hiddenFill>
            </a:ext>
          </a:extLst>
        </p:spPr>
      </p:pic>
      <p:sp>
        <p:nvSpPr>
          <p:cNvPr id="45060" name="Text Box 4">
            <a:extLst>
              <a:ext uri="{FF2B5EF4-FFF2-40B4-BE49-F238E27FC236}">
                <a16:creationId xmlns:a16="http://schemas.microsoft.com/office/drawing/2014/main" id="{A6EC2F05-54E3-4724-BC9D-6BDC8AFAA3ED}"/>
              </a:ext>
            </a:extLst>
          </p:cNvPr>
          <p:cNvSpPr txBox="1">
            <a:spLocks noChangeArrowheads="1"/>
          </p:cNvSpPr>
          <p:nvPr/>
        </p:nvSpPr>
        <p:spPr bwMode="auto">
          <a:xfrm>
            <a:off x="0" y="0"/>
            <a:ext cx="9144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67" tIns="14983" rIns="29967" bIns="14983">
            <a:spAutoFit/>
          </a:bodyPr>
          <a:lstStyle>
            <a:lvl1pPr defTabSz="300038">
              <a:defRPr sz="2400">
                <a:solidFill>
                  <a:schemeClr val="tx1"/>
                </a:solidFill>
                <a:latin typeface="Times" panose="02020603050405020304" pitchFamily="18" charset="0"/>
              </a:defRPr>
            </a:lvl1pPr>
            <a:lvl2pPr marL="149225" defTabSz="300038">
              <a:defRPr sz="2400">
                <a:solidFill>
                  <a:schemeClr val="tx1"/>
                </a:solidFill>
                <a:latin typeface="Times" panose="02020603050405020304" pitchFamily="18" charset="0"/>
              </a:defRPr>
            </a:lvl2pPr>
            <a:lvl3pPr marL="300038" defTabSz="300038">
              <a:defRPr sz="2400">
                <a:solidFill>
                  <a:schemeClr val="tx1"/>
                </a:solidFill>
                <a:latin typeface="Times" panose="02020603050405020304" pitchFamily="18" charset="0"/>
              </a:defRPr>
            </a:lvl3pPr>
            <a:lvl4pPr marL="449263" defTabSz="300038">
              <a:defRPr sz="2400">
                <a:solidFill>
                  <a:schemeClr val="tx1"/>
                </a:solidFill>
                <a:latin typeface="Times" panose="02020603050405020304" pitchFamily="18" charset="0"/>
              </a:defRPr>
            </a:lvl4pPr>
            <a:lvl5pPr marL="600075" defTabSz="300038">
              <a:defRPr sz="2400">
                <a:solidFill>
                  <a:schemeClr val="tx1"/>
                </a:solidFill>
                <a:latin typeface="Times" panose="02020603050405020304" pitchFamily="18" charset="0"/>
              </a:defRPr>
            </a:lvl5pPr>
            <a:lvl6pPr marL="1057275" defTabSz="300038" eaLnBrk="0" fontAlgn="base" hangingPunct="0">
              <a:spcBef>
                <a:spcPct val="0"/>
              </a:spcBef>
              <a:spcAft>
                <a:spcPct val="0"/>
              </a:spcAft>
              <a:defRPr sz="2400">
                <a:solidFill>
                  <a:schemeClr val="tx1"/>
                </a:solidFill>
                <a:latin typeface="Times" panose="02020603050405020304" pitchFamily="18" charset="0"/>
              </a:defRPr>
            </a:lvl6pPr>
            <a:lvl7pPr marL="1514475" defTabSz="300038" eaLnBrk="0" fontAlgn="base" hangingPunct="0">
              <a:spcBef>
                <a:spcPct val="0"/>
              </a:spcBef>
              <a:spcAft>
                <a:spcPct val="0"/>
              </a:spcAft>
              <a:defRPr sz="2400">
                <a:solidFill>
                  <a:schemeClr val="tx1"/>
                </a:solidFill>
                <a:latin typeface="Times" panose="02020603050405020304" pitchFamily="18" charset="0"/>
              </a:defRPr>
            </a:lvl7pPr>
            <a:lvl8pPr marL="1971675" defTabSz="300038" eaLnBrk="0" fontAlgn="base" hangingPunct="0">
              <a:spcBef>
                <a:spcPct val="0"/>
              </a:spcBef>
              <a:spcAft>
                <a:spcPct val="0"/>
              </a:spcAft>
              <a:defRPr sz="2400">
                <a:solidFill>
                  <a:schemeClr val="tx1"/>
                </a:solidFill>
                <a:latin typeface="Times" panose="02020603050405020304" pitchFamily="18" charset="0"/>
              </a:defRPr>
            </a:lvl8pPr>
            <a:lvl9pPr marL="2428875" defTabSz="3000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3100" b="1" i="1">
                <a:effectLst>
                  <a:outerShdw blurRad="38100" dist="38100" dir="2700000" algn="tl">
                    <a:srgbClr val="FFFFFF"/>
                  </a:outerShdw>
                </a:effectLst>
                <a:latin typeface="Comic Sans MS" panose="030F0702030302020204" pitchFamily="66" charset="0"/>
              </a:rPr>
              <a:t>Why North Coast Residents should be interested in the 1964 Alaska earthquake</a:t>
            </a:r>
            <a:endParaRPr lang="en-US" altLang="en-US" sz="2800" b="1">
              <a:effectLst>
                <a:outerShdw blurRad="38100" dist="38100" dir="2700000" algn="tl">
                  <a:srgbClr val="FFFFFF"/>
                </a:outerShdw>
              </a:effectLst>
              <a:latin typeface="Comic Sans MS" panose="030F0702030302020204" pitchFamily="66" charset="0"/>
            </a:endParaRPr>
          </a:p>
        </p:txBody>
      </p:sp>
      <p:sp>
        <p:nvSpPr>
          <p:cNvPr id="45061" name="Text Box 5">
            <a:extLst>
              <a:ext uri="{FF2B5EF4-FFF2-40B4-BE49-F238E27FC236}">
                <a16:creationId xmlns:a16="http://schemas.microsoft.com/office/drawing/2014/main" id="{2E4C9BF6-F06E-4F21-AE56-0A7A2D7740AE}"/>
              </a:ext>
            </a:extLst>
          </p:cNvPr>
          <p:cNvSpPr txBox="1">
            <a:spLocks noChangeArrowheads="1"/>
          </p:cNvSpPr>
          <p:nvPr/>
        </p:nvSpPr>
        <p:spPr bwMode="auto">
          <a:xfrm>
            <a:off x="1479550" y="6527800"/>
            <a:ext cx="6275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225" tIns="13112" rIns="26225"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100" b="1" i="1">
                <a:effectLst>
                  <a:outerShdw blurRad="38100" dist="38100" dir="2700000" algn="tl">
                    <a:srgbClr val="FFFFFF"/>
                  </a:outerShdw>
                </a:effectLst>
                <a:latin typeface="Comic Sans MS" panose="030F0702030302020204" pitchFamily="66" charset="0"/>
              </a:rPr>
              <a:t>Government Hill Elementary School, Anchorage</a:t>
            </a:r>
            <a:endParaRPr lang="en-US" altLang="en-US" sz="2100" b="1">
              <a:effectLst>
                <a:outerShdw blurRad="38100" dist="38100" dir="2700000" algn="tl">
                  <a:srgbClr val="FFFFFF"/>
                </a:outerShdw>
              </a:effectLst>
              <a:latin typeface="Comic Sans MS" panose="030F0702030302020204" pitchFamily="66" charset="0"/>
            </a:endParaRPr>
          </a:p>
        </p:txBody>
      </p:sp>
      <p:sp>
        <p:nvSpPr>
          <p:cNvPr id="45062" name="Text Box 6">
            <a:extLst>
              <a:ext uri="{FF2B5EF4-FFF2-40B4-BE49-F238E27FC236}">
                <a16:creationId xmlns:a16="http://schemas.microsoft.com/office/drawing/2014/main" id="{2E6B1B1A-1CD7-44EE-A4BB-03798A050515}"/>
              </a:ext>
            </a:extLst>
          </p:cNvPr>
          <p:cNvSpPr txBox="1">
            <a:spLocks noChangeArrowheads="1"/>
          </p:cNvSpPr>
          <p:nvPr/>
        </p:nvSpPr>
        <p:spPr bwMode="auto">
          <a:xfrm>
            <a:off x="533400" y="1066800"/>
            <a:ext cx="81343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67" tIns="14983" rIns="29967" bIns="14983">
            <a:spAutoFit/>
          </a:bodyPr>
          <a:lstStyle>
            <a:lvl1pPr defTabSz="300038">
              <a:defRPr sz="2400">
                <a:solidFill>
                  <a:schemeClr val="tx1"/>
                </a:solidFill>
                <a:latin typeface="Times" panose="02020603050405020304" pitchFamily="18" charset="0"/>
              </a:defRPr>
            </a:lvl1pPr>
            <a:lvl2pPr marL="149225" defTabSz="300038">
              <a:defRPr sz="2400">
                <a:solidFill>
                  <a:schemeClr val="tx1"/>
                </a:solidFill>
                <a:latin typeface="Times" panose="02020603050405020304" pitchFamily="18" charset="0"/>
              </a:defRPr>
            </a:lvl2pPr>
            <a:lvl3pPr marL="300038" defTabSz="300038">
              <a:defRPr sz="2400">
                <a:solidFill>
                  <a:schemeClr val="tx1"/>
                </a:solidFill>
                <a:latin typeface="Times" panose="02020603050405020304" pitchFamily="18" charset="0"/>
              </a:defRPr>
            </a:lvl3pPr>
            <a:lvl4pPr marL="449263" defTabSz="300038">
              <a:defRPr sz="2400">
                <a:solidFill>
                  <a:schemeClr val="tx1"/>
                </a:solidFill>
                <a:latin typeface="Times" panose="02020603050405020304" pitchFamily="18" charset="0"/>
              </a:defRPr>
            </a:lvl4pPr>
            <a:lvl5pPr marL="600075" defTabSz="300038">
              <a:defRPr sz="2400">
                <a:solidFill>
                  <a:schemeClr val="tx1"/>
                </a:solidFill>
                <a:latin typeface="Times" panose="02020603050405020304" pitchFamily="18" charset="0"/>
              </a:defRPr>
            </a:lvl5pPr>
            <a:lvl6pPr marL="1057275" defTabSz="300038" eaLnBrk="0" fontAlgn="base" hangingPunct="0">
              <a:spcBef>
                <a:spcPct val="0"/>
              </a:spcBef>
              <a:spcAft>
                <a:spcPct val="0"/>
              </a:spcAft>
              <a:defRPr sz="2400">
                <a:solidFill>
                  <a:schemeClr val="tx1"/>
                </a:solidFill>
                <a:latin typeface="Times" panose="02020603050405020304" pitchFamily="18" charset="0"/>
              </a:defRPr>
            </a:lvl6pPr>
            <a:lvl7pPr marL="1514475" defTabSz="300038" eaLnBrk="0" fontAlgn="base" hangingPunct="0">
              <a:spcBef>
                <a:spcPct val="0"/>
              </a:spcBef>
              <a:spcAft>
                <a:spcPct val="0"/>
              </a:spcAft>
              <a:defRPr sz="2400">
                <a:solidFill>
                  <a:schemeClr val="tx1"/>
                </a:solidFill>
                <a:latin typeface="Times" panose="02020603050405020304" pitchFamily="18" charset="0"/>
              </a:defRPr>
            </a:lvl7pPr>
            <a:lvl8pPr marL="1971675" defTabSz="300038" eaLnBrk="0" fontAlgn="base" hangingPunct="0">
              <a:spcBef>
                <a:spcPct val="0"/>
              </a:spcBef>
              <a:spcAft>
                <a:spcPct val="0"/>
              </a:spcAft>
              <a:defRPr sz="2400">
                <a:solidFill>
                  <a:schemeClr val="tx1"/>
                </a:solidFill>
                <a:latin typeface="Times" panose="02020603050405020304" pitchFamily="18" charset="0"/>
              </a:defRPr>
            </a:lvl8pPr>
            <a:lvl9pPr marL="2428875" defTabSz="300038"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b="1">
                <a:solidFill>
                  <a:schemeClr val="tx2"/>
                </a:solidFill>
                <a:effectLst>
                  <a:outerShdw blurRad="38100" dist="38100" dir="2700000" algn="tl">
                    <a:srgbClr val="FFFFFF"/>
                  </a:outerShdw>
                </a:effectLst>
                <a:latin typeface="Comic Sans MS" panose="030F0702030302020204" pitchFamily="66" charset="0"/>
              </a:rPr>
              <a:t>We live in the same geologic setting as Alaska - a megathrust subduction zone.  </a:t>
            </a:r>
          </a:p>
          <a:p>
            <a:endParaRPr lang="en-US" altLang="en-US" sz="1000" b="1">
              <a:solidFill>
                <a:schemeClr val="tx2"/>
              </a:solidFill>
              <a:effectLst>
                <a:outerShdw blurRad="38100" dist="38100" dir="2700000" algn="tl">
                  <a:srgbClr val="FFFFFF"/>
                </a:outerShdw>
              </a:effectLst>
              <a:latin typeface="Comic Sans MS" panose="030F0702030302020204" pitchFamily="66" charset="0"/>
            </a:endParaRPr>
          </a:p>
          <a:p>
            <a:r>
              <a:rPr lang="en-US" altLang="en-US" sz="2000" b="1">
                <a:solidFill>
                  <a:schemeClr val="tx2"/>
                </a:solidFill>
                <a:effectLst>
                  <a:outerShdw blurRad="38100" dist="38100" dir="2700000" algn="tl">
                    <a:srgbClr val="FFFFFF"/>
                  </a:outerShdw>
                </a:effectLst>
                <a:latin typeface="Comic Sans MS" panose="030F0702030302020204" pitchFamily="66" charset="0"/>
              </a:rPr>
              <a:t>Some day the Cascadia subduction zone will produce an earthquake similar in size and effects to the 1964 Alaska earthquake</a:t>
            </a:r>
            <a:r>
              <a:rPr lang="en-US" altLang="en-US" sz="2000" b="1">
                <a:solidFill>
                  <a:schemeClr val="bg2"/>
                </a:solidFill>
                <a:effectLst>
                  <a:outerShdw blurRad="38100" dist="38100" dir="2700000" algn="tl">
                    <a:srgbClr val="000000"/>
                  </a:outerShdw>
                </a:effectLst>
                <a:latin typeface="Comic Sans MS" panose="030F0702030302020204" pitchFamily="66" charset="0"/>
              </a:rPr>
              <a:t>.</a:t>
            </a:r>
            <a:r>
              <a:rPr lang="en-US" altLang="en-US" sz="2200" b="1">
                <a:solidFill>
                  <a:schemeClr val="bg2"/>
                </a:solidFill>
                <a:effectLst>
                  <a:outerShdw blurRad="38100" dist="38100" dir="2700000" algn="tl">
                    <a:srgbClr val="000000"/>
                  </a:outerShdw>
                </a:effectLst>
                <a:latin typeface="Comic Sans MS" panose="030F0702030302020204" pitchFamily="66" charset="0"/>
              </a:rPr>
              <a:t>  </a:t>
            </a:r>
          </a:p>
          <a:p>
            <a:endParaRPr lang="en-US" altLang="en-US" sz="1100" b="1">
              <a:solidFill>
                <a:schemeClr val="bg2"/>
              </a:solidFill>
              <a:effectLst>
                <a:outerShdw blurRad="38100" dist="38100" dir="2700000" algn="tl">
                  <a:srgbClr val="000000"/>
                </a:outerShdw>
              </a:effectLst>
              <a:latin typeface="Comic Sans MS" panose="030F0702030302020204" pitchFamily="66" charset="0"/>
            </a:endParaRPr>
          </a:p>
        </p:txBody>
      </p:sp>
      <p:sp>
        <p:nvSpPr>
          <p:cNvPr id="45063" name="Text Box 7">
            <a:extLst>
              <a:ext uri="{FF2B5EF4-FFF2-40B4-BE49-F238E27FC236}">
                <a16:creationId xmlns:a16="http://schemas.microsoft.com/office/drawing/2014/main" id="{5F3E16BA-F605-4FC1-BEC6-660ED70EFCA0}"/>
              </a:ext>
            </a:extLst>
          </p:cNvPr>
          <p:cNvSpPr txBox="1">
            <a:spLocks noChangeArrowheads="1"/>
          </p:cNvSpPr>
          <p:nvPr/>
        </p:nvSpPr>
        <p:spPr bwMode="auto">
          <a:xfrm>
            <a:off x="0" y="2971800"/>
            <a:ext cx="91440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225" tIns="13112" rIns="26225"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2200" b="1">
                <a:solidFill>
                  <a:srgbClr val="FF0000"/>
                </a:solidFill>
                <a:effectLst>
                  <a:outerShdw blurRad="38100" dist="38100" dir="2700000" algn="tl">
                    <a:srgbClr val="000000"/>
                  </a:outerShdw>
                </a:effectLst>
                <a:latin typeface="Comic Sans MS" panose="030F0702030302020204" pitchFamily="66" charset="0"/>
              </a:rPr>
              <a:t>Alaska’s experience will help us prepare for </a:t>
            </a:r>
          </a:p>
          <a:p>
            <a:pPr algn="ctr"/>
            <a:r>
              <a:rPr lang="en-US" altLang="en-US" sz="2200" b="1">
                <a:solidFill>
                  <a:srgbClr val="FF0000"/>
                </a:solidFill>
                <a:effectLst>
                  <a:outerShdw blurRad="38100" dist="38100" dir="2700000" algn="tl">
                    <a:srgbClr val="000000"/>
                  </a:outerShdw>
                </a:effectLst>
                <a:latin typeface="Comic Sans MS" panose="030F0702030302020204" pitchFamily="66" charset="0"/>
              </a:rPr>
              <a:t>the next Cascadia earthquake.</a:t>
            </a:r>
            <a:endParaRPr lang="en-US" altLang="en-US" sz="2200">
              <a:effectLst>
                <a:outerShdw blurRad="38100" dist="38100" dir="2700000" algn="tl">
                  <a:srgbClr val="FFFFFF"/>
                </a:outerShdw>
              </a:effectLst>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ACBFF"/>
            </a:gs>
            <a:gs pos="100000">
              <a:schemeClr val="bg1"/>
            </a:gs>
          </a:gsLst>
          <a:lin ang="5400000" scaled="1"/>
        </a:grad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B90A3B2D-EEE3-431E-9297-95BC32A32EF1}"/>
              </a:ext>
            </a:extLst>
          </p:cNvPr>
          <p:cNvSpPr txBox="1">
            <a:spLocks noChangeArrowheads="1"/>
          </p:cNvSpPr>
          <p:nvPr/>
        </p:nvSpPr>
        <p:spPr bwMode="auto">
          <a:xfrm>
            <a:off x="-26988" y="2835275"/>
            <a:ext cx="53976"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225" tIns="13112" rIns="26225"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endParaRPr lang="en-AU" altLang="en-US" sz="2900">
              <a:latin typeface="Comic Sans MS" panose="030F0702030302020204" pitchFamily="66" charset="0"/>
            </a:endParaRPr>
          </a:p>
        </p:txBody>
      </p:sp>
      <p:sp>
        <p:nvSpPr>
          <p:cNvPr id="48131" name="Text Box 3">
            <a:extLst>
              <a:ext uri="{FF2B5EF4-FFF2-40B4-BE49-F238E27FC236}">
                <a16:creationId xmlns:a16="http://schemas.microsoft.com/office/drawing/2014/main" id="{6B519245-A007-4164-86F1-76882AA764DC}"/>
              </a:ext>
            </a:extLst>
          </p:cNvPr>
          <p:cNvSpPr txBox="1">
            <a:spLocks noChangeArrowheads="1"/>
          </p:cNvSpPr>
          <p:nvPr/>
        </p:nvSpPr>
        <p:spPr bwMode="auto">
          <a:xfrm>
            <a:off x="-336550" y="0"/>
            <a:ext cx="9144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67" tIns="14983" rIns="29967" bIns="14983">
            <a:spAutoFit/>
          </a:bodyPr>
          <a:lstStyle>
            <a:lvl1pPr defTabSz="300038">
              <a:defRPr sz="2400">
                <a:solidFill>
                  <a:schemeClr val="tx1"/>
                </a:solidFill>
                <a:latin typeface="Times" panose="02020603050405020304" pitchFamily="18" charset="0"/>
              </a:defRPr>
            </a:lvl1pPr>
            <a:lvl2pPr marL="149225" defTabSz="300038">
              <a:defRPr sz="2400">
                <a:solidFill>
                  <a:schemeClr val="tx1"/>
                </a:solidFill>
                <a:latin typeface="Times" panose="02020603050405020304" pitchFamily="18" charset="0"/>
              </a:defRPr>
            </a:lvl2pPr>
            <a:lvl3pPr marL="300038" defTabSz="300038">
              <a:defRPr sz="2400">
                <a:solidFill>
                  <a:schemeClr val="tx1"/>
                </a:solidFill>
                <a:latin typeface="Times" panose="02020603050405020304" pitchFamily="18" charset="0"/>
              </a:defRPr>
            </a:lvl3pPr>
            <a:lvl4pPr marL="449263" defTabSz="300038">
              <a:defRPr sz="2400">
                <a:solidFill>
                  <a:schemeClr val="tx1"/>
                </a:solidFill>
                <a:latin typeface="Times" panose="02020603050405020304" pitchFamily="18" charset="0"/>
              </a:defRPr>
            </a:lvl4pPr>
            <a:lvl5pPr marL="600075" defTabSz="300038">
              <a:defRPr sz="2400">
                <a:solidFill>
                  <a:schemeClr val="tx1"/>
                </a:solidFill>
                <a:latin typeface="Times" panose="02020603050405020304" pitchFamily="18" charset="0"/>
              </a:defRPr>
            </a:lvl5pPr>
            <a:lvl6pPr marL="1057275" defTabSz="300038" eaLnBrk="0" fontAlgn="base" hangingPunct="0">
              <a:spcBef>
                <a:spcPct val="0"/>
              </a:spcBef>
              <a:spcAft>
                <a:spcPct val="0"/>
              </a:spcAft>
              <a:defRPr sz="2400">
                <a:solidFill>
                  <a:schemeClr val="tx1"/>
                </a:solidFill>
                <a:latin typeface="Times" panose="02020603050405020304" pitchFamily="18" charset="0"/>
              </a:defRPr>
            </a:lvl6pPr>
            <a:lvl7pPr marL="1514475" defTabSz="300038" eaLnBrk="0" fontAlgn="base" hangingPunct="0">
              <a:spcBef>
                <a:spcPct val="0"/>
              </a:spcBef>
              <a:spcAft>
                <a:spcPct val="0"/>
              </a:spcAft>
              <a:defRPr sz="2400">
                <a:solidFill>
                  <a:schemeClr val="tx1"/>
                </a:solidFill>
                <a:latin typeface="Times" panose="02020603050405020304" pitchFamily="18" charset="0"/>
              </a:defRPr>
            </a:lvl7pPr>
            <a:lvl8pPr marL="1971675" defTabSz="300038" eaLnBrk="0" fontAlgn="base" hangingPunct="0">
              <a:spcBef>
                <a:spcPct val="0"/>
              </a:spcBef>
              <a:spcAft>
                <a:spcPct val="0"/>
              </a:spcAft>
              <a:defRPr sz="2400">
                <a:solidFill>
                  <a:schemeClr val="tx1"/>
                </a:solidFill>
                <a:latin typeface="Times" panose="02020603050405020304" pitchFamily="18" charset="0"/>
              </a:defRPr>
            </a:lvl8pPr>
            <a:lvl9pPr marL="2428875" defTabSz="3000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3100" b="1" i="1">
                <a:effectLst>
                  <a:outerShdw blurRad="38100" dist="38100" dir="2700000" algn="tl">
                    <a:srgbClr val="FFFFFF"/>
                  </a:outerShdw>
                </a:effectLst>
                <a:latin typeface="Comic Sans MS" panose="030F0702030302020204" pitchFamily="66" charset="0"/>
              </a:rPr>
              <a:t>What Happened in Crescent City</a:t>
            </a:r>
            <a:endParaRPr lang="en-US" altLang="en-AU" sz="3100" b="1">
              <a:effectLst>
                <a:outerShdw blurRad="38100" dist="38100" dir="2700000" algn="tl">
                  <a:srgbClr val="FFFFFF"/>
                </a:outerShdw>
              </a:effectLst>
              <a:latin typeface="Comic Sans MS" panose="030F0702030302020204" pitchFamily="66" charset="0"/>
            </a:endParaRPr>
          </a:p>
        </p:txBody>
      </p:sp>
      <p:sp>
        <p:nvSpPr>
          <p:cNvPr id="48132" name="Text Box 4">
            <a:extLst>
              <a:ext uri="{FF2B5EF4-FFF2-40B4-BE49-F238E27FC236}">
                <a16:creationId xmlns:a16="http://schemas.microsoft.com/office/drawing/2014/main" id="{1BFF8EEE-ED39-4E2D-9E97-C65734EC92EA}"/>
              </a:ext>
            </a:extLst>
          </p:cNvPr>
          <p:cNvSpPr txBox="1">
            <a:spLocks noChangeArrowheads="1"/>
          </p:cNvSpPr>
          <p:nvPr/>
        </p:nvSpPr>
        <p:spPr bwMode="auto">
          <a:xfrm>
            <a:off x="38100" y="511175"/>
            <a:ext cx="91249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2422" tIns="14983" rIns="212422" bIns="14983">
            <a:spAutoFit/>
          </a:bodyPr>
          <a:lstStyle>
            <a:lvl1pPr defTabSz="300038">
              <a:defRPr sz="2400">
                <a:solidFill>
                  <a:schemeClr val="tx1"/>
                </a:solidFill>
                <a:latin typeface="Times" panose="02020603050405020304" pitchFamily="18" charset="0"/>
              </a:defRPr>
            </a:lvl1pPr>
            <a:lvl2pPr marL="149225" defTabSz="300038">
              <a:defRPr sz="2400">
                <a:solidFill>
                  <a:schemeClr val="tx1"/>
                </a:solidFill>
                <a:latin typeface="Times" panose="02020603050405020304" pitchFamily="18" charset="0"/>
              </a:defRPr>
            </a:lvl2pPr>
            <a:lvl3pPr marL="300038" defTabSz="300038">
              <a:defRPr sz="2400">
                <a:solidFill>
                  <a:schemeClr val="tx1"/>
                </a:solidFill>
                <a:latin typeface="Times" panose="02020603050405020304" pitchFamily="18" charset="0"/>
              </a:defRPr>
            </a:lvl3pPr>
            <a:lvl4pPr marL="449263" defTabSz="300038">
              <a:defRPr sz="2400">
                <a:solidFill>
                  <a:schemeClr val="tx1"/>
                </a:solidFill>
                <a:latin typeface="Times" panose="02020603050405020304" pitchFamily="18" charset="0"/>
              </a:defRPr>
            </a:lvl4pPr>
            <a:lvl5pPr marL="600075" defTabSz="300038">
              <a:defRPr sz="2400">
                <a:solidFill>
                  <a:schemeClr val="tx1"/>
                </a:solidFill>
                <a:latin typeface="Times" panose="02020603050405020304" pitchFamily="18" charset="0"/>
              </a:defRPr>
            </a:lvl5pPr>
            <a:lvl6pPr marL="1057275" defTabSz="300038" eaLnBrk="0" fontAlgn="base" hangingPunct="0">
              <a:spcBef>
                <a:spcPct val="0"/>
              </a:spcBef>
              <a:spcAft>
                <a:spcPct val="0"/>
              </a:spcAft>
              <a:defRPr sz="2400">
                <a:solidFill>
                  <a:schemeClr val="tx1"/>
                </a:solidFill>
                <a:latin typeface="Times" panose="02020603050405020304" pitchFamily="18" charset="0"/>
              </a:defRPr>
            </a:lvl6pPr>
            <a:lvl7pPr marL="1514475" defTabSz="300038" eaLnBrk="0" fontAlgn="base" hangingPunct="0">
              <a:spcBef>
                <a:spcPct val="0"/>
              </a:spcBef>
              <a:spcAft>
                <a:spcPct val="0"/>
              </a:spcAft>
              <a:defRPr sz="2400">
                <a:solidFill>
                  <a:schemeClr val="tx1"/>
                </a:solidFill>
                <a:latin typeface="Times" panose="02020603050405020304" pitchFamily="18" charset="0"/>
              </a:defRPr>
            </a:lvl7pPr>
            <a:lvl8pPr marL="1971675" defTabSz="300038" eaLnBrk="0" fontAlgn="base" hangingPunct="0">
              <a:spcBef>
                <a:spcPct val="0"/>
              </a:spcBef>
              <a:spcAft>
                <a:spcPct val="0"/>
              </a:spcAft>
              <a:defRPr sz="2400">
                <a:solidFill>
                  <a:schemeClr val="tx1"/>
                </a:solidFill>
                <a:latin typeface="Times" panose="02020603050405020304" pitchFamily="18" charset="0"/>
              </a:defRPr>
            </a:lvl8pPr>
            <a:lvl9pPr marL="2428875" defTabSz="3000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1800" b="1" i="1">
                <a:solidFill>
                  <a:srgbClr val="000000"/>
                </a:solidFill>
                <a:effectLst>
                  <a:outerShdw blurRad="38100" dist="38100" dir="2700000" algn="tl">
                    <a:srgbClr val="FFFFFF"/>
                  </a:outerShdw>
                </a:effectLst>
                <a:latin typeface="Comic Sans MS" panose="030F0702030302020204" pitchFamily="66" charset="0"/>
              </a:rPr>
              <a:t>Crescent City experienced tsunamis in 1946, 1952, 1957, 1960 and 1963.  The 1960 tsunami caused $30,000 damage and destroyed two boats. </a:t>
            </a:r>
            <a:endParaRPr lang="en-US" altLang="en-AU" sz="1800" b="1">
              <a:solidFill>
                <a:srgbClr val="000000"/>
              </a:solidFill>
              <a:effectLst>
                <a:outerShdw blurRad="38100" dist="38100" dir="2700000" algn="tl">
                  <a:srgbClr val="FFFFFF"/>
                </a:outerShdw>
              </a:effectLst>
              <a:latin typeface="Comic Sans MS" panose="030F0702030302020204" pitchFamily="66" charset="0"/>
            </a:endParaRPr>
          </a:p>
        </p:txBody>
      </p:sp>
      <p:grpSp>
        <p:nvGrpSpPr>
          <p:cNvPr id="48133" name="Group 5">
            <a:extLst>
              <a:ext uri="{FF2B5EF4-FFF2-40B4-BE49-F238E27FC236}">
                <a16:creationId xmlns:a16="http://schemas.microsoft.com/office/drawing/2014/main" id="{56738EFD-E678-430A-A759-F02575673480}"/>
              </a:ext>
            </a:extLst>
          </p:cNvPr>
          <p:cNvGrpSpPr>
            <a:grpSpLocks/>
          </p:cNvGrpSpPr>
          <p:nvPr/>
        </p:nvGrpSpPr>
        <p:grpSpPr bwMode="auto">
          <a:xfrm>
            <a:off x="209550" y="1163638"/>
            <a:ext cx="4254500" cy="3365500"/>
            <a:chOff x="472" y="2784"/>
            <a:chExt cx="9112" cy="7632"/>
          </a:xfrm>
        </p:grpSpPr>
        <p:sp>
          <p:nvSpPr>
            <p:cNvPr id="48134" name="Rectangle 6">
              <a:extLst>
                <a:ext uri="{FF2B5EF4-FFF2-40B4-BE49-F238E27FC236}">
                  <a16:creationId xmlns:a16="http://schemas.microsoft.com/office/drawing/2014/main" id="{199B3033-CA47-4823-8C5F-AE091FD7702D}"/>
                </a:ext>
              </a:extLst>
            </p:cNvPr>
            <p:cNvSpPr>
              <a:spLocks noChangeArrowheads="1"/>
            </p:cNvSpPr>
            <p:nvPr/>
          </p:nvSpPr>
          <p:spPr bwMode="auto">
            <a:xfrm>
              <a:off x="472" y="2784"/>
              <a:ext cx="9112" cy="76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900" tIns="13112" rIns="104900" bIns="13112">
              <a:spAutoFit/>
            </a:bodyPr>
            <a:lstStyle/>
            <a:p>
              <a:endParaRPr lang="en-US"/>
            </a:p>
          </p:txBody>
        </p:sp>
        <p:sp>
          <p:nvSpPr>
            <p:cNvPr id="48135" name="Text Box 7">
              <a:extLst>
                <a:ext uri="{FF2B5EF4-FFF2-40B4-BE49-F238E27FC236}">
                  <a16:creationId xmlns:a16="http://schemas.microsoft.com/office/drawing/2014/main" id="{EB29056C-5D0A-4F2D-BED9-168D2ADE1A6B}"/>
                </a:ext>
              </a:extLst>
            </p:cNvPr>
            <p:cNvSpPr txBox="1">
              <a:spLocks noChangeArrowheads="1"/>
            </p:cNvSpPr>
            <p:nvPr/>
          </p:nvSpPr>
          <p:spPr bwMode="auto">
            <a:xfrm>
              <a:off x="601" y="9296"/>
              <a:ext cx="8854" cy="10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900" tIns="13112" rIns="104900"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1400" b="1">
                  <a:effectLst>
                    <a:outerShdw blurRad="38100" dist="38100" dir="2700000" algn="tl">
                      <a:srgbClr val="C0C0C0"/>
                    </a:outerShdw>
                  </a:effectLst>
                  <a:latin typeface="Comic Sans MS" panose="030F0702030302020204" pitchFamily="66" charset="0"/>
                </a:rPr>
                <a:t>Flooding at Citizen’s Dock Road, Crescent City, from the 1960 Chilean tsunami. </a:t>
              </a:r>
            </a:p>
          </p:txBody>
        </p:sp>
        <p:pic>
          <p:nvPicPr>
            <p:cNvPr id="48136" name="Picture 8">
              <a:extLst>
                <a:ext uri="{FF2B5EF4-FFF2-40B4-BE49-F238E27FC236}">
                  <a16:creationId xmlns:a16="http://schemas.microsoft.com/office/drawing/2014/main" id="{308A05A5-6D62-4C4B-8B5A-7969CED5F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 y="2872"/>
              <a:ext cx="8976" cy="6369"/>
            </a:xfrm>
            <a:prstGeom prst="rect">
              <a:avLst/>
            </a:prstGeom>
            <a:solidFill>
              <a:schemeClr val="bg1"/>
            </a:solidFill>
          </p:spPr>
        </p:pic>
      </p:grpSp>
      <p:sp>
        <p:nvSpPr>
          <p:cNvPr id="48137" name="Text Box 9">
            <a:extLst>
              <a:ext uri="{FF2B5EF4-FFF2-40B4-BE49-F238E27FC236}">
                <a16:creationId xmlns:a16="http://schemas.microsoft.com/office/drawing/2014/main" id="{FA759CB9-CEAD-4008-8DF7-46C998A8128F}"/>
              </a:ext>
            </a:extLst>
          </p:cNvPr>
          <p:cNvSpPr txBox="1">
            <a:spLocks noChangeArrowheads="1"/>
          </p:cNvSpPr>
          <p:nvPr/>
        </p:nvSpPr>
        <p:spPr bwMode="auto">
          <a:xfrm>
            <a:off x="4718050" y="4953000"/>
            <a:ext cx="4327525" cy="7683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9800" tIns="13112" rIns="209800" bIns="13112">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1400" b="1">
                <a:effectLst>
                  <a:outerShdw blurRad="38100" dist="38100" dir="2700000" algn="tl">
                    <a:srgbClr val="FFFFFF"/>
                  </a:outerShdw>
                </a:effectLst>
                <a:latin typeface="Comic Sans MS" panose="030F0702030302020204" pitchFamily="66" charset="0"/>
              </a:rPr>
              <a:t>1964 tide gage showing water height in Crescent City. The instrument was destroyed as the third wave hit.</a:t>
            </a:r>
          </a:p>
        </p:txBody>
      </p:sp>
      <p:sp>
        <p:nvSpPr>
          <p:cNvPr id="48138" name="Rectangle 10">
            <a:extLst>
              <a:ext uri="{FF2B5EF4-FFF2-40B4-BE49-F238E27FC236}">
                <a16:creationId xmlns:a16="http://schemas.microsoft.com/office/drawing/2014/main" id="{2333E001-DD61-49B5-9D8E-CD50DD116AC5}"/>
              </a:ext>
            </a:extLst>
          </p:cNvPr>
          <p:cNvSpPr>
            <a:spLocks noChangeArrowheads="1"/>
          </p:cNvSpPr>
          <p:nvPr/>
        </p:nvSpPr>
        <p:spPr bwMode="auto">
          <a:xfrm>
            <a:off x="4706938" y="1108075"/>
            <a:ext cx="4332287" cy="4497388"/>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pic>
        <p:nvPicPr>
          <p:cNvPr id="48139" name="Picture 11" descr="crescent_city">
            <a:extLst>
              <a:ext uri="{FF2B5EF4-FFF2-40B4-BE49-F238E27FC236}">
                <a16:creationId xmlns:a16="http://schemas.microsoft.com/office/drawing/2014/main" id="{81786CD8-DCA6-425A-A08B-628DFD933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01" r="17999"/>
          <a:stretch>
            <a:fillRect/>
          </a:stretch>
        </p:blipFill>
        <p:spPr bwMode="auto">
          <a:xfrm>
            <a:off x="4808538" y="2476500"/>
            <a:ext cx="25304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8140" name="Text Box 12">
            <a:extLst>
              <a:ext uri="{FF2B5EF4-FFF2-40B4-BE49-F238E27FC236}">
                <a16:creationId xmlns:a16="http://schemas.microsoft.com/office/drawing/2014/main" id="{364F25A4-D3F1-4949-B54B-22CB267944D4}"/>
              </a:ext>
            </a:extLst>
          </p:cNvPr>
          <p:cNvSpPr txBox="1">
            <a:spLocks noChangeArrowheads="1"/>
          </p:cNvSpPr>
          <p:nvPr/>
        </p:nvSpPr>
        <p:spPr bwMode="auto">
          <a:xfrm>
            <a:off x="5267325" y="3852863"/>
            <a:ext cx="9667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1300" b="1">
                <a:latin typeface="Comic Sans MS" panose="030F0702030302020204" pitchFamily="66" charset="0"/>
              </a:rPr>
              <a:t>First wave</a:t>
            </a:r>
          </a:p>
          <a:p>
            <a:pPr algn="ctr"/>
            <a:r>
              <a:rPr lang="en-US" altLang="en-AU" sz="1300">
                <a:latin typeface="Comic Sans MS" panose="030F0702030302020204" pitchFamily="66" charset="0"/>
              </a:rPr>
              <a:t>11:50 PM</a:t>
            </a:r>
          </a:p>
          <a:p>
            <a:pPr algn="ctr"/>
            <a:r>
              <a:rPr lang="en-US" altLang="en-AU" sz="1300">
                <a:latin typeface="Comic Sans MS" panose="030F0702030302020204" pitchFamily="66" charset="0"/>
              </a:rPr>
              <a:t>14.5 feet</a:t>
            </a:r>
          </a:p>
        </p:txBody>
      </p:sp>
      <p:sp>
        <p:nvSpPr>
          <p:cNvPr id="48141" name="Text Box 13">
            <a:extLst>
              <a:ext uri="{FF2B5EF4-FFF2-40B4-BE49-F238E27FC236}">
                <a16:creationId xmlns:a16="http://schemas.microsoft.com/office/drawing/2014/main" id="{0E391CAC-2692-4E66-8642-87A8EEF25CB4}"/>
              </a:ext>
            </a:extLst>
          </p:cNvPr>
          <p:cNvSpPr txBox="1">
            <a:spLocks noChangeArrowheads="1"/>
          </p:cNvSpPr>
          <p:nvPr/>
        </p:nvSpPr>
        <p:spPr bwMode="auto">
          <a:xfrm>
            <a:off x="5200650" y="2222500"/>
            <a:ext cx="112553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1300" b="1">
                <a:latin typeface="Comic Sans MS" panose="030F0702030302020204" pitchFamily="66" charset="0"/>
              </a:rPr>
              <a:t>Second wave</a:t>
            </a:r>
          </a:p>
          <a:p>
            <a:pPr algn="ctr"/>
            <a:r>
              <a:rPr lang="en-US" altLang="en-AU" sz="1300">
                <a:latin typeface="Comic Sans MS" panose="030F0702030302020204" pitchFamily="66" charset="0"/>
              </a:rPr>
              <a:t>12:20 AM</a:t>
            </a:r>
          </a:p>
          <a:p>
            <a:pPr algn="ctr"/>
            <a:r>
              <a:rPr lang="en-US" altLang="en-AU" sz="1300">
                <a:latin typeface="Comic Sans MS" panose="030F0702030302020204" pitchFamily="66" charset="0"/>
              </a:rPr>
              <a:t>12 feet</a:t>
            </a:r>
          </a:p>
        </p:txBody>
      </p:sp>
      <p:sp>
        <p:nvSpPr>
          <p:cNvPr id="48142" name="Line 14">
            <a:extLst>
              <a:ext uri="{FF2B5EF4-FFF2-40B4-BE49-F238E27FC236}">
                <a16:creationId xmlns:a16="http://schemas.microsoft.com/office/drawing/2014/main" id="{7E0F8E36-CA25-4F6B-BABE-C870E0825ED9}"/>
              </a:ext>
            </a:extLst>
          </p:cNvPr>
          <p:cNvSpPr>
            <a:spLocks noChangeShapeType="1"/>
          </p:cNvSpPr>
          <p:nvPr/>
        </p:nvSpPr>
        <p:spPr bwMode="auto">
          <a:xfrm flipV="1">
            <a:off x="5938838" y="2900363"/>
            <a:ext cx="582612" cy="868362"/>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43" name="Line 15">
            <a:extLst>
              <a:ext uri="{FF2B5EF4-FFF2-40B4-BE49-F238E27FC236}">
                <a16:creationId xmlns:a16="http://schemas.microsoft.com/office/drawing/2014/main" id="{764AAD36-0054-4907-ADE5-04B513573CB0}"/>
              </a:ext>
            </a:extLst>
          </p:cNvPr>
          <p:cNvSpPr>
            <a:spLocks noChangeShapeType="1"/>
          </p:cNvSpPr>
          <p:nvPr/>
        </p:nvSpPr>
        <p:spPr bwMode="auto">
          <a:xfrm>
            <a:off x="6297613" y="2435225"/>
            <a:ext cx="604837" cy="422275"/>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44" name="Line 16">
            <a:extLst>
              <a:ext uri="{FF2B5EF4-FFF2-40B4-BE49-F238E27FC236}">
                <a16:creationId xmlns:a16="http://schemas.microsoft.com/office/drawing/2014/main" id="{106D00AC-F9B1-4163-B9BD-EECCF66018E4}"/>
              </a:ext>
            </a:extLst>
          </p:cNvPr>
          <p:cNvSpPr>
            <a:spLocks noChangeShapeType="1"/>
          </p:cNvSpPr>
          <p:nvPr/>
        </p:nvSpPr>
        <p:spPr bwMode="auto">
          <a:xfrm flipV="1">
            <a:off x="7315200" y="2222500"/>
            <a:ext cx="44450" cy="635000"/>
          </a:xfrm>
          <a:prstGeom prst="line">
            <a:avLst/>
          </a:prstGeom>
          <a:noFill/>
          <a:ln w="19050">
            <a:solidFill>
              <a:schemeClr val="bg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45" name="Line 17">
            <a:extLst>
              <a:ext uri="{FF2B5EF4-FFF2-40B4-BE49-F238E27FC236}">
                <a16:creationId xmlns:a16="http://schemas.microsoft.com/office/drawing/2014/main" id="{396F818A-08AB-4373-A53F-88408B9211D0}"/>
              </a:ext>
            </a:extLst>
          </p:cNvPr>
          <p:cNvSpPr>
            <a:spLocks noChangeShapeType="1"/>
          </p:cNvSpPr>
          <p:nvPr/>
        </p:nvSpPr>
        <p:spPr bwMode="auto">
          <a:xfrm flipH="1" flipV="1">
            <a:off x="7381875" y="2371725"/>
            <a:ext cx="112713" cy="2306638"/>
          </a:xfrm>
          <a:prstGeom prst="line">
            <a:avLst/>
          </a:prstGeom>
          <a:noFill/>
          <a:ln w="19050">
            <a:solidFill>
              <a:schemeClr val="bg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46" name="Text Box 18">
            <a:extLst>
              <a:ext uri="{FF2B5EF4-FFF2-40B4-BE49-F238E27FC236}">
                <a16:creationId xmlns:a16="http://schemas.microsoft.com/office/drawing/2014/main" id="{2834E2A8-282D-442A-8A0F-5CCCECDC5E07}"/>
              </a:ext>
            </a:extLst>
          </p:cNvPr>
          <p:cNvSpPr txBox="1">
            <a:spLocks noChangeArrowheads="1"/>
          </p:cNvSpPr>
          <p:nvPr/>
        </p:nvSpPr>
        <p:spPr bwMode="auto">
          <a:xfrm>
            <a:off x="6007100" y="1546225"/>
            <a:ext cx="10810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1300" b="1">
                <a:latin typeface="Comic Sans MS" panose="030F0702030302020204" pitchFamily="66" charset="0"/>
              </a:rPr>
              <a:t>Third wave</a:t>
            </a:r>
          </a:p>
          <a:p>
            <a:pPr algn="ctr"/>
            <a:r>
              <a:rPr lang="en-US" altLang="en-AU" sz="1300">
                <a:latin typeface="Comic Sans MS" panose="030F0702030302020204" pitchFamily="66" charset="0"/>
              </a:rPr>
              <a:t>1:20 AM?</a:t>
            </a:r>
          </a:p>
          <a:p>
            <a:pPr algn="ctr"/>
            <a:r>
              <a:rPr lang="en-US" altLang="en-AU" sz="1300">
                <a:latin typeface="Comic Sans MS" panose="030F0702030302020204" pitchFamily="66" charset="0"/>
              </a:rPr>
              <a:t>Broke gage</a:t>
            </a:r>
          </a:p>
        </p:txBody>
      </p:sp>
      <p:sp>
        <p:nvSpPr>
          <p:cNvPr id="48147" name="Text Box 19">
            <a:extLst>
              <a:ext uri="{FF2B5EF4-FFF2-40B4-BE49-F238E27FC236}">
                <a16:creationId xmlns:a16="http://schemas.microsoft.com/office/drawing/2014/main" id="{B76E29FF-EF1A-46F3-B9C8-600D419369C0}"/>
              </a:ext>
            </a:extLst>
          </p:cNvPr>
          <p:cNvSpPr txBox="1">
            <a:spLocks noChangeArrowheads="1"/>
          </p:cNvSpPr>
          <p:nvPr/>
        </p:nvSpPr>
        <p:spPr bwMode="auto">
          <a:xfrm>
            <a:off x="7867650" y="1185863"/>
            <a:ext cx="107473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AU" sz="1300" b="1">
                <a:latin typeface="Comic Sans MS" panose="030F0702030302020204" pitchFamily="66" charset="0"/>
              </a:rPr>
              <a:t>Fourth wave</a:t>
            </a:r>
          </a:p>
          <a:p>
            <a:pPr algn="ctr"/>
            <a:r>
              <a:rPr lang="en-US" altLang="en-AU" sz="1300">
                <a:latin typeface="Comic Sans MS" panose="030F0702030302020204" pitchFamily="66" charset="0"/>
              </a:rPr>
              <a:t>1:45 AM?</a:t>
            </a:r>
          </a:p>
          <a:p>
            <a:pPr algn="ctr"/>
            <a:r>
              <a:rPr lang="en-US" altLang="en-AU" sz="1300">
                <a:latin typeface="Comic Sans MS" panose="030F0702030302020204" pitchFamily="66" charset="0"/>
              </a:rPr>
              <a:t>22 feet</a:t>
            </a:r>
          </a:p>
        </p:txBody>
      </p:sp>
      <p:sp>
        <p:nvSpPr>
          <p:cNvPr id="48148" name="Line 20">
            <a:extLst>
              <a:ext uri="{FF2B5EF4-FFF2-40B4-BE49-F238E27FC236}">
                <a16:creationId xmlns:a16="http://schemas.microsoft.com/office/drawing/2014/main" id="{3DFC2000-4CCD-442A-A6A9-A39896952741}"/>
              </a:ext>
            </a:extLst>
          </p:cNvPr>
          <p:cNvSpPr>
            <a:spLocks noChangeShapeType="1"/>
          </p:cNvSpPr>
          <p:nvPr/>
        </p:nvSpPr>
        <p:spPr bwMode="auto">
          <a:xfrm flipV="1">
            <a:off x="7572375" y="1757363"/>
            <a:ext cx="133350" cy="2963862"/>
          </a:xfrm>
          <a:prstGeom prst="line">
            <a:avLst/>
          </a:prstGeom>
          <a:noFill/>
          <a:ln w="19050">
            <a:solidFill>
              <a:schemeClr val="bg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49" name="Line 21">
            <a:extLst>
              <a:ext uri="{FF2B5EF4-FFF2-40B4-BE49-F238E27FC236}">
                <a16:creationId xmlns:a16="http://schemas.microsoft.com/office/drawing/2014/main" id="{BCEF7AB0-BEB6-4ACA-AEA0-C494855BE8A1}"/>
              </a:ext>
            </a:extLst>
          </p:cNvPr>
          <p:cNvSpPr>
            <a:spLocks noChangeShapeType="1"/>
          </p:cNvSpPr>
          <p:nvPr/>
        </p:nvSpPr>
        <p:spPr bwMode="auto">
          <a:xfrm flipH="1">
            <a:off x="7732713" y="1419225"/>
            <a:ext cx="246062" cy="254000"/>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50" name="Line 22">
            <a:extLst>
              <a:ext uri="{FF2B5EF4-FFF2-40B4-BE49-F238E27FC236}">
                <a16:creationId xmlns:a16="http://schemas.microsoft.com/office/drawing/2014/main" id="{78E9A765-D85F-492B-A608-3AB191C7AB60}"/>
              </a:ext>
            </a:extLst>
          </p:cNvPr>
          <p:cNvSpPr>
            <a:spLocks noChangeShapeType="1"/>
          </p:cNvSpPr>
          <p:nvPr/>
        </p:nvSpPr>
        <p:spPr bwMode="auto">
          <a:xfrm>
            <a:off x="7037388" y="2011363"/>
            <a:ext cx="292100" cy="211137"/>
          </a:xfrm>
          <a:prstGeom prst="line">
            <a:avLst/>
          </a:prstGeom>
          <a:noFill/>
          <a:ln w="28575">
            <a:solidFill>
              <a:schemeClr val="bg2"/>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 tIns="309" rIns="619" bIns="309">
            <a:spAutoFit/>
          </a:bodyPr>
          <a:lstStyle/>
          <a:p>
            <a:endParaRPr lang="en-US"/>
          </a:p>
        </p:txBody>
      </p:sp>
      <p:sp>
        <p:nvSpPr>
          <p:cNvPr id="48151" name="Text Box 23">
            <a:extLst>
              <a:ext uri="{FF2B5EF4-FFF2-40B4-BE49-F238E27FC236}">
                <a16:creationId xmlns:a16="http://schemas.microsoft.com/office/drawing/2014/main" id="{E02EC818-B019-4521-8E24-81796F23262B}"/>
              </a:ext>
            </a:extLst>
          </p:cNvPr>
          <p:cNvSpPr txBox="1">
            <a:spLocks noChangeArrowheads="1"/>
          </p:cNvSpPr>
          <p:nvPr/>
        </p:nvSpPr>
        <p:spPr bwMode="auto">
          <a:xfrm>
            <a:off x="211138" y="5816600"/>
            <a:ext cx="89328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171" tIns="3761" rIns="60171" bIns="3761">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1600" b="1">
                <a:solidFill>
                  <a:srgbClr val="FF0000"/>
                </a:solidFill>
                <a:effectLst>
                  <a:outerShdw blurRad="38100" dist="38100" dir="2700000" algn="tl">
                    <a:srgbClr val="000000"/>
                  </a:outerShdw>
                </a:effectLst>
                <a:latin typeface="Comic Sans MS" panose="030F0702030302020204" pitchFamily="66" charset="0"/>
              </a:rPr>
              <a:t>and returned to the waterfront area to clean up or to look at the damage. Unfortunately the worst was not over.  The third and fourth waves were much bigger. The fourth wave reached a height of about 22 feet above the low tide level!</a:t>
            </a:r>
            <a:r>
              <a:rPr lang="en-US" altLang="en-AU" sz="1800" b="1">
                <a:solidFill>
                  <a:srgbClr val="FF0000"/>
                </a:solidFill>
                <a:effectLst>
                  <a:outerShdw blurRad="38100" dist="38100" dir="2700000" algn="tl">
                    <a:srgbClr val="000000"/>
                  </a:outerShdw>
                </a:effectLst>
                <a:latin typeface="Comic Sans MS" panose="030F0702030302020204" pitchFamily="66" charset="0"/>
              </a:rPr>
              <a:t> </a:t>
            </a:r>
          </a:p>
        </p:txBody>
      </p:sp>
      <p:sp>
        <p:nvSpPr>
          <p:cNvPr id="48152" name="Text Box 24">
            <a:extLst>
              <a:ext uri="{FF2B5EF4-FFF2-40B4-BE49-F238E27FC236}">
                <a16:creationId xmlns:a16="http://schemas.microsoft.com/office/drawing/2014/main" id="{F995CDD3-11A5-459C-AE9D-2228588F9EEC}"/>
              </a:ext>
            </a:extLst>
          </p:cNvPr>
          <p:cNvSpPr txBox="1">
            <a:spLocks noChangeArrowheads="1"/>
          </p:cNvSpPr>
          <p:nvPr/>
        </p:nvSpPr>
        <p:spPr bwMode="auto">
          <a:xfrm>
            <a:off x="223838" y="4662488"/>
            <a:ext cx="420687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171" tIns="3761" rIns="60171" bIns="3761">
            <a:spAutoFit/>
          </a:bodyPr>
          <a:lstStyle>
            <a:lvl1pPr defTabSz="261938">
              <a:defRPr sz="2400">
                <a:solidFill>
                  <a:schemeClr val="tx1"/>
                </a:solidFill>
                <a:latin typeface="Times" panose="02020603050405020304" pitchFamily="18" charset="0"/>
              </a:defRPr>
            </a:lvl1pPr>
            <a:lvl2pPr marL="131763" defTabSz="261938">
              <a:defRPr sz="2400">
                <a:solidFill>
                  <a:schemeClr val="tx1"/>
                </a:solidFill>
                <a:latin typeface="Times" panose="02020603050405020304" pitchFamily="18" charset="0"/>
              </a:defRPr>
            </a:lvl2pPr>
            <a:lvl3pPr marL="261938" defTabSz="261938">
              <a:defRPr sz="2400">
                <a:solidFill>
                  <a:schemeClr val="tx1"/>
                </a:solidFill>
                <a:latin typeface="Times" panose="02020603050405020304" pitchFamily="18" charset="0"/>
              </a:defRPr>
            </a:lvl3pPr>
            <a:lvl4pPr marL="393700" defTabSz="261938">
              <a:defRPr sz="2400">
                <a:solidFill>
                  <a:schemeClr val="tx1"/>
                </a:solidFill>
                <a:latin typeface="Times" panose="02020603050405020304" pitchFamily="18" charset="0"/>
              </a:defRPr>
            </a:lvl4pPr>
            <a:lvl5pPr marL="523875" defTabSz="261938">
              <a:defRPr sz="2400">
                <a:solidFill>
                  <a:schemeClr val="tx1"/>
                </a:solidFill>
                <a:latin typeface="Times" panose="02020603050405020304" pitchFamily="18" charset="0"/>
              </a:defRPr>
            </a:lvl5pPr>
            <a:lvl6pPr marL="981075" defTabSz="261938" eaLnBrk="0" fontAlgn="base" hangingPunct="0">
              <a:spcBef>
                <a:spcPct val="0"/>
              </a:spcBef>
              <a:spcAft>
                <a:spcPct val="0"/>
              </a:spcAft>
              <a:defRPr sz="2400">
                <a:solidFill>
                  <a:schemeClr val="tx1"/>
                </a:solidFill>
                <a:latin typeface="Times" panose="02020603050405020304" pitchFamily="18" charset="0"/>
              </a:defRPr>
            </a:lvl6pPr>
            <a:lvl7pPr marL="1438275" defTabSz="261938" eaLnBrk="0" fontAlgn="base" hangingPunct="0">
              <a:spcBef>
                <a:spcPct val="0"/>
              </a:spcBef>
              <a:spcAft>
                <a:spcPct val="0"/>
              </a:spcAft>
              <a:defRPr sz="2400">
                <a:solidFill>
                  <a:schemeClr val="tx1"/>
                </a:solidFill>
                <a:latin typeface="Times" panose="02020603050405020304" pitchFamily="18" charset="0"/>
              </a:defRPr>
            </a:lvl7pPr>
            <a:lvl8pPr marL="1895475" defTabSz="261938" eaLnBrk="0" fontAlgn="base" hangingPunct="0">
              <a:spcBef>
                <a:spcPct val="0"/>
              </a:spcBef>
              <a:spcAft>
                <a:spcPct val="0"/>
              </a:spcAft>
              <a:defRPr sz="2400">
                <a:solidFill>
                  <a:schemeClr val="tx1"/>
                </a:solidFill>
                <a:latin typeface="Times" panose="02020603050405020304" pitchFamily="18" charset="0"/>
              </a:defRPr>
            </a:lvl8pPr>
            <a:lvl9pPr marL="2352675" defTabSz="261938" eaLnBrk="0" fontAlgn="base" hangingPunct="0">
              <a:spcBef>
                <a:spcPct val="0"/>
              </a:spcBef>
              <a:spcAft>
                <a:spcPct val="0"/>
              </a:spcAft>
              <a:defRPr sz="2400">
                <a:solidFill>
                  <a:schemeClr val="tx1"/>
                </a:solidFill>
                <a:latin typeface="Times" panose="02020603050405020304" pitchFamily="18" charset="0"/>
              </a:defRPr>
            </a:lvl9pPr>
          </a:lstStyle>
          <a:p>
            <a:r>
              <a:rPr lang="en-US" altLang="en-AU" sz="1600" b="1">
                <a:solidFill>
                  <a:srgbClr val="FF0000"/>
                </a:solidFill>
                <a:effectLst>
                  <a:outerShdw blurRad="38100" dist="38100" dir="2700000" algn="tl">
                    <a:srgbClr val="000000"/>
                  </a:outerShdw>
                </a:effectLst>
                <a:latin typeface="Comic Sans MS" panose="030F0702030302020204" pitchFamily="66" charset="0"/>
              </a:rPr>
              <a:t>In the 1964 tsuna</a:t>
            </a:r>
            <a:r>
              <a:rPr lang="en-AU" altLang="en-AU" sz="1600" b="1">
                <a:solidFill>
                  <a:srgbClr val="FF0000"/>
                </a:solidFill>
                <a:effectLst>
                  <a:outerShdw blurRad="38100" dist="38100" dir="2700000" algn="tl">
                    <a:srgbClr val="000000"/>
                  </a:outerShdw>
                </a:effectLst>
                <a:latin typeface="Comic Sans MS" panose="030F0702030302020204" pitchFamily="66" charset="0"/>
              </a:rPr>
              <a:t>m</a:t>
            </a:r>
            <a:r>
              <a:rPr lang="en-US" altLang="en-AU" sz="1600" b="1">
                <a:solidFill>
                  <a:srgbClr val="FF0000"/>
                </a:solidFill>
                <a:effectLst>
                  <a:outerShdw blurRad="38100" dist="38100" dir="2700000" algn="tl">
                    <a:srgbClr val="000000"/>
                  </a:outerShdw>
                </a:effectLst>
                <a:latin typeface="Comic Sans MS" panose="030F0702030302020204" pitchFamily="66" charset="0"/>
              </a:rPr>
              <a:t>i, the first wave was about the same size as the 1960 waves. The second wave was smaller. Some people thought the worst was over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552F9D3-078A-4A27-9DF1-46FA2B1B5E7F}"/>
              </a:ext>
            </a:extLst>
          </p:cNvPr>
          <p:cNvSpPr>
            <a:spLocks noChangeArrowheads="1"/>
          </p:cNvSpPr>
          <p:nvPr/>
        </p:nvSpPr>
        <p:spPr bwMode="auto">
          <a:xfrm>
            <a:off x="0" y="0"/>
            <a:ext cx="8915400" cy="45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AU" sz="4400">
                <a:solidFill>
                  <a:srgbClr val="FFEF0A"/>
                </a:solidFill>
                <a:latin typeface="Comic Sans MS" panose="030F0702030302020204" pitchFamily="66" charset="0"/>
              </a:rPr>
              <a:t>Two events:</a:t>
            </a:r>
          </a:p>
          <a:p>
            <a:r>
              <a:rPr lang="en-US" altLang="en-AU" sz="3000">
                <a:solidFill>
                  <a:srgbClr val="FFEF0A"/>
                </a:solidFill>
                <a:latin typeface="Comic Sans MS" panose="030F0702030302020204" pitchFamily="66" charset="0"/>
              </a:rPr>
              <a:t>• 1964 Tsunami </a:t>
            </a:r>
          </a:p>
          <a:p>
            <a:endParaRPr lang="en-US" altLang="en-AU" sz="3000">
              <a:solidFill>
                <a:srgbClr val="FFEF0A"/>
              </a:solidFill>
              <a:latin typeface="Comic Sans MS" panose="030F0702030302020204" pitchFamily="66" charset="0"/>
            </a:endParaRPr>
          </a:p>
          <a:p>
            <a:endParaRPr lang="en-US" altLang="en-AU" sz="3000">
              <a:solidFill>
                <a:srgbClr val="FFEF0A"/>
              </a:solidFill>
              <a:latin typeface="Comic Sans MS" panose="030F0702030302020204" pitchFamily="66" charset="0"/>
            </a:endParaRPr>
          </a:p>
          <a:p>
            <a:endParaRPr lang="en-US" altLang="en-AU" sz="3000">
              <a:solidFill>
                <a:srgbClr val="FFEF0A"/>
              </a:solidFill>
              <a:latin typeface="Comic Sans MS" panose="030F0702030302020204" pitchFamily="66" charset="0"/>
            </a:endParaRPr>
          </a:p>
          <a:p>
            <a:endParaRPr lang="en-US" altLang="en-AU" sz="3000">
              <a:solidFill>
                <a:srgbClr val="FFEF0A"/>
              </a:solidFill>
              <a:latin typeface="Comic Sans MS" panose="030F0702030302020204" pitchFamily="66" charset="0"/>
            </a:endParaRPr>
          </a:p>
          <a:p>
            <a:r>
              <a:rPr lang="en-US" altLang="en-AU" sz="3000">
                <a:solidFill>
                  <a:srgbClr val="FFEF0A"/>
                </a:solidFill>
                <a:latin typeface="Comic Sans MS" panose="030F0702030302020204" pitchFamily="66" charset="0"/>
              </a:rPr>
              <a:t>• 1992 Cape Mendocino Earthquake</a:t>
            </a:r>
          </a:p>
          <a:p>
            <a:endParaRPr lang="en-US" altLang="en-AU" sz="3200">
              <a:latin typeface="Arial" panose="020B0604020202020204" pitchFamily="34" charset="0"/>
            </a:endParaRPr>
          </a:p>
        </p:txBody>
      </p:sp>
      <p:pic>
        <p:nvPicPr>
          <p:cNvPr id="14340" name="Picture 4">
            <a:extLst>
              <a:ext uri="{FF2B5EF4-FFF2-40B4-BE49-F238E27FC236}">
                <a16:creationId xmlns:a16="http://schemas.microsoft.com/office/drawing/2014/main" id="{01CF0B44-729E-40D5-95C8-8EDD83FE3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152400"/>
            <a:ext cx="4297362" cy="28067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67190931-9AEA-4D9A-A561-623764B7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3975100"/>
            <a:ext cx="3843338" cy="28829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38BB8C21-4A41-40AD-BA17-127A21BEB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3971925"/>
            <a:ext cx="3849687" cy="288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7944C61E-AA21-4F06-B5FC-55BE268F660F}"/>
              </a:ext>
            </a:extLst>
          </p:cNvPr>
          <p:cNvSpPr txBox="1">
            <a:spLocks noChangeArrowheads="1"/>
          </p:cNvSpPr>
          <p:nvPr/>
        </p:nvSpPr>
        <p:spPr bwMode="auto">
          <a:xfrm>
            <a:off x="0" y="1958975"/>
            <a:ext cx="932815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800" b="1">
                <a:solidFill>
                  <a:schemeClr val="bg1"/>
                </a:solidFill>
                <a:latin typeface="Arial" panose="020B0604020202020204" pitchFamily="34" charset="0"/>
              </a:rPr>
              <a:t>Question</a:t>
            </a:r>
            <a:r>
              <a:rPr lang="en-AU" altLang="en-US" sz="2000" b="1">
                <a:solidFill>
                  <a:schemeClr val="bg1"/>
                </a:solidFill>
                <a:latin typeface="Arial" panose="020B0604020202020204" pitchFamily="34" charset="0"/>
              </a:rPr>
              <a:t>	        			4/ 93	11/ 93	11/ 95	1/ 96	4/ 01	</a:t>
            </a:r>
          </a:p>
          <a:p>
            <a:r>
              <a:rPr lang="en-AU" altLang="en-US" sz="2000" b="1">
                <a:solidFill>
                  <a:schemeClr val="bg1"/>
                </a:solidFill>
                <a:latin typeface="Arial" panose="020B0604020202020204" pitchFamily="34" charset="0"/>
              </a:rPr>
              <a:t>Knows what tsunami is		78	84	92	91	98	</a:t>
            </a:r>
          </a:p>
          <a:p>
            <a:r>
              <a:rPr lang="en-AU" altLang="en-US" sz="2000" b="1">
                <a:solidFill>
                  <a:schemeClr val="bg1"/>
                </a:solidFill>
                <a:latin typeface="Arial" panose="020B0604020202020204" pitchFamily="34" charset="0"/>
              </a:rPr>
              <a:t>Tsunami can arrive minutes after EQ	51	62	75	70	73	</a:t>
            </a:r>
          </a:p>
          <a:p>
            <a:r>
              <a:rPr lang="en-AU" altLang="en-US" sz="2000" b="1">
                <a:solidFill>
                  <a:schemeClr val="bg1"/>
                </a:solidFill>
                <a:latin typeface="Arial" panose="020B0604020202020204" pitchFamily="34" charset="0"/>
              </a:rPr>
              <a:t>Not safe after 1st wave retreats	65	73	75	81	87	</a:t>
            </a:r>
          </a:p>
          <a:p>
            <a:r>
              <a:rPr lang="en-AU" altLang="en-US" sz="2000" b="1">
                <a:solidFill>
                  <a:schemeClr val="bg1"/>
                </a:solidFill>
                <a:latin typeface="Arial" panose="020B0604020202020204" pitchFamily="34" charset="0"/>
              </a:rPr>
              <a:t>Knows what Cascadia S.Z. is		16	20	29	32	42	</a:t>
            </a:r>
            <a:endParaRPr lang="en-AU" altLang="en-US">
              <a:solidFill>
                <a:schemeClr val="bg1"/>
              </a:solidFill>
              <a:latin typeface="New York" charset="0"/>
            </a:endParaRPr>
          </a:p>
          <a:p>
            <a:endParaRPr lang="en-AU" altLang="en-US">
              <a:solidFill>
                <a:schemeClr val="bg1"/>
              </a:solidFill>
            </a:endParaRPr>
          </a:p>
        </p:txBody>
      </p:sp>
      <p:sp>
        <p:nvSpPr>
          <p:cNvPr id="13317" name="Rectangle 5">
            <a:extLst>
              <a:ext uri="{FF2B5EF4-FFF2-40B4-BE49-F238E27FC236}">
                <a16:creationId xmlns:a16="http://schemas.microsoft.com/office/drawing/2014/main" id="{A2AB3BC4-2E14-4C50-8649-69A78C4364B0}"/>
              </a:ext>
            </a:extLst>
          </p:cNvPr>
          <p:cNvSpPr>
            <a:spLocks noChangeArrowheads="1"/>
          </p:cNvSpPr>
          <p:nvPr/>
        </p:nvSpPr>
        <p:spPr bwMode="auto">
          <a:xfrm>
            <a:off x="0" y="39688"/>
            <a:ext cx="8551863" cy="115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AU" sz="3600" b="1">
                <a:solidFill>
                  <a:srgbClr val="FFEF0A"/>
                </a:solidFill>
                <a:latin typeface="Comic Sans MS" panose="030F0702030302020204" pitchFamily="66" charset="0"/>
              </a:rPr>
              <a:t>Effectiveness of Education Programs:</a:t>
            </a:r>
          </a:p>
          <a:p>
            <a:r>
              <a:rPr lang="en-US" altLang="en-AU" b="1">
                <a:solidFill>
                  <a:srgbClr val="FFEF0A"/>
                </a:solidFill>
                <a:latin typeface="Comic Sans MS" panose="030F0702030302020204" pitchFamily="66" charset="0"/>
              </a:rPr>
              <a:t>Surveys of Humboldt County Residents</a:t>
            </a:r>
            <a:endParaRPr lang="en-AU" altLang="en-US" sz="3600" b="1">
              <a:solidFill>
                <a:srgbClr val="FFEF0A"/>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79461DE7-9A35-418C-B312-DD292AC15C2D}"/>
              </a:ext>
            </a:extLst>
          </p:cNvPr>
          <p:cNvSpPr>
            <a:spLocks noChangeArrowheads="1"/>
          </p:cNvSpPr>
          <p:nvPr/>
        </p:nvSpPr>
        <p:spPr bwMode="auto">
          <a:xfrm>
            <a:off x="0" y="39688"/>
            <a:ext cx="8551863"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AU" sz="3600" b="1">
                <a:solidFill>
                  <a:srgbClr val="FFEF0A"/>
                </a:solidFill>
                <a:latin typeface="Comic Sans MS" panose="030F0702030302020204" pitchFamily="66" charset="0"/>
              </a:rPr>
              <a:t>Effectiveness of Education Programs:</a:t>
            </a:r>
          </a:p>
          <a:p>
            <a:endParaRPr lang="en-AU" altLang="en-US" sz="3600" b="1">
              <a:solidFill>
                <a:srgbClr val="FFEF0A"/>
              </a:solidFill>
              <a:latin typeface="Arial" panose="020B0604020202020204" pitchFamily="34" charset="0"/>
            </a:endParaRPr>
          </a:p>
        </p:txBody>
      </p:sp>
      <p:sp>
        <p:nvSpPr>
          <p:cNvPr id="46084" name="Text Box 4">
            <a:extLst>
              <a:ext uri="{FF2B5EF4-FFF2-40B4-BE49-F238E27FC236}">
                <a16:creationId xmlns:a16="http://schemas.microsoft.com/office/drawing/2014/main" id="{E819E63E-9A13-4217-9E7C-DE48666F8765}"/>
              </a:ext>
            </a:extLst>
          </p:cNvPr>
          <p:cNvSpPr txBox="1">
            <a:spLocks noChangeArrowheads="1"/>
          </p:cNvSpPr>
          <p:nvPr/>
        </p:nvSpPr>
        <p:spPr bwMode="auto">
          <a:xfrm>
            <a:off x="-92075" y="1682750"/>
            <a:ext cx="93281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2"/>
            <a:r>
              <a:rPr lang="en-AU" altLang="en-US" sz="2800" b="1">
                <a:solidFill>
                  <a:schemeClr val="bg1"/>
                </a:solidFill>
                <a:latin typeface="Arial" panose="020B0604020202020204" pitchFamily="34" charset="0"/>
              </a:rPr>
              <a:t>Effectiveness of “Living on Shaky Ground”</a:t>
            </a:r>
          </a:p>
          <a:p>
            <a:pPr lvl="2"/>
            <a:r>
              <a:rPr lang="en-AU" altLang="en-US" sz="1800" b="1">
                <a:solidFill>
                  <a:schemeClr val="bg1"/>
                </a:solidFill>
                <a:latin typeface="Arial" panose="020B0604020202020204" pitchFamily="34" charset="0"/>
              </a:rPr>
              <a:t>				Percent Responding “Yes”</a:t>
            </a:r>
          </a:p>
          <a:p>
            <a:r>
              <a:rPr lang="en-AU" altLang="en-US" sz="1800" b="1">
                <a:solidFill>
                  <a:schemeClr val="bg1"/>
                </a:solidFill>
                <a:latin typeface="Arial" panose="020B0604020202020204" pitchFamily="34" charset="0"/>
              </a:rPr>
              <a:t>				    1993	                    1995	                   1996</a:t>
            </a:r>
          </a:p>
          <a:p>
            <a:r>
              <a:rPr lang="en-AU" altLang="en-US" sz="1800" b="1">
                <a:solidFill>
                  <a:schemeClr val="bg1"/>
                </a:solidFill>
                <a:latin typeface="Arial" panose="020B0604020202020204" pitchFamily="34" charset="0"/>
              </a:rPr>
              <a:t>				NO	YES	NO	YES	NO	YES	</a:t>
            </a:r>
          </a:p>
          <a:p>
            <a:r>
              <a:rPr lang="en-AU" altLang="en-US" sz="1800" b="1">
                <a:solidFill>
                  <a:schemeClr val="bg1"/>
                </a:solidFill>
                <a:latin typeface="Arial" panose="020B0604020202020204" pitchFamily="34" charset="0"/>
              </a:rPr>
              <a:t>Knows what tsunami is		80	91	87	95	85	95	</a:t>
            </a:r>
          </a:p>
          <a:p>
            <a:r>
              <a:rPr lang="en-AU" altLang="en-US" sz="1800" b="1">
                <a:solidFill>
                  <a:schemeClr val="bg1"/>
                </a:solidFill>
                <a:latin typeface="Arial" panose="020B0604020202020204" pitchFamily="34" charset="0"/>
              </a:rPr>
              <a:t>Tsunami can arrive in minutes 	60	66	72	77	75	78	</a:t>
            </a:r>
          </a:p>
          <a:p>
            <a:r>
              <a:rPr lang="en-AU" altLang="en-US" sz="1800" b="1">
                <a:solidFill>
                  <a:schemeClr val="bg1"/>
                </a:solidFill>
                <a:latin typeface="Arial" panose="020B0604020202020204" pitchFamily="34" charset="0"/>
              </a:rPr>
              <a:t>Not safe after 1st wave retreats	69	81	69	85	72	86	</a:t>
            </a:r>
          </a:p>
          <a:p>
            <a:r>
              <a:rPr lang="en-AU" altLang="en-US" sz="1800" b="1">
                <a:solidFill>
                  <a:schemeClr val="bg1"/>
                </a:solidFill>
                <a:latin typeface="Arial" panose="020B0604020202020204" pitchFamily="34" charset="0"/>
              </a:rPr>
              <a:t>Knows what Cascadia S.Z. is	14	33	23	41	19	41	</a:t>
            </a:r>
          </a:p>
          <a:p>
            <a:r>
              <a:rPr lang="en-AU" altLang="en-US" sz="1800" b="1">
                <a:solidFill>
                  <a:schemeClr val="bg1"/>
                </a:solidFill>
                <a:latin typeface="Arial" panose="020B0604020202020204" pitchFamily="34" charset="0"/>
              </a:rPr>
              <a:t>                                              NO columns: respondents who had not seen magazine</a:t>
            </a:r>
          </a:p>
          <a:p>
            <a:r>
              <a:rPr lang="en-AU" altLang="en-US" sz="1800" b="1">
                <a:solidFill>
                  <a:schemeClr val="bg1"/>
                </a:solidFill>
                <a:latin typeface="Arial" panose="020B0604020202020204" pitchFamily="34" charset="0"/>
              </a:rPr>
              <a:t>                                             YES columns: respondents who had seen magazine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4F72B41-70AF-481A-A209-2C0FAA94FB10}"/>
              </a:ext>
            </a:extLst>
          </p:cNvPr>
          <p:cNvSpPr>
            <a:spLocks noChangeArrowheads="1"/>
          </p:cNvSpPr>
          <p:nvPr/>
        </p:nvSpPr>
        <p:spPr bwMode="auto">
          <a:xfrm>
            <a:off x="0" y="39688"/>
            <a:ext cx="9144000" cy="740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AU" sz="3200" b="1">
                <a:solidFill>
                  <a:srgbClr val="FFEF0A"/>
                </a:solidFill>
                <a:latin typeface="Comic Sans MS" panose="030F0702030302020204" pitchFamily="66" charset="0"/>
              </a:rPr>
              <a:t>There is no technological solution to eliminating tsunami losses</a:t>
            </a:r>
          </a:p>
          <a:p>
            <a:endParaRPr lang="en-AU" altLang="en-AU" sz="3200" b="1">
              <a:solidFill>
                <a:srgbClr val="FFEF0A"/>
              </a:solidFill>
              <a:latin typeface="Comic Sans MS" panose="030F0702030302020204" pitchFamily="66" charset="0"/>
            </a:endParaRPr>
          </a:p>
          <a:p>
            <a:r>
              <a:rPr lang="en-AU" altLang="en-AU" sz="3200" b="1">
                <a:solidFill>
                  <a:srgbClr val="FFEF0A"/>
                </a:solidFill>
                <a:latin typeface="Comic Sans MS" panose="030F0702030302020204" pitchFamily="66" charset="0"/>
              </a:rPr>
              <a:t>There are many technological aids to tsunami mitigation that can be effective when used in combination with education/outreach programs</a:t>
            </a:r>
          </a:p>
          <a:p>
            <a:endParaRPr lang="en-AU" altLang="en-AU" sz="3200" b="1">
              <a:solidFill>
                <a:srgbClr val="FFEF0A"/>
              </a:solidFill>
              <a:latin typeface="Comic Sans MS" panose="030F0702030302020204" pitchFamily="66" charset="0"/>
            </a:endParaRPr>
          </a:p>
          <a:p>
            <a:r>
              <a:rPr lang="en-AU" altLang="en-AU" sz="3200" b="1">
                <a:solidFill>
                  <a:srgbClr val="FFEF0A"/>
                </a:solidFill>
                <a:latin typeface="Comic Sans MS" panose="030F0702030302020204" pitchFamily="66" charset="0"/>
              </a:rPr>
              <a:t>Once is never enough – effective tsunami education must be done over and over again, using different media and different perspecdtives</a:t>
            </a:r>
          </a:p>
          <a:p>
            <a:endParaRPr lang="en-AU" altLang="en-AU" sz="3200" b="1">
              <a:solidFill>
                <a:srgbClr val="FFEF0A"/>
              </a:solidFill>
              <a:latin typeface="Comic Sans MS" panose="030F0702030302020204" pitchFamily="66" charset="0"/>
            </a:endParaRPr>
          </a:p>
          <a:p>
            <a:r>
              <a:rPr lang="en-AU" altLang="en-AU" sz="3200" b="1">
                <a:solidFill>
                  <a:srgbClr val="FFEF0A"/>
                </a:solidFill>
                <a:latin typeface="Comic Sans MS" panose="030F0702030302020204" pitchFamily="66" charset="0"/>
              </a:rPr>
              <a:t>The media is our best friend – nurture them</a:t>
            </a:r>
            <a:endParaRPr lang="en-US" altLang="en-AU" sz="3200" b="1">
              <a:solidFill>
                <a:srgbClr val="FFEF0A"/>
              </a:solidFill>
              <a:latin typeface="Comic Sans MS" panose="030F0702030302020204" pitchFamily="66" charset="0"/>
            </a:endParaRPr>
          </a:p>
          <a:p>
            <a:endParaRPr lang="en-AU" altLang="en-US" sz="3200" b="1">
              <a:solidFill>
                <a:srgbClr val="FFEF0A"/>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691CC37-47C0-46ED-8DE7-DD7CCF741907}"/>
              </a:ext>
            </a:extLst>
          </p:cNvPr>
          <p:cNvSpPr>
            <a:spLocks noChangeArrowheads="1"/>
          </p:cNvSpPr>
          <p:nvPr/>
        </p:nvSpPr>
        <p:spPr bwMode="auto">
          <a:xfrm>
            <a:off x="0" y="39688"/>
            <a:ext cx="91440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AU" sz="3200" b="1">
                <a:solidFill>
                  <a:srgbClr val="FFEF0A"/>
                </a:solidFill>
                <a:latin typeface="Comic Sans MS" panose="030F0702030302020204" pitchFamily="66" charset="0"/>
              </a:rPr>
              <a:t>The Tsu</a:t>
            </a:r>
            <a:r>
              <a:rPr lang="en-AU" altLang="en-AU" sz="3200" b="1">
                <a:solidFill>
                  <a:srgbClr val="FFEF0A"/>
                </a:solidFill>
                <a:latin typeface="Comic Sans MS" panose="030F0702030302020204" pitchFamily="66" charset="0"/>
              </a:rPr>
              <a:t>nami Uncertainty Principle </a:t>
            </a:r>
          </a:p>
          <a:p>
            <a:r>
              <a:rPr lang="en-US" altLang="en-AU" sz="3200" b="1">
                <a:solidFill>
                  <a:srgbClr val="FFEF0A"/>
                </a:solidFill>
                <a:latin typeface="Comic Sans MS" panose="030F0702030302020204" pitchFamily="66" charset="0"/>
              </a:rPr>
              <a:t>There will always be uncertainty in hazard estimates – tides, ambient wave conditions, secondary faulting, landslides</a:t>
            </a:r>
          </a:p>
          <a:p>
            <a:endParaRPr lang="en-AU" altLang="en-AU" sz="3200" b="1">
              <a:solidFill>
                <a:srgbClr val="FFEF0A"/>
              </a:solidFill>
              <a:latin typeface="Comic Sans MS" panose="030F0702030302020204" pitchFamily="66" charset="0"/>
            </a:endParaRPr>
          </a:p>
          <a:p>
            <a:r>
              <a:rPr lang="en-AU" altLang="en-AU" sz="3200" b="1">
                <a:solidFill>
                  <a:srgbClr val="FFEF0A"/>
                </a:solidFill>
                <a:latin typeface="Comic Sans MS" panose="030F0702030302020204" pitchFamily="66" charset="0"/>
              </a:rPr>
              <a:t>Estimating tsunami hazards is a work in progress based on the best currently available information.  It will change as more research is completed and more tsunamis occur.  Let the public know this and observe the 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F70490D9-83F8-43FD-96D7-9F45CC159640}"/>
              </a:ext>
            </a:extLst>
          </p:cNvPr>
          <p:cNvSpPr>
            <a:spLocks noChangeArrowheads="1"/>
          </p:cNvSpPr>
          <p:nvPr/>
        </p:nvSpPr>
        <p:spPr bwMode="auto">
          <a:xfrm>
            <a:off x="2032000" y="1241425"/>
            <a:ext cx="5078413"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AU" sz="3600" b="1">
                <a:solidFill>
                  <a:srgbClr val="FFEF0A"/>
                </a:solidFill>
                <a:latin typeface="Comic Sans MS" panose="030F0702030302020204" pitchFamily="66" charset="0"/>
              </a:rPr>
              <a:t>For more information:</a:t>
            </a:r>
          </a:p>
          <a:p>
            <a:endParaRPr lang="en-AU" altLang="en-US" sz="3600" b="1">
              <a:solidFill>
                <a:srgbClr val="FFEF0A"/>
              </a:solidFill>
              <a:latin typeface="Arial" panose="020B0604020202020204" pitchFamily="34" charset="0"/>
            </a:endParaRPr>
          </a:p>
        </p:txBody>
      </p:sp>
      <p:sp>
        <p:nvSpPr>
          <p:cNvPr id="47108" name="Text Box 4">
            <a:extLst>
              <a:ext uri="{FF2B5EF4-FFF2-40B4-BE49-F238E27FC236}">
                <a16:creationId xmlns:a16="http://schemas.microsoft.com/office/drawing/2014/main" id="{13BEF39C-5CA0-4E14-A1DF-A08B0B997C16}"/>
              </a:ext>
            </a:extLst>
          </p:cNvPr>
          <p:cNvSpPr txBox="1">
            <a:spLocks noChangeArrowheads="1"/>
          </p:cNvSpPr>
          <p:nvPr/>
        </p:nvSpPr>
        <p:spPr bwMode="auto">
          <a:xfrm>
            <a:off x="630238" y="4622800"/>
            <a:ext cx="788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http://www.humboldt.edu/~geodept/earthquakes/eqk_info.html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6D0948DA-B8D3-47D8-B15C-FB12B82FC1C0}"/>
              </a:ext>
            </a:extLst>
          </p:cNvPr>
          <p:cNvSpPr txBox="1">
            <a:spLocks noChangeArrowheads="1"/>
          </p:cNvSpPr>
          <p:nvPr/>
        </p:nvSpPr>
        <p:spPr bwMode="auto">
          <a:xfrm>
            <a:off x="0" y="0"/>
            <a:ext cx="855027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FFFF00"/>
                </a:solidFill>
                <a:latin typeface="Comic Sans MS" panose="030F0702030302020204" pitchFamily="66" charset="0"/>
              </a:rPr>
              <a:t>Cascadia Scenario - 1995</a:t>
            </a:r>
            <a:endParaRPr lang="en-US" altLang="en-US"/>
          </a:p>
        </p:txBody>
      </p:sp>
      <p:sp>
        <p:nvSpPr>
          <p:cNvPr id="32771" name="Text Box 3">
            <a:extLst>
              <a:ext uri="{FF2B5EF4-FFF2-40B4-BE49-F238E27FC236}">
                <a16:creationId xmlns:a16="http://schemas.microsoft.com/office/drawing/2014/main" id="{B02B6972-6C5D-439B-B783-DA4DAB457AD1}"/>
              </a:ext>
            </a:extLst>
          </p:cNvPr>
          <p:cNvSpPr txBox="1">
            <a:spLocks noChangeArrowheads="1"/>
          </p:cNvSpPr>
          <p:nvPr/>
        </p:nvSpPr>
        <p:spPr bwMode="auto">
          <a:xfrm>
            <a:off x="0" y="1365250"/>
            <a:ext cx="36576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FFFF00"/>
                </a:solidFill>
                <a:latin typeface="Comic Sans MS" panose="030F0702030302020204" pitchFamily="66" charset="0"/>
              </a:rPr>
              <a:t>CDMG Publication</a:t>
            </a:r>
          </a:p>
          <a:p>
            <a:pPr algn="ctr"/>
            <a:r>
              <a:rPr lang="en-US" altLang="en-US" sz="2800" b="1">
                <a:solidFill>
                  <a:srgbClr val="FFFF00"/>
                </a:solidFill>
                <a:latin typeface="Comic Sans MS" panose="030F0702030302020204" pitchFamily="66" charset="0"/>
              </a:rPr>
              <a:t>Magnitude 8.4 </a:t>
            </a:r>
          </a:p>
          <a:p>
            <a:pPr algn="ctr"/>
            <a:endParaRPr lang="en-US" altLang="en-US" sz="2800" b="1">
              <a:solidFill>
                <a:srgbClr val="FFFF00"/>
              </a:solidFill>
              <a:latin typeface="Comic Sans MS" panose="030F0702030302020204" pitchFamily="66" charset="0"/>
            </a:endParaRPr>
          </a:p>
          <a:p>
            <a:pPr algn="ctr"/>
            <a:r>
              <a:rPr lang="en-US" altLang="en-US" sz="2800" b="1">
                <a:solidFill>
                  <a:srgbClr val="FFFF00"/>
                </a:solidFill>
                <a:latin typeface="Comic Sans MS" panose="030F0702030302020204" pitchFamily="66" charset="0"/>
              </a:rPr>
              <a:t>Ground shaking</a:t>
            </a:r>
          </a:p>
          <a:p>
            <a:pPr algn="ctr"/>
            <a:r>
              <a:rPr lang="en-US" altLang="en-US" sz="2800" b="1">
                <a:solidFill>
                  <a:srgbClr val="FFFF00"/>
                </a:solidFill>
                <a:latin typeface="Comic Sans MS" panose="030F0702030302020204" pitchFamily="66" charset="0"/>
              </a:rPr>
              <a:t>Tsunami</a:t>
            </a:r>
            <a:endParaRPr lang="en-US" altLang="en-US"/>
          </a:p>
        </p:txBody>
      </p:sp>
      <p:pic>
        <p:nvPicPr>
          <p:cNvPr id="32772" name="Picture 4">
            <a:extLst>
              <a:ext uri="{FF2B5EF4-FFF2-40B4-BE49-F238E27FC236}">
                <a16:creationId xmlns:a16="http://schemas.microsoft.com/office/drawing/2014/main" id="{8C2614AD-70C7-4B15-AA81-7CE1428C3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49" t="4626" r="1660" b="3192"/>
          <a:stretch>
            <a:fillRect/>
          </a:stretch>
        </p:blipFill>
        <p:spPr bwMode="auto">
          <a:xfrm>
            <a:off x="3732213" y="723900"/>
            <a:ext cx="5373687" cy="613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6A175693-90D3-40FB-91B6-64B258E78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325"/>
          <a:stretch>
            <a:fillRect/>
          </a:stretch>
        </p:blipFill>
        <p:spPr bwMode="auto">
          <a:xfrm>
            <a:off x="1928813" y="0"/>
            <a:ext cx="4916487"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0;RCTWG logo                                                     000021BFFiles                          BB53D191:">
            <a:extLst>
              <a:ext uri="{FF2B5EF4-FFF2-40B4-BE49-F238E27FC236}">
                <a16:creationId xmlns:a16="http://schemas.microsoft.com/office/drawing/2014/main" id="{BA1A03D8-8C10-4778-872F-4AA1CC7F1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1035050"/>
            <a:ext cx="4516438" cy="35052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a:extLst>
              <a:ext uri="{FF2B5EF4-FFF2-40B4-BE49-F238E27FC236}">
                <a16:creationId xmlns:a16="http://schemas.microsoft.com/office/drawing/2014/main" id="{0D1006EE-C97A-4E84-967E-A018D32A3B0F}"/>
              </a:ext>
            </a:extLst>
          </p:cNvPr>
          <p:cNvSpPr txBox="1">
            <a:spLocks noChangeArrowheads="1"/>
          </p:cNvSpPr>
          <p:nvPr/>
        </p:nvSpPr>
        <p:spPr bwMode="auto">
          <a:xfrm>
            <a:off x="0" y="4557713"/>
            <a:ext cx="88185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EF0A"/>
                </a:solidFill>
                <a:latin typeface="Comic Sans MS" panose="030F0702030302020204" pitchFamily="66" charset="0"/>
              </a:rPr>
              <a:t>• Promote a coordinated, consistent mitigation program for all coastal areas</a:t>
            </a:r>
            <a:endParaRPr lang="en-US" altLang="en-US">
              <a:latin typeface="Comic Sans MS" panose="030F0702030302020204" pitchFamily="66" charset="0"/>
            </a:endParaRPr>
          </a:p>
        </p:txBody>
      </p:sp>
      <p:sp>
        <p:nvSpPr>
          <p:cNvPr id="27653" name="Text Box 5">
            <a:extLst>
              <a:ext uri="{FF2B5EF4-FFF2-40B4-BE49-F238E27FC236}">
                <a16:creationId xmlns:a16="http://schemas.microsoft.com/office/drawing/2014/main" id="{ED91E745-2440-41A1-8B89-C2FC95E86C31}"/>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Redwood Coast Tsunami Work Group - 1996</a:t>
            </a:r>
            <a:endParaRPr lang="en-US" altLang="en-US" sz="2800">
              <a:latin typeface="Comic Sans MS" panose="030F0702030302020204" pitchFamily="66" charset="0"/>
            </a:endParaRPr>
          </a:p>
        </p:txBody>
      </p:sp>
      <p:sp>
        <p:nvSpPr>
          <p:cNvPr id="27654" name="Text Box 6">
            <a:extLst>
              <a:ext uri="{FF2B5EF4-FFF2-40B4-BE49-F238E27FC236}">
                <a16:creationId xmlns:a16="http://schemas.microsoft.com/office/drawing/2014/main" id="{F8B07082-8639-4005-8D0E-DBEBE84762EB}"/>
              </a:ext>
            </a:extLst>
          </p:cNvPr>
          <p:cNvSpPr txBox="1">
            <a:spLocks noChangeArrowheads="1"/>
          </p:cNvSpPr>
          <p:nvPr/>
        </p:nvSpPr>
        <p:spPr bwMode="auto">
          <a:xfrm>
            <a:off x="0" y="2532063"/>
            <a:ext cx="45720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EF0A"/>
                </a:solidFill>
                <a:latin typeface="Comic Sans MS" panose="030F0702030302020204" pitchFamily="66" charset="0"/>
              </a:rPr>
              <a:t>• Define the needs of local jurisdictions to mitigate the North Coast earthquake and tsunami hazard</a:t>
            </a:r>
            <a:endParaRPr lang="en-US" altLang="en-US">
              <a:latin typeface="Comic Sans MS" panose="030F0702030302020204" pitchFamily="66" charset="0"/>
            </a:endParaRPr>
          </a:p>
        </p:txBody>
      </p:sp>
      <p:sp>
        <p:nvSpPr>
          <p:cNvPr id="27655" name="Text Box 7">
            <a:extLst>
              <a:ext uri="{FF2B5EF4-FFF2-40B4-BE49-F238E27FC236}">
                <a16:creationId xmlns:a16="http://schemas.microsoft.com/office/drawing/2014/main" id="{9EDBB95E-7D2B-4264-9840-E66293ED5B11}"/>
              </a:ext>
            </a:extLst>
          </p:cNvPr>
          <p:cNvSpPr txBox="1">
            <a:spLocks noChangeArrowheads="1"/>
          </p:cNvSpPr>
          <p:nvPr/>
        </p:nvSpPr>
        <p:spPr bwMode="auto">
          <a:xfrm>
            <a:off x="287338" y="609600"/>
            <a:ext cx="4284662" cy="200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EF0A"/>
                </a:solidFill>
                <a:latin typeface="Comic Sans MS" panose="030F0702030302020204" pitchFamily="66" charset="0"/>
              </a:rPr>
              <a:t>Del Norte</a:t>
            </a:r>
          </a:p>
          <a:p>
            <a:r>
              <a:rPr lang="en-US" altLang="en-US" sz="2800" b="1">
                <a:solidFill>
                  <a:srgbClr val="FFEF0A"/>
                </a:solidFill>
                <a:latin typeface="Comic Sans MS" panose="030F0702030302020204" pitchFamily="66" charset="0"/>
              </a:rPr>
              <a:t>Humboldt</a:t>
            </a:r>
          </a:p>
          <a:p>
            <a:r>
              <a:rPr lang="en-US" altLang="en-US" sz="2800" b="1">
                <a:solidFill>
                  <a:srgbClr val="FFEF0A"/>
                </a:solidFill>
                <a:latin typeface="Comic Sans MS" panose="030F0702030302020204" pitchFamily="66" charset="0"/>
              </a:rPr>
              <a:t>Mendocino</a:t>
            </a:r>
          </a:p>
          <a:p>
            <a:endParaRPr lang="en-US" altLang="en-US">
              <a:latin typeface="Comic Sans MS" panose="030F0702030302020204" pitchFamily="66" charset="0"/>
            </a:endParaRPr>
          </a:p>
        </p:txBody>
      </p:sp>
      <p:sp>
        <p:nvSpPr>
          <p:cNvPr id="27656" name="Text Box 8">
            <a:extLst>
              <a:ext uri="{FF2B5EF4-FFF2-40B4-BE49-F238E27FC236}">
                <a16:creationId xmlns:a16="http://schemas.microsoft.com/office/drawing/2014/main" id="{938474AC-A0D3-47F1-9B67-129D686E54A3}"/>
              </a:ext>
            </a:extLst>
          </p:cNvPr>
          <p:cNvSpPr txBox="1">
            <a:spLocks noChangeArrowheads="1"/>
          </p:cNvSpPr>
          <p:nvPr/>
        </p:nvSpPr>
        <p:spPr bwMode="auto">
          <a:xfrm>
            <a:off x="0" y="5727700"/>
            <a:ext cx="8818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EF0A"/>
                </a:solidFill>
                <a:latin typeface="Comic Sans MS" panose="030F0702030302020204" pitchFamily="66" charset="0"/>
              </a:rPr>
              <a:t>• Communicate technical tsunami information </a:t>
            </a:r>
            <a:endParaRPr lang="en-US" altLang="en-US">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0;RCTWG logo                                                     000021BFFiles                          BB53D191:">
            <a:extLst>
              <a:ext uri="{FF2B5EF4-FFF2-40B4-BE49-F238E27FC236}">
                <a16:creationId xmlns:a16="http://schemas.microsoft.com/office/drawing/2014/main" id="{7A55E682-3D4C-4FAA-911B-50C3F2BC5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9350"/>
            <a:ext cx="3779838" cy="29337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3CF74DF7-FC8D-4F41-95A1-712AD7FE67A2}"/>
              </a:ext>
            </a:extLst>
          </p:cNvPr>
          <p:cNvSpPr txBox="1">
            <a:spLocks noChangeArrowheads="1"/>
          </p:cNvSpPr>
          <p:nvPr/>
        </p:nvSpPr>
        <p:spPr bwMode="auto">
          <a:xfrm>
            <a:off x="0" y="1235075"/>
            <a:ext cx="6027738"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EF0A"/>
                </a:solidFill>
                <a:latin typeface="Comic Sans MS" panose="030F0702030302020204" pitchFamily="66" charset="0"/>
              </a:rPr>
              <a:t>County OES</a:t>
            </a:r>
          </a:p>
          <a:p>
            <a:r>
              <a:rPr lang="en-US" altLang="en-US">
                <a:solidFill>
                  <a:srgbClr val="FFEF0A"/>
                </a:solidFill>
                <a:latin typeface="Comic Sans MS" panose="030F0702030302020204" pitchFamily="66" charset="0"/>
              </a:rPr>
              <a:t>State Parks</a:t>
            </a:r>
          </a:p>
          <a:p>
            <a:r>
              <a:rPr lang="en-US" altLang="en-US">
                <a:solidFill>
                  <a:srgbClr val="FFEF0A"/>
                </a:solidFill>
                <a:latin typeface="Comic Sans MS" panose="030F0702030302020204" pitchFamily="66" charset="0"/>
              </a:rPr>
              <a:t>Cal trans</a:t>
            </a:r>
          </a:p>
          <a:p>
            <a:r>
              <a:rPr lang="en-US" altLang="en-US">
                <a:solidFill>
                  <a:srgbClr val="FFEF0A"/>
                </a:solidFill>
                <a:latin typeface="Comic Sans MS" panose="030F0702030302020204" pitchFamily="66" charset="0"/>
              </a:rPr>
              <a:t>American Red Cross</a:t>
            </a:r>
          </a:p>
          <a:p>
            <a:r>
              <a:rPr lang="en-US" altLang="en-US">
                <a:solidFill>
                  <a:srgbClr val="FFEF0A"/>
                </a:solidFill>
                <a:latin typeface="Comic Sans MS" panose="030F0702030302020204" pitchFamily="66" charset="0"/>
              </a:rPr>
              <a:t>Humboldt State University</a:t>
            </a:r>
          </a:p>
          <a:p>
            <a:r>
              <a:rPr lang="en-US" altLang="en-US">
                <a:solidFill>
                  <a:srgbClr val="FFEF0A"/>
                </a:solidFill>
                <a:latin typeface="Comic Sans MS" panose="030F0702030302020204" pitchFamily="66" charset="0"/>
              </a:rPr>
              <a:t>College of the Redwoods</a:t>
            </a:r>
          </a:p>
          <a:p>
            <a:r>
              <a:rPr lang="en-US" altLang="en-US">
                <a:solidFill>
                  <a:srgbClr val="FFEF0A"/>
                </a:solidFill>
                <a:latin typeface="Comic Sans MS" panose="030F0702030302020204" pitchFamily="66" charset="0"/>
              </a:rPr>
              <a:t>National Weather Service</a:t>
            </a:r>
          </a:p>
          <a:p>
            <a:r>
              <a:rPr lang="en-US" altLang="en-US">
                <a:solidFill>
                  <a:srgbClr val="FFEF0A"/>
                </a:solidFill>
                <a:latin typeface="Comic Sans MS" panose="030F0702030302020204" pitchFamily="66" charset="0"/>
              </a:rPr>
              <a:t>Redwood National &amp; State Parks</a:t>
            </a:r>
          </a:p>
          <a:p>
            <a:r>
              <a:rPr lang="en-US" altLang="en-US">
                <a:solidFill>
                  <a:srgbClr val="FFEF0A"/>
                </a:solidFill>
                <a:latin typeface="Comic Sans MS" panose="030F0702030302020204" pitchFamily="66" charset="0"/>
              </a:rPr>
              <a:t>North Coast Schools Insurance Group</a:t>
            </a:r>
          </a:p>
          <a:p>
            <a:r>
              <a:rPr lang="en-US" altLang="en-US">
                <a:solidFill>
                  <a:srgbClr val="FFEF0A"/>
                </a:solidFill>
                <a:latin typeface="Comic Sans MS" panose="030F0702030302020204" pitchFamily="66" charset="0"/>
              </a:rPr>
              <a:t>Trinidad Rancheria</a:t>
            </a:r>
          </a:p>
          <a:p>
            <a:r>
              <a:rPr lang="en-US" altLang="en-US">
                <a:solidFill>
                  <a:srgbClr val="FFEF0A"/>
                </a:solidFill>
                <a:latin typeface="Comic Sans MS" panose="030F0702030302020204" pitchFamily="66" charset="0"/>
              </a:rPr>
              <a:t>PG&amp;E</a:t>
            </a:r>
          </a:p>
          <a:p>
            <a:r>
              <a:rPr lang="en-US" altLang="en-US">
                <a:solidFill>
                  <a:srgbClr val="FFEF0A"/>
                </a:solidFill>
                <a:latin typeface="Comic Sans MS" panose="030F0702030302020204" pitchFamily="66" charset="0"/>
              </a:rPr>
              <a:t>Stockton Pacific</a:t>
            </a:r>
          </a:p>
          <a:p>
            <a:r>
              <a:rPr lang="en-US" altLang="en-US">
                <a:solidFill>
                  <a:srgbClr val="FFEF0A"/>
                </a:solidFill>
                <a:latin typeface="Comic Sans MS" panose="030F0702030302020204" pitchFamily="66" charset="0"/>
              </a:rPr>
              <a:t>Geology Consulting Firms</a:t>
            </a:r>
          </a:p>
          <a:p>
            <a:endParaRPr lang="en-US" altLang="en-US">
              <a:latin typeface="Comic Sans MS" panose="030F0702030302020204" pitchFamily="66" charset="0"/>
            </a:endParaRPr>
          </a:p>
        </p:txBody>
      </p:sp>
      <p:sp>
        <p:nvSpPr>
          <p:cNvPr id="37892" name="Text Box 4">
            <a:extLst>
              <a:ext uri="{FF2B5EF4-FFF2-40B4-BE49-F238E27FC236}">
                <a16:creationId xmlns:a16="http://schemas.microsoft.com/office/drawing/2014/main" id="{59C2793C-51B3-45CB-95E1-6C3BFE974F78}"/>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Redwood Coast Tsunami Work Group - 1996</a:t>
            </a:r>
            <a:endParaRPr lang="en-US" altLang="en-US" sz="2800">
              <a:latin typeface="Comic Sans MS" panose="030F0702030302020204" pitchFamily="66" charset="0"/>
            </a:endParaRPr>
          </a:p>
        </p:txBody>
      </p:sp>
      <p:sp>
        <p:nvSpPr>
          <p:cNvPr id="37894" name="Text Box 6">
            <a:extLst>
              <a:ext uri="{FF2B5EF4-FFF2-40B4-BE49-F238E27FC236}">
                <a16:creationId xmlns:a16="http://schemas.microsoft.com/office/drawing/2014/main" id="{BFBFC242-2652-4E5B-AD17-821558E88A3C}"/>
              </a:ext>
            </a:extLst>
          </p:cNvPr>
          <p:cNvSpPr txBox="1">
            <a:spLocks noChangeArrowheads="1"/>
          </p:cNvSpPr>
          <p:nvPr/>
        </p:nvSpPr>
        <p:spPr bwMode="auto">
          <a:xfrm>
            <a:off x="0" y="609600"/>
            <a:ext cx="536892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EF0A"/>
                </a:solidFill>
                <a:latin typeface="Comic Sans MS" panose="030F0702030302020204" pitchFamily="66" charset="0"/>
              </a:rPr>
              <a:t>Public - Private Partnership</a:t>
            </a:r>
          </a:p>
          <a:p>
            <a:endParaRPr lang="en-US" altLang="en-US">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3030EFD5-E4C6-4BA7-ABE0-1AAAF6002D48}"/>
              </a:ext>
            </a:extLst>
          </p:cNvPr>
          <p:cNvSpPr txBox="1">
            <a:spLocks noChangeArrowheads="1"/>
          </p:cNvSpPr>
          <p:nvPr/>
        </p:nvSpPr>
        <p:spPr bwMode="auto">
          <a:xfrm>
            <a:off x="0" y="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Print Materials</a:t>
            </a:r>
            <a:endParaRPr lang="en-US" altLang="en-US" sz="2800">
              <a:latin typeface="Comic Sans MS" panose="030F0702030302020204" pitchFamily="66" charset="0"/>
            </a:endParaRPr>
          </a:p>
        </p:txBody>
      </p:sp>
      <p:graphicFrame>
        <p:nvGraphicFramePr>
          <p:cNvPr id="36869" name="Object 5">
            <a:extLst>
              <a:ext uri="{FF2B5EF4-FFF2-40B4-BE49-F238E27FC236}">
                <a16:creationId xmlns:a16="http://schemas.microsoft.com/office/drawing/2014/main" id="{08B64C22-D905-43F2-AEA3-1CDF1DE858E8}"/>
              </a:ext>
            </a:extLst>
          </p:cNvPr>
          <p:cNvGraphicFramePr>
            <a:graphicFrameLocks noChangeAspect="1"/>
          </p:cNvGraphicFramePr>
          <p:nvPr/>
        </p:nvGraphicFramePr>
        <p:xfrm>
          <a:off x="717550" y="2030413"/>
          <a:ext cx="7234238" cy="4827587"/>
        </p:xfrm>
        <a:graphic>
          <a:graphicData uri="http://schemas.openxmlformats.org/presentationml/2006/ole">
            <mc:AlternateContent xmlns:mc="http://schemas.openxmlformats.org/markup-compatibility/2006">
              <mc:Choice xmlns:v="urn:schemas-microsoft-com:vml" Requires="v">
                <p:oleObj spid="_x0000_s36871" name="Document" r:id="rId3" imgW="2764536" imgH="1844040" progId="Word.Document.8">
                  <p:embed/>
                </p:oleObj>
              </mc:Choice>
              <mc:Fallback>
                <p:oleObj name="Document" r:id="rId3" imgW="2764536" imgH="184404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 y="2030413"/>
                        <a:ext cx="7234238" cy="482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0" name="Text Box 6">
            <a:extLst>
              <a:ext uri="{FF2B5EF4-FFF2-40B4-BE49-F238E27FC236}">
                <a16:creationId xmlns:a16="http://schemas.microsoft.com/office/drawing/2014/main" id="{9546C57E-0529-44EA-A3A6-DCD8DE49DDA8}"/>
              </a:ext>
            </a:extLst>
          </p:cNvPr>
          <p:cNvSpPr txBox="1">
            <a:spLocks noChangeArrowheads="1"/>
          </p:cNvSpPr>
          <p:nvPr/>
        </p:nvSpPr>
        <p:spPr bwMode="auto">
          <a:xfrm>
            <a:off x="320675" y="676275"/>
            <a:ext cx="91440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FFEF0A"/>
                </a:solidFill>
                <a:latin typeface="Comic Sans MS" panose="030F0702030302020204" pitchFamily="66" charset="0"/>
              </a:rPr>
              <a:t>Living on Shaky Ground: How to Survive Earthquakes and Tsunamis on the North Coast</a:t>
            </a:r>
            <a:endParaRPr lang="en-US" altLang="en-US" sz="280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D2EAB124-8C05-43D3-AADD-E9F2F44C3873}"/>
              </a:ext>
            </a:extLst>
          </p:cNvPr>
          <p:cNvSpPr txBox="1">
            <a:spLocks noChangeArrowheads="1"/>
          </p:cNvSpPr>
          <p:nvPr/>
        </p:nvSpPr>
        <p:spPr bwMode="auto">
          <a:xfrm>
            <a:off x="0" y="25400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Tsunami Hazard Maps</a:t>
            </a:r>
            <a:endParaRPr lang="en-US" altLang="en-US" sz="2800">
              <a:latin typeface="Comic Sans MS" panose="030F0702030302020204" pitchFamily="66" charset="0"/>
            </a:endParaRPr>
          </a:p>
        </p:txBody>
      </p:sp>
      <p:pic>
        <p:nvPicPr>
          <p:cNvPr id="38918" name="Picture 6">
            <a:extLst>
              <a:ext uri="{FF2B5EF4-FFF2-40B4-BE49-F238E27FC236}">
                <a16:creationId xmlns:a16="http://schemas.microsoft.com/office/drawing/2014/main" id="{D4496F31-D58A-4456-82B9-DF565AA79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49" r="4762"/>
          <a:stretch>
            <a:fillRect/>
          </a:stretch>
        </p:blipFill>
        <p:spPr bwMode="auto">
          <a:xfrm>
            <a:off x="4876800" y="228600"/>
            <a:ext cx="4267200" cy="6400800"/>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a:extLst>
              <a:ext uri="{FF2B5EF4-FFF2-40B4-BE49-F238E27FC236}">
                <a16:creationId xmlns:a16="http://schemas.microsoft.com/office/drawing/2014/main" id="{743633DD-7165-4D47-B5AD-7A6862F7B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9"/>
          <a:stretch>
            <a:fillRect/>
          </a:stretch>
        </p:blipFill>
        <p:spPr bwMode="auto">
          <a:xfrm>
            <a:off x="0" y="2168525"/>
            <a:ext cx="5314950" cy="468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DD85F4B-FA25-4DFE-B226-DE13C4F8BB14}"/>
              </a:ext>
            </a:extLst>
          </p:cNvPr>
          <p:cNvSpPr txBox="1">
            <a:spLocks noChangeArrowheads="1"/>
          </p:cNvSpPr>
          <p:nvPr/>
        </p:nvSpPr>
        <p:spPr bwMode="auto">
          <a:xfrm>
            <a:off x="0" y="25400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Curriculum and Teacher Workshops</a:t>
            </a:r>
            <a:endParaRPr lang="en-US" altLang="en-US" sz="2800">
              <a:latin typeface="Comic Sans MS" panose="030F0702030302020204" pitchFamily="66" charset="0"/>
            </a:endParaRPr>
          </a:p>
        </p:txBody>
      </p:sp>
      <p:sp>
        <p:nvSpPr>
          <p:cNvPr id="39941" name="Text Box 5">
            <a:extLst>
              <a:ext uri="{FF2B5EF4-FFF2-40B4-BE49-F238E27FC236}">
                <a16:creationId xmlns:a16="http://schemas.microsoft.com/office/drawing/2014/main" id="{DEFC5FB4-1115-4054-BE99-EE60DCB21BB3}"/>
              </a:ext>
            </a:extLst>
          </p:cNvPr>
          <p:cNvSpPr txBox="1">
            <a:spLocks noChangeArrowheads="1"/>
          </p:cNvSpPr>
          <p:nvPr/>
        </p:nvSpPr>
        <p:spPr bwMode="auto">
          <a:xfrm>
            <a:off x="371475" y="1371600"/>
            <a:ext cx="91440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K - 12 curriculum</a:t>
            </a:r>
            <a:endParaRPr lang="en-US" altLang="en-US" sz="2800">
              <a:latin typeface="Comic Sans MS" panose="030F0702030302020204" pitchFamily="66" charset="0"/>
            </a:endParaRPr>
          </a:p>
        </p:txBody>
      </p:sp>
      <p:sp>
        <p:nvSpPr>
          <p:cNvPr id="39942" name="Text Box 6">
            <a:extLst>
              <a:ext uri="{FF2B5EF4-FFF2-40B4-BE49-F238E27FC236}">
                <a16:creationId xmlns:a16="http://schemas.microsoft.com/office/drawing/2014/main" id="{60951CCC-29EA-48CA-87A8-208AB1A09BE2}"/>
              </a:ext>
            </a:extLst>
          </p:cNvPr>
          <p:cNvSpPr txBox="1">
            <a:spLocks noChangeArrowheads="1"/>
          </p:cNvSpPr>
          <p:nvPr/>
        </p:nvSpPr>
        <p:spPr bwMode="auto">
          <a:xfrm>
            <a:off x="388938" y="2489200"/>
            <a:ext cx="9144000"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EF0A"/>
                </a:solidFill>
                <a:latin typeface="Comic Sans MS" panose="030F0702030302020204" pitchFamily="66" charset="0"/>
              </a:rPr>
              <a:t>HSU - Geology 700 Professional Development Classes</a:t>
            </a:r>
          </a:p>
          <a:p>
            <a:pPr>
              <a:buFontTx/>
              <a:buChar char="-"/>
            </a:pPr>
            <a:r>
              <a:rPr lang="en-US" altLang="en-US" sz="3200" b="1">
                <a:solidFill>
                  <a:srgbClr val="FFEF0A"/>
                </a:solidFill>
                <a:latin typeface="Comic Sans MS" panose="030F0702030302020204" pitchFamily="66" charset="0"/>
              </a:rPr>
              <a:t>Tsunami! </a:t>
            </a:r>
          </a:p>
          <a:p>
            <a:pPr>
              <a:buFontTx/>
              <a:buChar char="-"/>
            </a:pPr>
            <a:r>
              <a:rPr lang="en-US" altLang="en-US" sz="3200" b="1">
                <a:solidFill>
                  <a:srgbClr val="FFEF0A"/>
                </a:solidFill>
                <a:latin typeface="Comic Sans MS" panose="030F0702030302020204" pitchFamily="66" charset="0"/>
              </a:rPr>
              <a:t>Tsunamis on the North Coast</a:t>
            </a:r>
          </a:p>
          <a:p>
            <a:pPr>
              <a:buFontTx/>
              <a:buChar char="-"/>
            </a:pPr>
            <a:endParaRPr lang="en-US" altLang="en-US" sz="3200" b="1">
              <a:solidFill>
                <a:srgbClr val="FFEF0A"/>
              </a:solidFill>
              <a:latin typeface="Comic Sans MS" panose="030F0702030302020204" pitchFamily="66" charset="0"/>
            </a:endParaRPr>
          </a:p>
          <a:p>
            <a:r>
              <a:rPr lang="en-US" altLang="en-US" sz="3200" b="1">
                <a:solidFill>
                  <a:srgbClr val="FFEF0A"/>
                </a:solidFill>
                <a:latin typeface="Comic Sans MS" panose="030F0702030302020204" pitchFamily="66" charset="0"/>
              </a:rPr>
              <a:t>Red Cross Living on the Faultline Course</a:t>
            </a:r>
          </a:p>
          <a:p>
            <a:endParaRPr lang="en-US" altLang="en-US" sz="2800">
              <a:latin typeface="Comic Sans MS" panose="030F0702030302020204" pitchFamily="66" charset="0"/>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3703652906D242AF13B2983B05895C" ma:contentTypeVersion="10" ma:contentTypeDescription="Create a new document." ma:contentTypeScope="" ma:versionID="2a12b3372998fa591c88ce7bef0a31bb">
  <xsd:schema xmlns:xsd="http://www.w3.org/2001/XMLSchema" xmlns:xs="http://www.w3.org/2001/XMLSchema" xmlns:p="http://schemas.microsoft.com/office/2006/metadata/properties" xmlns:ns3="eb137370-5f35-4056-90a7-88d2ddf75fa1" xmlns:ns4="69648237-7faf-4d84-8b0c-1a9337ea8065" targetNamespace="http://schemas.microsoft.com/office/2006/metadata/properties" ma:root="true" ma:fieldsID="03f0aa2f5f9805f874c6244d0107d9cc" ns3:_="" ns4:_="">
    <xsd:import namespace="eb137370-5f35-4056-90a7-88d2ddf75fa1"/>
    <xsd:import namespace="69648237-7faf-4d84-8b0c-1a9337ea80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37370-5f35-4056-90a7-88d2ddf75f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48237-7faf-4d84-8b0c-1a9337ea80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6B2E53-FC56-4C11-A381-DCE041479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37370-5f35-4056-90a7-88d2ddf75fa1"/>
    <ds:schemaRef ds:uri="69648237-7faf-4d84-8b0c-1a9337ea8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A9D509-E6C7-4EA1-AF76-520757675944}">
  <ds:schemaRefs>
    <ds:schemaRef ds:uri="http://schemas.microsoft.com/sharepoint/v3/contenttype/forms"/>
  </ds:schemaRefs>
</ds:datastoreItem>
</file>

<file path=customXml/itemProps3.xml><?xml version="1.0" encoding="utf-8"?>
<ds:datastoreItem xmlns:ds="http://schemas.openxmlformats.org/officeDocument/2006/customXml" ds:itemID="{EAC563C4-39CA-4830-8620-4ED3FC8F942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69648237-7faf-4d84-8b0c-1a9337ea8065"/>
    <ds:schemaRef ds:uri="eb137370-5f35-4056-90a7-88d2ddf75f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1109</TotalTime>
  <Words>1039</Words>
  <Application>Microsoft Office PowerPoint</Application>
  <PresentationFormat>On-screen Show (4:3)</PresentationFormat>
  <Paragraphs>146</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Times</vt:lpstr>
      <vt:lpstr>Comic Sans MS</vt:lpstr>
      <vt:lpstr>Arial</vt:lpstr>
      <vt:lpstr>Times New Roman</vt:lpstr>
      <vt:lpstr>New York</vt:lpstr>
      <vt:lpstr>Blank</vt:lpstr>
      <vt:lpstr>Microsoft Word 2001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HSU</dc:creator>
  <cp:lastModifiedBy>Short, Justin@CalOES</cp:lastModifiedBy>
  <cp:revision>33</cp:revision>
  <cp:lastPrinted>2003-07-04T20:18:58Z</cp:lastPrinted>
  <dcterms:created xsi:type="dcterms:W3CDTF">2001-09-12T21:00:35Z</dcterms:created>
  <dcterms:modified xsi:type="dcterms:W3CDTF">2020-08-25T22:27:12Z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0x010100843703652906D242AF13B2983B05895C</vt:lpwstr>
  </property>
</Properties>
</file>