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61" r:id="rId3"/>
    <p:sldId id="270" r:id="rId4"/>
    <p:sldId id="288" r:id="rId5"/>
    <p:sldId id="264" r:id="rId6"/>
    <p:sldId id="266" r:id="rId7"/>
    <p:sldId id="265" r:id="rId8"/>
    <p:sldId id="273" r:id="rId9"/>
    <p:sldId id="267" r:id="rId10"/>
    <p:sldId id="274" r:id="rId11"/>
    <p:sldId id="286" r:id="rId12"/>
    <p:sldId id="277" r:id="rId13"/>
    <p:sldId id="271" r:id="rId14"/>
    <p:sldId id="280" r:id="rId15"/>
    <p:sldId id="290" r:id="rId16"/>
    <p:sldId id="289" r:id="rId17"/>
    <p:sldId id="291" r:id="rId18"/>
    <p:sldId id="278" r:id="rId19"/>
    <p:sldId id="279" r:id="rId20"/>
    <p:sldId id="281" r:id="rId21"/>
    <p:sldId id="282" r:id="rId22"/>
    <p:sldId id="284" r:id="rId23"/>
    <p:sldId id="285" r:id="rId24"/>
    <p:sldId id="283" r:id="rId25"/>
    <p:sldId id="260" r:id="rId26"/>
    <p:sldId id="262" r:id="rId27"/>
    <p:sldId id="258" r:id="rId28"/>
    <p:sldId id="287"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8581" autoAdjust="0"/>
  </p:normalViewPr>
  <p:slideViewPr>
    <p:cSldViewPr>
      <p:cViewPr varScale="1">
        <p:scale>
          <a:sx n="62" d="100"/>
          <a:sy n="62" d="100"/>
        </p:scale>
        <p:origin x="588"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B5D0095-E54D-4E20-82EE-F02E6B1031C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FB044-80B7-46A4-A772-401A26712240}" type="slidenum">
              <a:rPr lang="en-US" altLang="en-US"/>
              <a:pPr/>
              <a:t>1</a:t>
            </a:fld>
            <a:endParaRPr lang="en-US" alt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57787-CC75-4F02-B46C-E16A0D3647BC}" type="slidenum">
              <a:rPr lang="en-US" altLang="en-US"/>
              <a:pPr/>
              <a:t>10</a:t>
            </a:fld>
            <a:endParaRPr lang="en-US" alt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203A4-D31F-459C-84F5-CDF191C2B03A}" type="slidenum">
              <a:rPr lang="en-US" altLang="en-US"/>
              <a:pPr/>
              <a:t>11</a:t>
            </a:fld>
            <a:endParaRPr lang="en-US" alt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5EFB8-7980-4E2C-9FEC-9314CC6C9F6E}" type="slidenum">
              <a:rPr lang="en-US" altLang="en-US"/>
              <a:pPr/>
              <a:t>12</a:t>
            </a:fld>
            <a:endParaRPr lang="en-US" alt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solidFill>
                <a:srgbClr val="000000"/>
              </a:solidFill>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E6719-3401-4F58-A71B-CF42AAE33D16}" type="slidenum">
              <a:rPr lang="en-US" altLang="en-US"/>
              <a:pPr/>
              <a:t>13</a:t>
            </a:fld>
            <a:endParaRPr lang="en-US" alt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1D636-5974-447E-AF96-C6ABCBB3F4D4}" type="slidenum">
              <a:rPr lang="en-US" altLang="en-US"/>
              <a:pPr/>
              <a:t>14</a:t>
            </a:fld>
            <a:endParaRPr lang="en-US" altLang="en-US"/>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F810A-7EA1-4EC6-8343-4FF649467F5B}" type="slidenum">
              <a:rPr lang="en-US" altLang="en-US"/>
              <a:pPr/>
              <a:t>15</a:t>
            </a:fld>
            <a:endParaRPr lang="en-US" alt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97701-A520-49AD-8905-BE2E185552CE}" type="slidenum">
              <a:rPr lang="en-US" altLang="en-US"/>
              <a:pPr/>
              <a:t>16</a:t>
            </a:fld>
            <a:endParaRPr lang="en-US" alt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B6992-692F-43D1-9887-95D30A186E19}" type="slidenum">
              <a:rPr lang="en-US" altLang="en-US"/>
              <a:pPr/>
              <a:t>17</a:t>
            </a:fld>
            <a:endParaRPr lang="en-US" alt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55A7B-3A02-48CC-B280-CC5761FA44CB}" type="slidenum">
              <a:rPr lang="en-US" altLang="en-US"/>
              <a:pPr/>
              <a:t>18</a:t>
            </a:fld>
            <a:endParaRPr lang="en-US" alt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72467-2074-41F0-9BB5-2B6DB5CB2328}" type="slidenum">
              <a:rPr lang="en-US" altLang="en-US"/>
              <a:pPr/>
              <a:t>19</a:t>
            </a:fld>
            <a:endParaRPr lang="en-US" alt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AF74E-50AB-4867-8F5D-BDB3CD82C774}" type="slidenum">
              <a:rPr lang="en-US" altLang="en-US"/>
              <a:pPr/>
              <a:t>2</a:t>
            </a:fld>
            <a:endParaRPr lang="en-US" alt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88C8F-E856-44FD-BFA0-0EBAEFF3C1B1}" type="slidenum">
              <a:rPr lang="en-US" altLang="en-US"/>
              <a:pPr/>
              <a:t>20</a:t>
            </a:fld>
            <a:endParaRPr lang="en-US" alt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5B151-5C3F-45A9-8140-F700F140E7DD}" type="slidenum">
              <a:rPr lang="en-US" altLang="en-US"/>
              <a:pPr/>
              <a:t>21</a:t>
            </a:fld>
            <a:endParaRPr lang="en-US" alt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89B98-3068-43EC-B8EF-66F8AF694C00}" type="slidenum">
              <a:rPr lang="en-US" altLang="en-US"/>
              <a:pPr/>
              <a:t>22</a:t>
            </a:fld>
            <a:endParaRPr lang="en-US" alt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AED25-8173-408B-8570-3EF9AC3BFD9B}" type="slidenum">
              <a:rPr lang="en-US" altLang="en-US"/>
              <a:pPr/>
              <a:t>23</a:t>
            </a:fld>
            <a:endParaRPr lang="en-US" alt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0DAEF-EA6F-4682-A201-7BD58FA1583B}" type="slidenum">
              <a:rPr lang="en-US" altLang="en-US"/>
              <a:pPr/>
              <a:t>24</a:t>
            </a:fld>
            <a:endParaRPr lang="en-US" alt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C14D0-898A-4A49-8E5A-CC0A6478F6D4}" type="slidenum">
              <a:rPr lang="en-US" altLang="en-US"/>
              <a:pPr/>
              <a:t>25</a:t>
            </a:fld>
            <a:endParaRPr lang="en-US" alt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77823-257F-48CC-9FAE-15A6FA22DDC2}" type="slidenum">
              <a:rPr lang="en-US" altLang="en-US"/>
              <a:pPr/>
              <a:t>26</a:t>
            </a:fld>
            <a:endParaRPr lang="en-US" alt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40938-DA32-4DB4-8D77-C03C32B1762B}" type="slidenum">
              <a:rPr lang="en-US" altLang="en-US"/>
              <a:pPr/>
              <a:t>27</a:t>
            </a:fld>
            <a:endParaRPr lang="en-US" alt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4AF99-1CE5-4AA8-AB70-B27D6BAE41F1}" type="slidenum">
              <a:rPr lang="en-US" altLang="en-US"/>
              <a:pPr/>
              <a:t>28</a:t>
            </a:fld>
            <a:endParaRPr lang="en-US" altLang="en-US"/>
          </a:p>
        </p:txBody>
      </p:sp>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E62DD-BC29-4BAD-B5CD-240A8BD8DBF8}" type="slidenum">
              <a:rPr lang="en-US" altLang="en-US"/>
              <a:pPr/>
              <a:t>3</a:t>
            </a:fld>
            <a:endParaRPr lang="en-US" altLang="en-US"/>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6A135-A495-49B5-AE6B-B5EFBF1074B9}" type="slidenum">
              <a:rPr lang="en-US" altLang="en-US"/>
              <a:pPr/>
              <a:t>4</a:t>
            </a:fld>
            <a:endParaRPr lang="en-US" altLang="en-US"/>
          </a:p>
        </p:txBody>
      </p:sp>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4EC8E-1522-47D5-9666-B8BDE9D5F150}" type="slidenum">
              <a:rPr lang="en-US" altLang="en-US"/>
              <a:pPr/>
              <a:t>5</a:t>
            </a:fld>
            <a:endParaRPr lang="en-US" altLang="en-US"/>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B9558-1FCD-45BF-83A9-943ABC503005}" type="slidenum">
              <a:rPr lang="en-US" altLang="en-US"/>
              <a:pPr/>
              <a:t>6</a:t>
            </a:fld>
            <a:endParaRPr lang="en-US" alt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D87C6-8910-434E-B137-6AA3F5158D23}" type="slidenum">
              <a:rPr lang="en-US" altLang="en-US"/>
              <a:pPr/>
              <a:t>7</a:t>
            </a:fld>
            <a:endParaRPr lang="en-US" alt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6E60D-3072-4E28-BE72-F0E274E00CAD}" type="slidenum">
              <a:rPr lang="en-US" altLang="en-US"/>
              <a:pPr/>
              <a:t>8</a:t>
            </a:fld>
            <a:endParaRPr lang="en-US" alt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8720-20F7-4F2C-BEA6-C0271A5B4917}" type="slidenum">
              <a:rPr lang="en-US" altLang="en-US"/>
              <a:pPr/>
              <a:t>9</a:t>
            </a:fld>
            <a:endParaRPr lang="en-US" alt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44BED1-634D-47D4-9CE9-1DAE84109698}" type="slidenum">
              <a:rPr lang="en-US" altLang="en-US"/>
              <a:pPr/>
              <a:t>‹#›</a:t>
            </a:fld>
            <a:endParaRPr lang="en-US" altLang="en-US"/>
          </a:p>
        </p:txBody>
      </p:sp>
    </p:spTree>
    <p:extLst>
      <p:ext uri="{BB962C8B-B14F-4D97-AF65-F5344CB8AC3E}">
        <p14:creationId xmlns:p14="http://schemas.microsoft.com/office/powerpoint/2010/main" val="75050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AF9129-7823-42B9-9D24-8E16BD602322}" type="slidenum">
              <a:rPr lang="en-US" altLang="en-US"/>
              <a:pPr/>
              <a:t>‹#›</a:t>
            </a:fld>
            <a:endParaRPr lang="en-US" altLang="en-US"/>
          </a:p>
        </p:txBody>
      </p:sp>
    </p:spTree>
    <p:extLst>
      <p:ext uri="{BB962C8B-B14F-4D97-AF65-F5344CB8AC3E}">
        <p14:creationId xmlns:p14="http://schemas.microsoft.com/office/powerpoint/2010/main" val="255374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150139-C54F-446A-9D8B-F5AC43A67E0B}" type="slidenum">
              <a:rPr lang="en-US" altLang="en-US"/>
              <a:pPr/>
              <a:t>‹#›</a:t>
            </a:fld>
            <a:endParaRPr lang="en-US" altLang="en-US"/>
          </a:p>
        </p:txBody>
      </p:sp>
    </p:spTree>
    <p:extLst>
      <p:ext uri="{BB962C8B-B14F-4D97-AF65-F5344CB8AC3E}">
        <p14:creationId xmlns:p14="http://schemas.microsoft.com/office/powerpoint/2010/main" val="151777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71AE88-B32F-4153-84FF-A74A19182B4A}" type="slidenum">
              <a:rPr lang="en-US" altLang="en-US"/>
              <a:pPr/>
              <a:t>‹#›</a:t>
            </a:fld>
            <a:endParaRPr lang="en-US" altLang="en-US"/>
          </a:p>
        </p:txBody>
      </p:sp>
    </p:spTree>
    <p:extLst>
      <p:ext uri="{BB962C8B-B14F-4D97-AF65-F5344CB8AC3E}">
        <p14:creationId xmlns:p14="http://schemas.microsoft.com/office/powerpoint/2010/main" val="140152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60DC88C-F42E-4D19-9FD7-8A78DE30E237}" type="slidenum">
              <a:rPr lang="en-US" altLang="en-US"/>
              <a:pPr/>
              <a:t>‹#›</a:t>
            </a:fld>
            <a:endParaRPr lang="en-US" altLang="en-US"/>
          </a:p>
        </p:txBody>
      </p:sp>
    </p:spTree>
    <p:extLst>
      <p:ext uri="{BB962C8B-B14F-4D97-AF65-F5344CB8AC3E}">
        <p14:creationId xmlns:p14="http://schemas.microsoft.com/office/powerpoint/2010/main" val="289569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780D6DA-8B20-4E43-84E9-CDDFAEA3D33E}" type="slidenum">
              <a:rPr lang="en-US" altLang="en-US"/>
              <a:pPr/>
              <a:t>‹#›</a:t>
            </a:fld>
            <a:endParaRPr lang="en-US" altLang="en-US"/>
          </a:p>
        </p:txBody>
      </p:sp>
    </p:spTree>
    <p:extLst>
      <p:ext uri="{BB962C8B-B14F-4D97-AF65-F5344CB8AC3E}">
        <p14:creationId xmlns:p14="http://schemas.microsoft.com/office/powerpoint/2010/main" val="169472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5702476-FAAA-48A0-BCC1-7B2F0F5B0B04}" type="slidenum">
              <a:rPr lang="en-US" altLang="en-US"/>
              <a:pPr/>
              <a:t>‹#›</a:t>
            </a:fld>
            <a:endParaRPr lang="en-US" altLang="en-US"/>
          </a:p>
        </p:txBody>
      </p:sp>
    </p:spTree>
    <p:extLst>
      <p:ext uri="{BB962C8B-B14F-4D97-AF65-F5344CB8AC3E}">
        <p14:creationId xmlns:p14="http://schemas.microsoft.com/office/powerpoint/2010/main" val="99358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62E18C1-3A0C-4075-B58D-740A58FD1C1F}" type="slidenum">
              <a:rPr lang="en-US" altLang="en-US"/>
              <a:pPr/>
              <a:t>‹#›</a:t>
            </a:fld>
            <a:endParaRPr lang="en-US" altLang="en-US"/>
          </a:p>
        </p:txBody>
      </p:sp>
    </p:spTree>
    <p:extLst>
      <p:ext uri="{BB962C8B-B14F-4D97-AF65-F5344CB8AC3E}">
        <p14:creationId xmlns:p14="http://schemas.microsoft.com/office/powerpoint/2010/main" val="424536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AC7AA2-81C5-4610-8849-AADBBA82D2EE}" type="slidenum">
              <a:rPr lang="en-US" altLang="en-US"/>
              <a:pPr/>
              <a:t>‹#›</a:t>
            </a:fld>
            <a:endParaRPr lang="en-US" altLang="en-US"/>
          </a:p>
        </p:txBody>
      </p:sp>
    </p:spTree>
    <p:extLst>
      <p:ext uri="{BB962C8B-B14F-4D97-AF65-F5344CB8AC3E}">
        <p14:creationId xmlns:p14="http://schemas.microsoft.com/office/powerpoint/2010/main" val="85772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C36B6D-0C78-4D5B-9367-9D3B39CE9D55}" type="slidenum">
              <a:rPr lang="en-US" altLang="en-US"/>
              <a:pPr/>
              <a:t>‹#›</a:t>
            </a:fld>
            <a:endParaRPr lang="en-US" altLang="en-US"/>
          </a:p>
        </p:txBody>
      </p:sp>
    </p:spTree>
    <p:extLst>
      <p:ext uri="{BB962C8B-B14F-4D97-AF65-F5344CB8AC3E}">
        <p14:creationId xmlns:p14="http://schemas.microsoft.com/office/powerpoint/2010/main" val="19477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5890390-FB79-46C9-8F20-4A4CB52AEA7D}" type="slidenum">
              <a:rPr lang="en-US" altLang="en-US"/>
              <a:pPr/>
              <a:t>‹#›</a:t>
            </a:fld>
            <a:endParaRPr lang="en-US" altLang="en-US"/>
          </a:p>
        </p:txBody>
      </p:sp>
    </p:spTree>
    <p:extLst>
      <p:ext uri="{BB962C8B-B14F-4D97-AF65-F5344CB8AC3E}">
        <p14:creationId xmlns:p14="http://schemas.microsoft.com/office/powerpoint/2010/main" val="6934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amma/>
                <a:shade val="46275"/>
                <a:invGamma/>
              </a:srgbClr>
            </a:gs>
            <a:gs pos="50000">
              <a:srgbClr val="0033CC"/>
            </a:gs>
            <a:gs pos="100000">
              <a:srgbClr val="0033CC">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185DF87-E227-449B-8A67-DDF223CAC5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kern="1200">
          <a:solidFill>
            <a:srgbClr val="FFFF00"/>
          </a:solidFill>
          <a:latin typeface="+mj-lt"/>
          <a:ea typeface="+mj-ea"/>
          <a:cs typeface="+mj-cs"/>
        </a:defRPr>
      </a:lvl1pPr>
      <a:lvl2pPr algn="ctr" rtl="0" fontAlgn="base">
        <a:spcBef>
          <a:spcPct val="0"/>
        </a:spcBef>
        <a:spcAft>
          <a:spcPct val="0"/>
        </a:spcAft>
        <a:defRPr sz="4000">
          <a:solidFill>
            <a:srgbClr val="FFFF00"/>
          </a:solidFill>
          <a:latin typeface="Trebuchet MS" panose="020B0603020202020204" pitchFamily="34" charset="0"/>
        </a:defRPr>
      </a:lvl2pPr>
      <a:lvl3pPr algn="ctr" rtl="0" fontAlgn="base">
        <a:spcBef>
          <a:spcPct val="0"/>
        </a:spcBef>
        <a:spcAft>
          <a:spcPct val="0"/>
        </a:spcAft>
        <a:defRPr sz="4000">
          <a:solidFill>
            <a:srgbClr val="FFFF00"/>
          </a:solidFill>
          <a:latin typeface="Trebuchet MS" panose="020B0603020202020204" pitchFamily="34" charset="0"/>
        </a:defRPr>
      </a:lvl3pPr>
      <a:lvl4pPr algn="ctr" rtl="0" fontAlgn="base">
        <a:spcBef>
          <a:spcPct val="0"/>
        </a:spcBef>
        <a:spcAft>
          <a:spcPct val="0"/>
        </a:spcAft>
        <a:defRPr sz="4000">
          <a:solidFill>
            <a:srgbClr val="FFFF00"/>
          </a:solidFill>
          <a:latin typeface="Trebuchet MS" panose="020B0603020202020204" pitchFamily="34" charset="0"/>
        </a:defRPr>
      </a:lvl4pPr>
      <a:lvl5pPr algn="ctr" rtl="0" fontAlgn="base">
        <a:spcBef>
          <a:spcPct val="0"/>
        </a:spcBef>
        <a:spcAft>
          <a:spcPct val="0"/>
        </a:spcAft>
        <a:defRPr sz="4000">
          <a:solidFill>
            <a:srgbClr val="FFFF00"/>
          </a:solidFill>
          <a:latin typeface="Trebuchet MS" panose="020B0603020202020204" pitchFamily="34" charset="0"/>
        </a:defRPr>
      </a:lvl5pPr>
      <a:lvl6pPr marL="457200" algn="ctr" rtl="0" fontAlgn="base">
        <a:spcBef>
          <a:spcPct val="0"/>
        </a:spcBef>
        <a:spcAft>
          <a:spcPct val="0"/>
        </a:spcAft>
        <a:defRPr sz="4000">
          <a:solidFill>
            <a:srgbClr val="FFFF00"/>
          </a:solidFill>
          <a:latin typeface="Trebuchet MS" panose="020B0603020202020204" pitchFamily="34" charset="0"/>
        </a:defRPr>
      </a:lvl6pPr>
      <a:lvl7pPr marL="914400" algn="ctr" rtl="0" fontAlgn="base">
        <a:spcBef>
          <a:spcPct val="0"/>
        </a:spcBef>
        <a:spcAft>
          <a:spcPct val="0"/>
        </a:spcAft>
        <a:defRPr sz="4000">
          <a:solidFill>
            <a:srgbClr val="FFFF00"/>
          </a:solidFill>
          <a:latin typeface="Trebuchet MS" panose="020B0603020202020204" pitchFamily="34" charset="0"/>
        </a:defRPr>
      </a:lvl7pPr>
      <a:lvl8pPr marL="1371600" algn="ctr" rtl="0" fontAlgn="base">
        <a:spcBef>
          <a:spcPct val="0"/>
        </a:spcBef>
        <a:spcAft>
          <a:spcPct val="0"/>
        </a:spcAft>
        <a:defRPr sz="4000">
          <a:solidFill>
            <a:srgbClr val="FFFF00"/>
          </a:solidFill>
          <a:latin typeface="Trebuchet MS" panose="020B0603020202020204" pitchFamily="34" charset="0"/>
        </a:defRPr>
      </a:lvl8pPr>
      <a:lvl9pPr marL="1828800" algn="ctr" rtl="0" fontAlgn="base">
        <a:spcBef>
          <a:spcPct val="0"/>
        </a:spcBef>
        <a:spcAft>
          <a:spcPct val="0"/>
        </a:spcAft>
        <a:defRPr sz="4000">
          <a:solidFill>
            <a:srgbClr val="FFFF00"/>
          </a:solidFill>
          <a:latin typeface="Trebuchet MS" panose="020B0603020202020204" pitchFamily="34" charset="0"/>
        </a:defRPr>
      </a:lvl9pPr>
    </p:titleStyle>
    <p:bodyStyle>
      <a:lvl1pPr marL="342900" indent="-342900" algn="l" rtl="0" fontAlgn="base">
        <a:spcBef>
          <a:spcPct val="20000"/>
        </a:spcBef>
        <a:spcAft>
          <a:spcPct val="0"/>
        </a:spcAft>
        <a:buChar char="•"/>
        <a:defRPr sz="2800" kern="1200">
          <a:solidFill>
            <a:srgbClr val="FFFF99"/>
          </a:solidFill>
          <a:latin typeface="+mn-lt"/>
          <a:ea typeface="+mn-ea"/>
          <a:cs typeface="+mn-cs"/>
        </a:defRPr>
      </a:lvl1pPr>
      <a:lvl2pPr marL="742950" indent="-285750" algn="l" rtl="0" fontAlgn="base">
        <a:spcBef>
          <a:spcPct val="20000"/>
        </a:spcBef>
        <a:spcAft>
          <a:spcPct val="0"/>
        </a:spcAft>
        <a:buChar char="•"/>
        <a:defRPr sz="2400" kern="1200">
          <a:solidFill>
            <a:srgbClr val="FFFF99"/>
          </a:solidFill>
          <a:latin typeface="+mn-lt"/>
          <a:ea typeface="+mn-ea"/>
          <a:cs typeface="+mn-cs"/>
        </a:defRPr>
      </a:lvl2pPr>
      <a:lvl3pPr marL="1143000" indent="-228600" algn="l" rtl="0" fontAlgn="base">
        <a:spcBef>
          <a:spcPct val="20000"/>
        </a:spcBef>
        <a:spcAft>
          <a:spcPct val="0"/>
        </a:spcAft>
        <a:buChar char="•"/>
        <a:defRPr sz="2000" kern="1200">
          <a:solidFill>
            <a:srgbClr val="FFFF99"/>
          </a:solidFill>
          <a:latin typeface="+mn-lt"/>
          <a:ea typeface="+mn-ea"/>
          <a:cs typeface="+mn-cs"/>
        </a:defRPr>
      </a:lvl3pPr>
      <a:lvl4pPr marL="1600200" indent="-228600" algn="l" rtl="0" fontAlgn="base">
        <a:spcBef>
          <a:spcPct val="20000"/>
        </a:spcBef>
        <a:spcAft>
          <a:spcPct val="0"/>
        </a:spcAft>
        <a:buChar char="•"/>
        <a:defRPr kern="1200">
          <a:solidFill>
            <a:srgbClr val="FFFF99"/>
          </a:solidFill>
          <a:latin typeface="+mn-lt"/>
          <a:ea typeface="+mn-ea"/>
          <a:cs typeface="+mn-cs"/>
        </a:defRPr>
      </a:lvl4pPr>
      <a:lvl5pPr marL="2057400" indent="-228600" algn="l" rtl="0" fontAlgn="base">
        <a:spcBef>
          <a:spcPct val="20000"/>
        </a:spcBef>
        <a:spcAft>
          <a:spcPct val="0"/>
        </a:spcAft>
        <a:buChar char="•"/>
        <a:defRPr sz="1600" kern="1200">
          <a:solidFill>
            <a:srgbClr val="FFFF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http://www.aloha.com/~lifeguards/hazards1.html#high" TargetMode="External"/><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hyperlink" Target="http://www.amazon.com/exec/obidos/tg/detail/-/B00023300C/sr=1-8/qid=1119201798/ref=sr_1_8/002-9308549-5417614?%5Fencoding=UTF8&amp;n=1036682&amp;s=apparel&amp;v=glance" TargetMode="External"/><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file:///A:\MVC-024F.JPG" TargetMode="Externa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609600"/>
            <a:ext cx="8610600" cy="1143000"/>
          </a:xfrm>
        </p:spPr>
        <p:txBody>
          <a:bodyPr/>
          <a:lstStyle/>
          <a:p>
            <a:r>
              <a:rPr lang="en-US" altLang="en-US"/>
              <a:t>The Coastal Commission’s approach to tsunami Planning </a:t>
            </a:r>
          </a:p>
        </p:txBody>
      </p:sp>
      <p:sp>
        <p:nvSpPr>
          <p:cNvPr id="15363" name="Rectangle 3"/>
          <p:cNvSpPr>
            <a:spLocks noGrp="1" noChangeArrowheads="1"/>
          </p:cNvSpPr>
          <p:nvPr>
            <p:ph type="body" idx="1"/>
          </p:nvPr>
        </p:nvSpPr>
        <p:spPr>
          <a:xfrm>
            <a:off x="1752600" y="2438400"/>
            <a:ext cx="6705600" cy="3657600"/>
          </a:xfrm>
        </p:spPr>
        <p:txBody>
          <a:bodyPr/>
          <a:lstStyle/>
          <a:p>
            <a:r>
              <a:rPr lang="en-US" altLang="en-US"/>
              <a:t>Evaluation of hazard</a:t>
            </a:r>
          </a:p>
          <a:p>
            <a:pPr lvl="1"/>
            <a:r>
              <a:rPr lang="en-US" altLang="en-US"/>
              <a:t>Coastal Development Permits</a:t>
            </a:r>
          </a:p>
          <a:p>
            <a:pPr lvl="1"/>
            <a:r>
              <a:rPr lang="en-US" altLang="en-US"/>
              <a:t>Local Coastal Plans</a:t>
            </a:r>
          </a:p>
          <a:p>
            <a:r>
              <a:rPr lang="en-US" altLang="en-US"/>
              <a:t>Education</a:t>
            </a:r>
          </a:p>
          <a:p>
            <a:r>
              <a:rPr lang="en-US" altLang="en-US"/>
              <a:t>Signage</a:t>
            </a:r>
          </a:p>
          <a:p>
            <a:r>
              <a:rPr lang="en-US" altLang="en-US"/>
              <a:t>Use of inundation maps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C:\DATA\Humboldt Bay\HBPP Photos\Photos for Tech report ISFSI\HBPP and Bay entrance.jpg"/>
          <p:cNvPicPr>
            <a:picLocks noChangeAspect="1" noChangeArrowheads="1"/>
          </p:cNvPicPr>
          <p:nvPr/>
        </p:nvPicPr>
        <p:blipFill>
          <a:blip r:embed="rId4" cstate="print">
            <a:extLst>
              <a:ext uri="{28A0092B-C50C-407E-A947-70E740481C1C}">
                <a14:useLocalDpi xmlns:a14="http://schemas.microsoft.com/office/drawing/2010/main" val="0"/>
              </a:ext>
            </a:extLst>
          </a:blip>
          <a:srcRect l="2632" t="3024" b="2646"/>
          <a:stretch>
            <a:fillRect/>
          </a:stretch>
        </p:blipFill>
        <p:spPr bwMode="auto">
          <a:xfrm>
            <a:off x="457200" y="457200"/>
            <a:ext cx="7467600" cy="419735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graphicFrame>
        <p:nvGraphicFramePr>
          <p:cNvPr id="20489" name="Object 9"/>
          <p:cNvGraphicFramePr>
            <a:graphicFrameLocks noChangeAspect="1"/>
          </p:cNvGraphicFramePr>
          <p:nvPr/>
        </p:nvGraphicFramePr>
        <p:xfrm>
          <a:off x="3886200" y="3048000"/>
          <a:ext cx="4724400" cy="3543300"/>
        </p:xfrm>
        <a:graphic>
          <a:graphicData uri="http://schemas.openxmlformats.org/presentationml/2006/ole">
            <mc:AlternateContent xmlns:mc="http://schemas.openxmlformats.org/markup-compatibility/2006">
              <mc:Choice xmlns:v="urn:schemas-microsoft-com:vml" Requires="v">
                <p:oleObj spid="_x0000_s20490" name="Slide" r:id="rId5" imgW="4572000" imgH="3429000" progId="PowerPoint.Slide.8">
                  <p:embed/>
                </p:oleObj>
              </mc:Choice>
              <mc:Fallback>
                <p:oleObj name="Slide" r:id="rId5" imgW="4572000" imgH="3429000" progId="PowerPoint.Slide.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048000"/>
                        <a:ext cx="4724400" cy="35433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505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Local Coastal Plans</a:t>
            </a:r>
          </a:p>
        </p:txBody>
      </p:sp>
      <p:sp>
        <p:nvSpPr>
          <p:cNvPr id="61443" name="Rectangle 3"/>
          <p:cNvSpPr>
            <a:spLocks noGrp="1" noChangeArrowheads="1"/>
          </p:cNvSpPr>
          <p:nvPr>
            <p:ph type="body" idx="1"/>
          </p:nvPr>
        </p:nvSpPr>
        <p:spPr>
          <a:xfrm>
            <a:off x="762000" y="2133600"/>
            <a:ext cx="7772400" cy="4114800"/>
          </a:xfrm>
        </p:spPr>
        <p:txBody>
          <a:bodyPr/>
          <a:lstStyle/>
          <a:p>
            <a:pPr>
              <a:spcBef>
                <a:spcPct val="50000"/>
              </a:spcBef>
            </a:pPr>
            <a:r>
              <a:rPr lang="en-US" altLang="en-US" sz="2400"/>
              <a:t>Implementation of Coastal Act at the local level</a:t>
            </a:r>
          </a:p>
          <a:p>
            <a:pPr>
              <a:spcBef>
                <a:spcPct val="50000"/>
              </a:spcBef>
            </a:pPr>
            <a:r>
              <a:rPr lang="en-US" altLang="en-US" sz="2400"/>
              <a:t>Developed by local governments</a:t>
            </a:r>
          </a:p>
          <a:p>
            <a:pPr>
              <a:spcBef>
                <a:spcPct val="50000"/>
              </a:spcBef>
            </a:pPr>
            <a:r>
              <a:rPr lang="en-US" altLang="en-US" sz="2400"/>
              <a:t>Certification by the Coastal Commission</a:t>
            </a:r>
          </a:p>
          <a:p>
            <a:pPr>
              <a:spcBef>
                <a:spcPct val="50000"/>
              </a:spcBef>
            </a:pPr>
            <a:r>
              <a:rPr lang="en-US" altLang="en-US" sz="2400"/>
              <a:t>Permit authority of certified LCP rests with local government</a:t>
            </a:r>
          </a:p>
          <a:p>
            <a:pPr>
              <a:spcBef>
                <a:spcPct val="50000"/>
              </a:spcBef>
            </a:pPr>
            <a:r>
              <a:rPr lang="en-US" altLang="en-US" sz="2400"/>
              <a:t>Some permits are appealable to the Commission</a:t>
            </a:r>
          </a:p>
          <a:p>
            <a:pPr>
              <a:spcBef>
                <a:spcPct val="50000"/>
              </a:spcBef>
            </a:pPr>
            <a:r>
              <a:rPr lang="en-US" altLang="en-US" sz="2400"/>
              <a:t>Commission’s retained jurisdiction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Developing tsunami LCP Policies</a:t>
            </a:r>
          </a:p>
        </p:txBody>
      </p:sp>
      <p:sp>
        <p:nvSpPr>
          <p:cNvPr id="45059" name="Rectangle 3"/>
          <p:cNvSpPr>
            <a:spLocks noGrp="1" noChangeArrowheads="1"/>
          </p:cNvSpPr>
          <p:nvPr>
            <p:ph type="body" idx="1"/>
          </p:nvPr>
        </p:nvSpPr>
        <p:spPr/>
        <p:txBody>
          <a:bodyPr/>
          <a:lstStyle/>
          <a:p>
            <a:pPr eaLnBrk="0" hangingPunct="0">
              <a:spcBef>
                <a:spcPct val="50000"/>
              </a:spcBef>
            </a:pPr>
            <a:r>
              <a:rPr lang="en-US" altLang="en-US" sz="2400"/>
              <a:t>Develop tsunami warning systems</a:t>
            </a:r>
          </a:p>
          <a:p>
            <a:pPr eaLnBrk="0" hangingPunct="0">
              <a:spcBef>
                <a:spcPct val="50000"/>
              </a:spcBef>
            </a:pPr>
            <a:r>
              <a:rPr lang="en-US" altLang="en-US" sz="2400"/>
              <a:t>Restrict or prohibit development in areas susceptible to tsunami run-up</a:t>
            </a:r>
          </a:p>
          <a:p>
            <a:pPr eaLnBrk="0" hangingPunct="0">
              <a:spcBef>
                <a:spcPct val="50000"/>
              </a:spcBef>
            </a:pPr>
            <a:r>
              <a:rPr lang="en-US" altLang="en-US" sz="2400"/>
              <a:t>Require design mitigation</a:t>
            </a:r>
          </a:p>
          <a:p>
            <a:pPr eaLnBrk="0" hangingPunct="0">
              <a:spcBef>
                <a:spcPct val="50000"/>
              </a:spcBef>
            </a:pPr>
            <a:r>
              <a:rPr lang="en-US" altLang="en-US" sz="2400"/>
              <a:t>Prohibit land divisions in areas susceptible to tsunami run-up </a:t>
            </a:r>
          </a:p>
          <a:p>
            <a:pPr eaLnBrk="0" hangingPunct="0">
              <a:spcBef>
                <a:spcPct val="50000"/>
              </a:spcBef>
            </a:pPr>
            <a:r>
              <a:rPr lang="en-US" altLang="en-US" sz="2400">
                <a:cs typeface="Times New Roman" panose="02020603050405020304" pitchFamily="18" charset="0"/>
              </a:rPr>
              <a:t>Require new development in areas which are susceptible to tsunami hazard to investigate the probable wave impact that would occur.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altLang="en-US"/>
              <a:t>Malibu LCP</a:t>
            </a:r>
          </a:p>
        </p:txBody>
      </p:sp>
      <p:sp>
        <p:nvSpPr>
          <p:cNvPr id="17411" name="Text Box 3"/>
          <p:cNvSpPr txBox="1">
            <a:spLocks noChangeArrowheads="1"/>
          </p:cNvSpPr>
          <p:nvPr/>
        </p:nvSpPr>
        <p:spPr bwMode="auto">
          <a:xfrm>
            <a:off x="762000" y="1524000"/>
            <a:ext cx="769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i="1">
                <a:solidFill>
                  <a:srgbClr val="FFFF00"/>
                </a:solidFill>
                <a:latin typeface="Arial" panose="020B0604020202020204" pitchFamily="34" charset="0"/>
                <a:cs typeface="Times New Roman" panose="02020603050405020304" pitchFamily="18" charset="0"/>
              </a:rPr>
              <a:t>Where feasible, development shall be sited outside of potential tsunami inundation zones.</a:t>
            </a:r>
            <a:r>
              <a:rPr lang="en-US" altLang="en-US" sz="2000" i="1">
                <a:solidFill>
                  <a:srgbClr val="FFFF99"/>
                </a:solidFill>
                <a:latin typeface="Arial" panose="020B0604020202020204" pitchFamily="34" charset="0"/>
                <a:cs typeface="Times New Roman" panose="02020603050405020304" pitchFamily="18" charset="0"/>
              </a:rPr>
              <a:t> Tsunami inundation zones shall be defined as those areas identified as such on maps released by the California Office of Emergency Services, as they become available. If no such map is available, a Registered Civil Engineer with coastal experience shall make a determination, through wave run-up analysis, whether the site may reasonably be expected to be subject to inundation during a tsunami. </a:t>
            </a:r>
            <a:r>
              <a:rPr lang="en-US" altLang="en-US" sz="2000" b="1" i="1">
                <a:solidFill>
                  <a:srgbClr val="FFFF00"/>
                </a:solidFill>
                <a:latin typeface="Arial" panose="020B0604020202020204" pitchFamily="34" charset="0"/>
                <a:cs typeface="Times New Roman" panose="02020603050405020304" pitchFamily="18" charset="0"/>
              </a:rPr>
              <a:t>If it is not feasible to site development outside of a tsunami inundation zone, new development shall be in conformance with all of the provisions set forth in this chapter with regard to Special Flood Hazard Zones.</a:t>
            </a:r>
            <a:r>
              <a:rPr lang="en-US" altLang="en-US" sz="2000" i="1">
                <a:solidFill>
                  <a:srgbClr val="FFFF99"/>
                </a:solidFill>
                <a:latin typeface="Arial" panose="020B0604020202020204" pitchFamily="34" charset="0"/>
                <a:cs typeface="Times New Roman" panose="02020603050405020304" pitchFamily="18" charset="0"/>
              </a:rPr>
              <a:t> In addition, development shall be constructed to resist lateral movement due to the effect of water loading from the maximum expected tsunami, to the greatest extent feasible.</a:t>
            </a:r>
            <a:r>
              <a:rPr lang="en-US" altLang="en-US" i="1"/>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1143000"/>
          </a:xfrm>
        </p:spPr>
        <p:txBody>
          <a:bodyPr/>
          <a:lstStyle/>
          <a:p>
            <a:r>
              <a:rPr lang="en-US" altLang="en-US"/>
              <a:t>Education</a:t>
            </a:r>
          </a:p>
        </p:txBody>
      </p:sp>
      <p:pic>
        <p:nvPicPr>
          <p:cNvPr id="48133" name="Picture 5" descr="D:\CSSC Tsunamis and CCC\hokus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4781550" cy="3197225"/>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graphicFrame>
        <p:nvGraphicFramePr>
          <p:cNvPr id="48134" name="Object 6"/>
          <p:cNvGraphicFramePr>
            <a:graphicFrameLocks noChangeAspect="1"/>
          </p:cNvGraphicFramePr>
          <p:nvPr/>
        </p:nvGraphicFramePr>
        <p:xfrm>
          <a:off x="3962400" y="2967038"/>
          <a:ext cx="4953000" cy="3344862"/>
        </p:xfrm>
        <a:graphic>
          <a:graphicData uri="http://schemas.openxmlformats.org/presentationml/2006/ole">
            <mc:AlternateContent xmlns:mc="http://schemas.openxmlformats.org/markup-compatibility/2006">
              <mc:Choice xmlns:v="urn:schemas-microsoft-com:vml" Requires="v">
                <p:oleObj spid="_x0000_s48135" name="Image" r:id="rId5" imgW="5714286" imgH="3860317" progId="Photoshop.Image.7">
                  <p:embed/>
                </p:oleObj>
              </mc:Choice>
              <mc:Fallback>
                <p:oleObj name="Image" r:id="rId5" imgW="5714286" imgH="3860317" progId="Photoshop.Image.7">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967038"/>
                        <a:ext cx="4953000" cy="33448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ChangeArrowheads="1"/>
          </p:cNvSpPr>
          <p:nvPr/>
        </p:nvSpPr>
        <p:spPr bwMode="auto">
          <a:xfrm>
            <a:off x="304800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71685" name="Object 5"/>
          <p:cNvGraphicFramePr>
            <a:graphicFrameLocks noChangeAspect="1"/>
          </p:cNvGraphicFramePr>
          <p:nvPr/>
        </p:nvGraphicFramePr>
        <p:xfrm>
          <a:off x="1295400" y="838200"/>
          <a:ext cx="6477000" cy="5383213"/>
        </p:xfrm>
        <a:graphic>
          <a:graphicData uri="http://schemas.openxmlformats.org/presentationml/2006/ole">
            <mc:AlternateContent xmlns:mc="http://schemas.openxmlformats.org/markup-compatibility/2006">
              <mc:Choice xmlns:v="urn:schemas-microsoft-com:vml" Requires="v">
                <p:oleObj spid="_x0000_s71688" r:id="rId4" imgW="4993134" imgH="4140892" progId="WP9Doc">
                  <p:embed/>
                </p:oleObj>
              </mc:Choice>
              <mc:Fallback>
                <p:oleObj r:id="rId4" imgW="4993134" imgH="4140892" progId="WP9Doc">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838200"/>
                        <a:ext cx="6477000" cy="5383213"/>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9" name="Object 7"/>
          <p:cNvGraphicFramePr>
            <a:graphicFrameLocks noChangeAspect="1"/>
          </p:cNvGraphicFramePr>
          <p:nvPr/>
        </p:nvGraphicFramePr>
        <p:xfrm>
          <a:off x="304800" y="762000"/>
          <a:ext cx="8534400" cy="5770563"/>
        </p:xfrm>
        <a:graphic>
          <a:graphicData uri="http://schemas.openxmlformats.org/presentationml/2006/ole">
            <mc:AlternateContent xmlns:mc="http://schemas.openxmlformats.org/markup-compatibility/2006">
              <mc:Choice xmlns:v="urn:schemas-microsoft-com:vml" Requires="v">
                <p:oleObj spid="_x0000_s69641" name="Image" r:id="rId4" imgW="990350" imgH="670334" progId="Photoshop.Image.7">
                  <p:embed/>
                </p:oleObj>
              </mc:Choice>
              <mc:Fallback>
                <p:oleObj name="Image" r:id="rId4" imgW="990350" imgH="670334" progId="Photoshop.Image.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62000"/>
                        <a:ext cx="8534400" cy="57705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descr="http://wcatwc.arh.noaa.gov/web_tsus/19640328/19640328mo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7162800" cy="53721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1143000"/>
          </a:xfrm>
        </p:spPr>
        <p:txBody>
          <a:bodyPr/>
          <a:lstStyle/>
          <a:p>
            <a:r>
              <a:rPr lang="en-US" altLang="en-US"/>
              <a:t>Curriculum</a:t>
            </a:r>
          </a:p>
        </p:txBody>
      </p:sp>
      <p:sp>
        <p:nvSpPr>
          <p:cNvPr id="46083" name="Rectangle 3"/>
          <p:cNvSpPr>
            <a:spLocks noChangeArrowheads="1"/>
          </p:cNvSpPr>
          <p:nvPr/>
        </p:nvSpPr>
        <p:spPr bwMode="auto">
          <a:xfrm>
            <a:off x="3022600" y="147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46087" name="Group 7"/>
          <p:cNvGrpSpPr>
            <a:grpSpLocks/>
          </p:cNvGrpSpPr>
          <p:nvPr/>
        </p:nvGrpSpPr>
        <p:grpSpPr bwMode="auto">
          <a:xfrm>
            <a:off x="3022600" y="1470025"/>
            <a:ext cx="3098800" cy="3917950"/>
            <a:chOff x="0" y="0"/>
            <a:chExt cx="1952" cy="2468"/>
          </a:xfrm>
        </p:grpSpPr>
        <p:sp>
          <p:nvSpPr>
            <p:cNvPr id="46084" name="Rectangle 4"/>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5" name="Rectangle 5"/>
            <p:cNvSpPr>
              <a:spLocks noChangeArrowheads="1"/>
            </p:cNvSpPr>
            <p:nvPr/>
          </p:nvSpPr>
          <p:spPr bwMode="auto">
            <a:xfrm>
              <a:off x="0" y="0"/>
              <a:ext cx="1952" cy="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1">
                  <a:latin typeface="Verdana" panose="020B0604030504040204" pitchFamily="34" charset="0"/>
                </a:rPr>
                <a:t>  </a:t>
              </a:r>
              <a:r>
                <a:rPr lang="en-US" altLang="en-US" sz="23100" b="1">
                  <a:latin typeface="Verdana" panose="020B0604030504040204" pitchFamily="34" charset="0"/>
                </a:rPr>
                <a:t> </a:t>
              </a:r>
              <a:r>
                <a:rPr lang="en-US" altLang="en-US" sz="1000" b="1">
                  <a:latin typeface="Verdana" panose="020B0604030504040204" pitchFamily="34" charset="0"/>
                </a:rPr>
                <a:t>                                                                 </a:t>
              </a:r>
            </a:p>
            <a:p>
              <a:pPr eaLnBrk="0" hangingPunct="0"/>
              <a:endParaRPr lang="en-US" altLang="en-US" sz="1000" b="1">
                <a:latin typeface="Verdana" panose="020B0604030504040204" pitchFamily="34" charset="0"/>
              </a:endParaRPr>
            </a:p>
          </p:txBody>
        </p:sp>
      </p:grpSp>
      <p:pic>
        <p:nvPicPr>
          <p:cNvPr id="46086" name="Picture 6" descr="Cover Art by Mary Siev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3805238" cy="488473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460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47800"/>
            <a:ext cx="3586163" cy="47434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772400" cy="1143000"/>
          </a:xfrm>
        </p:spPr>
        <p:txBody>
          <a:bodyPr/>
          <a:lstStyle/>
          <a:p>
            <a:r>
              <a:rPr lang="en-US" altLang="en-US"/>
              <a:t>Signage</a:t>
            </a:r>
          </a:p>
        </p:txBody>
      </p:sp>
      <p:pic>
        <p:nvPicPr>
          <p:cNvPr id="47108" name="Picture 4" descr="Private Beach Sign"/>
          <p:cNvPicPr>
            <a:picLocks noChangeAspect="1" noChangeArrowheads="1"/>
          </p:cNvPicPr>
          <p:nvPr/>
        </p:nvPicPr>
        <p:blipFill>
          <a:blip r:embed="rId3">
            <a:extLst>
              <a:ext uri="{28A0092B-C50C-407E-A947-70E740481C1C}">
                <a14:useLocalDpi xmlns:a14="http://schemas.microsoft.com/office/drawing/2010/main" val="0"/>
              </a:ext>
            </a:extLst>
          </a:blip>
          <a:srcRect l="39682" t="37860" r="17461" b="7130"/>
          <a:stretch>
            <a:fillRect/>
          </a:stretch>
        </p:blipFill>
        <p:spPr bwMode="auto">
          <a:xfrm>
            <a:off x="5638800" y="3200400"/>
            <a:ext cx="28956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7112" name="Picture 8" descr="http://www.scubasanfrancisco.com/pics/SeaRanchCoastalAcc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19200"/>
            <a:ext cx="3505200" cy="2620963"/>
          </a:xfrm>
          <a:prstGeom prst="rect">
            <a:avLst/>
          </a:prstGeom>
          <a:noFill/>
          <a:extLst>
            <a:ext uri="{909E8E84-426E-40DD-AFC4-6F175D3DCCD1}">
              <a14:hiddenFill xmlns:a14="http://schemas.microsoft.com/office/drawing/2010/main">
                <a:solidFill>
                  <a:srgbClr val="FFFFFF"/>
                </a:solidFill>
              </a14:hiddenFill>
            </a:ext>
          </a:extLst>
        </p:spPr>
      </p:pic>
      <p:pic>
        <p:nvPicPr>
          <p:cNvPr id="47122" name="Picture 18" descr="http://www.feableweiner.com/jeff/sanfran_beach_sig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32004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47126" name="Picture 22" descr="http://rds.yahoo.com/S=96062883/K=private+beach+sign/v=2/SID=e/l=IVS/SIG=13clk7a5b/EXP=1119289367/*-http%3A//img6.photobucket.com/albums/v16/snail_tyrant/Photo%20Essays/SanDiego/sndego2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5105400"/>
            <a:ext cx="180975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47128" name="Picture 24" descr="http://home.netcom.com/~redfive/images/pictures/beac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219200"/>
            <a:ext cx="1625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7129" name="Picture 25" descr="[HIGH SURF - © 1986, Hawaiian Lifeguard Associatio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657600"/>
            <a:ext cx="192722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7130" name="Picture 26" descr="http://www.barefooters.org/1997-winter/gifs/beach_sign.jpg"/>
          <p:cNvPicPr>
            <a:picLocks noChangeAspect="1" noChangeArrowheads="1"/>
          </p:cNvPicPr>
          <p:nvPr/>
        </p:nvPicPr>
        <p:blipFill>
          <a:blip r:embed="rId10">
            <a:extLst>
              <a:ext uri="{28A0092B-C50C-407E-A947-70E740481C1C}">
                <a14:useLocalDpi xmlns:a14="http://schemas.microsoft.com/office/drawing/2010/main" val="0"/>
              </a:ext>
            </a:extLst>
          </a:blip>
          <a:srcRect l="44254" t="32991" r="4030" b="12579"/>
          <a:stretch>
            <a:fillRect/>
          </a:stretch>
        </p:blipFill>
        <p:spPr bwMode="auto">
          <a:xfrm>
            <a:off x="2362200" y="2971800"/>
            <a:ext cx="282892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7131" name="Picture 27" descr="CLOTHING OPTIONAL: CALIFORNIA 18 X 12 SIG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429000"/>
            <a:ext cx="12731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Planning for Tsunamis</a:t>
            </a:r>
          </a:p>
        </p:txBody>
      </p:sp>
      <p:sp>
        <p:nvSpPr>
          <p:cNvPr id="7171" name="Rectangle 3"/>
          <p:cNvSpPr>
            <a:spLocks noGrp="1" noChangeArrowheads="1"/>
          </p:cNvSpPr>
          <p:nvPr>
            <p:ph type="body" idx="1"/>
          </p:nvPr>
        </p:nvSpPr>
        <p:spPr>
          <a:xfrm>
            <a:off x="685800" y="1752600"/>
            <a:ext cx="7772400" cy="4114800"/>
          </a:xfrm>
        </p:spPr>
        <p:txBody>
          <a:bodyPr/>
          <a:lstStyle/>
          <a:p>
            <a:pPr>
              <a:lnSpc>
                <a:spcPct val="90000"/>
              </a:lnSpc>
            </a:pPr>
            <a:r>
              <a:rPr lang="en-US" altLang="en-US" sz="2400"/>
              <a:t>Know your community’s tsunami risk</a:t>
            </a:r>
          </a:p>
          <a:p>
            <a:pPr>
              <a:lnSpc>
                <a:spcPct val="90000"/>
              </a:lnSpc>
            </a:pPr>
            <a:r>
              <a:rPr lang="en-US" altLang="en-US" sz="2400"/>
              <a:t>Avoid new development in tsunami run-up areas</a:t>
            </a:r>
          </a:p>
          <a:p>
            <a:pPr>
              <a:lnSpc>
                <a:spcPct val="90000"/>
              </a:lnSpc>
            </a:pPr>
            <a:r>
              <a:rPr lang="en-US" altLang="en-US" sz="2400"/>
              <a:t>Locate and configure new development that occurs in tsunami run-up areas to minimize future tsunami losses</a:t>
            </a:r>
          </a:p>
          <a:p>
            <a:pPr>
              <a:lnSpc>
                <a:spcPct val="90000"/>
              </a:lnSpc>
            </a:pPr>
            <a:r>
              <a:rPr lang="en-US" altLang="en-US" sz="2400"/>
              <a:t>Design and construct new buildings to minimize tsunami damage </a:t>
            </a:r>
          </a:p>
          <a:p>
            <a:pPr>
              <a:lnSpc>
                <a:spcPct val="90000"/>
              </a:lnSpc>
            </a:pPr>
            <a:r>
              <a:rPr lang="en-US" altLang="en-US" sz="2400"/>
              <a:t>Protect existing development from tsunami losses</a:t>
            </a:r>
          </a:p>
          <a:p>
            <a:pPr>
              <a:lnSpc>
                <a:spcPct val="90000"/>
              </a:lnSpc>
            </a:pPr>
            <a:r>
              <a:rPr lang="en-US" altLang="en-US" sz="2400"/>
              <a:t>Take special precautions in locating and designing infrastructure and critical facilities</a:t>
            </a:r>
          </a:p>
          <a:p>
            <a:pPr>
              <a:lnSpc>
                <a:spcPct val="90000"/>
              </a:lnSpc>
            </a:pPr>
            <a:r>
              <a:rPr lang="en-US" altLang="en-US" sz="2400"/>
              <a:t>Plan for evacuation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1143000"/>
          </a:xfrm>
        </p:spPr>
        <p:txBody>
          <a:bodyPr/>
          <a:lstStyle/>
          <a:p>
            <a:r>
              <a:rPr lang="en-US" altLang="en-US"/>
              <a:t>Visual impact &amp; Placement</a:t>
            </a:r>
          </a:p>
        </p:txBody>
      </p:sp>
      <p:pic>
        <p:nvPicPr>
          <p:cNvPr id="49163" name="Picture 11" descr="http://www.buckcreekstatepark.org/Campers%20Beach%20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295400"/>
            <a:ext cx="2970213"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9166" name="Picture 14" descr="http://rds.yahoo.com/S=96062883/K=private+beach+sign/v=2/SID=e/l=IVS/SIG=12buqlfev/EXP=1119289258/*-http%3A//www.topangamessenger.com/Photos/v26n15/HOYE1.JPG"/>
          <p:cNvPicPr>
            <a:picLocks noChangeAspect="1" noChangeArrowheads="1"/>
          </p:cNvPicPr>
          <p:nvPr/>
        </p:nvPicPr>
        <p:blipFill>
          <a:blip r:embed="rId4">
            <a:extLst>
              <a:ext uri="{28A0092B-C50C-407E-A947-70E740481C1C}">
                <a14:useLocalDpi xmlns:a14="http://schemas.microsoft.com/office/drawing/2010/main" val="0"/>
              </a:ext>
            </a:extLst>
          </a:blip>
          <a:srcRect l="20621" t="31818" r="36441"/>
          <a:stretch>
            <a:fillRect/>
          </a:stretch>
        </p:blipFill>
        <p:spPr bwMode="auto">
          <a:xfrm>
            <a:off x="2971800" y="1295400"/>
            <a:ext cx="2219325"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9168" name="Picture 16" descr="http://www.republicanvoices.org/lifeguard_tow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925" y="1295400"/>
            <a:ext cx="3276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9170" name="Picture 18" descr="http://www.photo.net/philg/digiphotos/200209-los-angeles/venice-beach-no-dogs-signs.hal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505200"/>
            <a:ext cx="3581400" cy="2840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76200"/>
            <a:ext cx="7772400" cy="1143000"/>
          </a:xfrm>
        </p:spPr>
        <p:txBody>
          <a:bodyPr/>
          <a:lstStyle/>
          <a:p>
            <a:r>
              <a:rPr lang="en-US" altLang="en-US"/>
              <a:t>Message</a:t>
            </a:r>
          </a:p>
        </p:txBody>
      </p:sp>
      <p:pic>
        <p:nvPicPr>
          <p:cNvPr id="50184" name="Picture 8" descr="http://www.beachesbeaches.com/images/pics/seamountain/privatebeach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6975"/>
            <a:ext cx="4191000" cy="2803525"/>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http://seis.natsci.csulb.edu/bperry/Mass%20Wasting/CliffAreaDangerSig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19200"/>
            <a:ext cx="4114800" cy="2649538"/>
          </a:xfrm>
          <a:prstGeom prst="rect">
            <a:avLst/>
          </a:prstGeom>
          <a:noFill/>
          <a:extLst>
            <a:ext uri="{909E8E84-426E-40DD-AFC4-6F175D3DCCD1}">
              <a14:hiddenFill xmlns:a14="http://schemas.microsoft.com/office/drawing/2010/main">
                <a:solidFill>
                  <a:srgbClr val="FFFFFF"/>
                </a:solidFill>
              </a14:hiddenFill>
            </a:ext>
          </a:extLst>
        </p:spPr>
      </p:pic>
      <p:pic>
        <p:nvPicPr>
          <p:cNvPr id="50188" name="Picture 12" descr="http://www.healthebay.org/assets/images/brc/signs/keepout_sewage_me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08088"/>
            <a:ext cx="1600200" cy="2068512"/>
          </a:xfrm>
          <a:prstGeom prst="rect">
            <a:avLst/>
          </a:prstGeom>
          <a:noFill/>
          <a:extLst>
            <a:ext uri="{909E8E84-426E-40DD-AFC4-6F175D3DCCD1}">
              <a14:hiddenFill xmlns:a14="http://schemas.microsoft.com/office/drawing/2010/main">
                <a:solidFill>
                  <a:srgbClr val="FFFFFF"/>
                </a:solidFill>
              </a14:hiddenFill>
            </a:ext>
          </a:extLst>
        </p:spPr>
      </p:pic>
      <p:pic>
        <p:nvPicPr>
          <p:cNvPr id="50189" name="Picture 13" descr="http://www.kristalpooler.com/38%20NORWOOD/Beach-Sig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733800"/>
            <a:ext cx="3810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0190" name="Picture 14" descr="http://www.eco-farm.org/images/efc_Beach_sig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219200"/>
            <a:ext cx="3760788" cy="249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381000"/>
            <a:ext cx="8534400" cy="1143000"/>
          </a:xfrm>
        </p:spPr>
        <p:txBody>
          <a:bodyPr/>
          <a:lstStyle/>
          <a:p>
            <a:r>
              <a:rPr lang="en-US" altLang="en-US"/>
              <a:t>Tsunami Signage</a:t>
            </a:r>
          </a:p>
        </p:txBody>
      </p:sp>
      <p:sp>
        <p:nvSpPr>
          <p:cNvPr id="59396" name="Rectangle 4"/>
          <p:cNvSpPr>
            <a:spLocks noChangeArrowheads="1"/>
          </p:cNvSpPr>
          <p:nvPr/>
        </p:nvSpPr>
        <p:spPr bwMode="auto">
          <a:xfrm>
            <a:off x="304800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9398" name="Rectangle 6"/>
          <p:cNvSpPr>
            <a:spLocks noChangeArrowheads="1"/>
          </p:cNvSpPr>
          <p:nvPr/>
        </p:nvSpPr>
        <p:spPr bwMode="auto">
          <a:xfrm>
            <a:off x="365760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9399" name="Picture 7" descr="O:\mark\rockaway1.jpg"/>
          <p:cNvPicPr>
            <a:picLocks noChangeAspect="1" noChangeArrowheads="1"/>
          </p:cNvPicPr>
          <p:nvPr/>
        </p:nvPicPr>
        <p:blipFill>
          <a:blip r:embed="rId3">
            <a:extLst>
              <a:ext uri="{28A0092B-C50C-407E-A947-70E740481C1C}">
                <a14:useLocalDpi xmlns:a14="http://schemas.microsoft.com/office/drawing/2010/main" val="0"/>
              </a:ext>
            </a:extLst>
          </a:blip>
          <a:srcRect l="44444"/>
          <a:stretch>
            <a:fillRect/>
          </a:stretch>
        </p:blipFill>
        <p:spPr bwMode="auto">
          <a:xfrm>
            <a:off x="228600" y="1524000"/>
            <a:ext cx="3306763" cy="48768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59400" name="Picture 8" descr="A:\MVC-024F.JPG"/>
          <p:cNvPicPr>
            <a:picLocks noChangeAspect="1" noChangeArrowheads="1"/>
          </p:cNvPicPr>
          <p:nvPr/>
        </p:nvPicPr>
        <p:blipFill>
          <a:blip r:embed="rId4" r:link="rId5">
            <a:extLst>
              <a:ext uri="{28A0092B-C50C-407E-A947-70E740481C1C}">
                <a14:useLocalDpi xmlns:a14="http://schemas.microsoft.com/office/drawing/2010/main" val="0"/>
              </a:ext>
            </a:extLst>
          </a:blip>
          <a:srcRect l="31250" r="37500"/>
          <a:stretch>
            <a:fillRect/>
          </a:stretch>
        </p:blipFill>
        <p:spPr bwMode="auto">
          <a:xfrm>
            <a:off x="6553200" y="1524000"/>
            <a:ext cx="2032000" cy="48768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59403" name="Picture 11" descr="Image [33 K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590800"/>
            <a:ext cx="2324100" cy="28956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228600"/>
            <a:ext cx="7772400" cy="1143000"/>
          </a:xfrm>
        </p:spPr>
        <p:txBody>
          <a:bodyPr/>
          <a:lstStyle/>
          <a:p>
            <a:r>
              <a:rPr lang="en-US" altLang="en-US"/>
              <a:t>Beach sirens</a:t>
            </a:r>
          </a:p>
        </p:txBody>
      </p:sp>
      <p:pic>
        <p:nvPicPr>
          <p:cNvPr id="60420" name="Picture 4" descr="http://www.jmarcoz.com/sirens/hana_hi.jpg"/>
          <p:cNvPicPr>
            <a:picLocks noChangeAspect="1" noChangeArrowheads="1"/>
          </p:cNvPicPr>
          <p:nvPr/>
        </p:nvPicPr>
        <p:blipFill>
          <a:blip r:embed="rId3">
            <a:extLst>
              <a:ext uri="{28A0092B-C50C-407E-A947-70E740481C1C}">
                <a14:useLocalDpi xmlns:a14="http://schemas.microsoft.com/office/drawing/2010/main" val="0"/>
              </a:ext>
            </a:extLst>
          </a:blip>
          <a:srcRect t="9334" r="3920" b="6667"/>
          <a:stretch>
            <a:fillRect/>
          </a:stretch>
        </p:blipFill>
        <p:spPr bwMode="auto">
          <a:xfrm>
            <a:off x="2667000" y="1676400"/>
            <a:ext cx="3657600" cy="48006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28738" y="1266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1203" name="Picture 3" descr="cc_tsunami_map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00150"/>
            <a:ext cx="8229600" cy="5486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1204" name="Rectangle 4"/>
          <p:cNvSpPr>
            <a:spLocks noGrp="1" noChangeArrowheads="1"/>
          </p:cNvSpPr>
          <p:nvPr>
            <p:ph type="title" idx="4294967295"/>
          </p:nvPr>
        </p:nvSpPr>
        <p:spPr>
          <a:xfrm>
            <a:off x="685800" y="0"/>
            <a:ext cx="7772400" cy="1143000"/>
          </a:xfrm>
        </p:spPr>
        <p:txBody>
          <a:bodyPr/>
          <a:lstStyle/>
          <a:p>
            <a:r>
              <a:rPr lang="en-US" altLang="en-US"/>
              <a:t>Inundation Maps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Statu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6781800" cy="5254625"/>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title" idx="4294967295"/>
          </p:nvPr>
        </p:nvSpPr>
        <p:spPr>
          <a:xfrm>
            <a:off x="685800" y="0"/>
            <a:ext cx="7772400" cy="1143000"/>
          </a:xfrm>
        </p:spPr>
        <p:txBody>
          <a:bodyPr/>
          <a:lstStyle/>
          <a:p>
            <a:r>
              <a:rPr lang="en-US" altLang="en-US"/>
              <a:t>California Inundation Mapping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14400" y="2286000"/>
            <a:ext cx="7391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solidFill>
                  <a:srgbClr val="FFFF00"/>
                </a:solidFill>
                <a:latin typeface="Arial" panose="020B0604020202020204" pitchFamily="34" charset="0"/>
              </a:rPr>
              <a:t>Inundation projections and resulting planning maps are to be used for emergency planning purposes only</a:t>
            </a:r>
            <a:r>
              <a:rPr lang="en-US" altLang="en-US" i="1">
                <a:solidFill>
                  <a:srgbClr val="FFFF00"/>
                </a:solidFill>
                <a:latin typeface="Arial" panose="020B0604020202020204" pitchFamily="34" charset="0"/>
              </a:rPr>
              <a:t>.</a:t>
            </a:r>
            <a:r>
              <a:rPr lang="en-US" altLang="en-US" i="1">
                <a:solidFill>
                  <a:srgbClr val="FFFF99"/>
                </a:solidFill>
                <a:latin typeface="Arial" panose="020B0604020202020204" pitchFamily="34" charset="0"/>
              </a:rPr>
              <a:t> They are not based on a specific earthquake and tsunami. Areas actually inundated by a specific tsunami can vary from those predicted. The inundation maps are not a prediction of the performance, in an earthquake or tsunami, of any structure within or outside of the projected inundation area.</a:t>
            </a:r>
          </a:p>
        </p:txBody>
      </p:sp>
      <p:sp>
        <p:nvSpPr>
          <p:cNvPr id="8195" name="Rectangle 3"/>
          <p:cNvSpPr>
            <a:spLocks noGrp="1" noChangeArrowheads="1"/>
          </p:cNvSpPr>
          <p:nvPr>
            <p:ph type="title" idx="4294967295"/>
          </p:nvPr>
        </p:nvSpPr>
        <p:spPr/>
        <p:txBody>
          <a:bodyPr/>
          <a:lstStyle/>
          <a:p>
            <a:r>
              <a:rPr lang="en-US" altLang="en-US"/>
              <a:t>Disclaimer on California maps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4860925" cy="5562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1752600"/>
            <a:ext cx="4241800" cy="48863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0" name="Rectangle 4"/>
          <p:cNvSpPr>
            <a:spLocks noGrp="1" noChangeArrowheads="1"/>
          </p:cNvSpPr>
          <p:nvPr>
            <p:ph type="title" idx="4294967295"/>
          </p:nvPr>
        </p:nvSpPr>
        <p:spPr>
          <a:xfrm>
            <a:off x="685800" y="0"/>
            <a:ext cx="7772400" cy="1143000"/>
          </a:xfrm>
        </p:spPr>
        <p:txBody>
          <a:bodyPr/>
          <a:lstStyle/>
          <a:p>
            <a:r>
              <a:rPr lang="en-US" altLang="en-US"/>
              <a:t>Oregon inundation maps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idx="4294967295"/>
          </p:nvPr>
        </p:nvSpPr>
        <p:spPr>
          <a:xfrm>
            <a:off x="228600" y="304800"/>
            <a:ext cx="8839200" cy="1143000"/>
          </a:xfrm>
        </p:spPr>
        <p:txBody>
          <a:bodyPr/>
          <a:lstStyle/>
          <a:p>
            <a:r>
              <a:rPr lang="en-US" altLang="en-US"/>
              <a:t>Analogous to Seismic Hazard Maps</a:t>
            </a:r>
          </a:p>
        </p:txBody>
      </p:sp>
      <p:pic>
        <p:nvPicPr>
          <p:cNvPr id="65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305800" cy="46529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Coastal Act Section 30253</a:t>
            </a:r>
          </a:p>
        </p:txBody>
      </p:sp>
      <p:sp>
        <p:nvSpPr>
          <p:cNvPr id="16387" name="Text Box 3"/>
          <p:cNvSpPr txBox="1">
            <a:spLocks noChangeArrowheads="1"/>
          </p:cNvSpPr>
          <p:nvPr/>
        </p:nvSpPr>
        <p:spPr bwMode="auto">
          <a:xfrm>
            <a:off x="838200" y="2057400"/>
            <a:ext cx="78486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FF99"/>
                </a:solidFill>
                <a:latin typeface="Arial" panose="020B0604020202020204" pitchFamily="34" charset="0"/>
              </a:rPr>
              <a:t>New development shall:</a:t>
            </a:r>
          </a:p>
          <a:p>
            <a:pPr lvl="1">
              <a:spcBef>
                <a:spcPct val="50000"/>
              </a:spcBef>
            </a:pPr>
            <a:r>
              <a:rPr lang="en-US" altLang="en-US">
                <a:solidFill>
                  <a:srgbClr val="FFFF99"/>
                </a:solidFill>
                <a:latin typeface="Arial" panose="020B0604020202020204" pitchFamily="34" charset="0"/>
              </a:rPr>
              <a:t>(1) Minimize risks to life and property in areas of high geologic, flood, and fire hazard.</a:t>
            </a:r>
          </a:p>
          <a:p>
            <a:pPr lvl="1">
              <a:spcBef>
                <a:spcPct val="50000"/>
              </a:spcBef>
            </a:pPr>
            <a:r>
              <a:rPr lang="en-US" altLang="en-US">
                <a:solidFill>
                  <a:srgbClr val="FFFF99"/>
                </a:solidFill>
                <a:latin typeface="Arial" panose="020B0604020202020204" pitchFamily="34" charset="0"/>
              </a:rPr>
              <a:t>(2) Assure stability and structural integrity, and neither create nor contribute significantly to erosion, geologic instability, or destruction of the site or surrounding area or in any way require the construction of protective devices that would substantially alter natural landforms along bluffs and cliffs.</a:t>
            </a:r>
          </a:p>
          <a:p>
            <a:pPr>
              <a:spcBef>
                <a:spcPct val="50000"/>
              </a:spcBef>
            </a:pPr>
            <a:endParaRPr lang="en-US" altLang="en-US">
              <a:solidFill>
                <a:srgbClr val="FFFF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Inundation</a:t>
            </a:r>
          </a:p>
        </p:txBody>
      </p:sp>
      <p:pic>
        <p:nvPicPr>
          <p:cNvPr id="67591" name="Picture 7" descr="http://news.bbc.co.uk/media/images/40666000/jpg/_40666071_apsrilanka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610600" cy="5740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Erosion</a:t>
            </a:r>
          </a:p>
        </p:txBody>
      </p:sp>
      <p:pic>
        <p:nvPicPr>
          <p:cNvPr id="10244" name="Picture 4" descr="http://walrus.wr.usgs.gov/tsunami/srilanka05/images/mankerni_ero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68288"/>
            <a:ext cx="8515350" cy="6321425"/>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09600"/>
            <a:ext cx="8839200" cy="1143000"/>
          </a:xfrm>
        </p:spPr>
        <p:txBody>
          <a:bodyPr/>
          <a:lstStyle/>
          <a:p>
            <a:r>
              <a:rPr lang="en-US" altLang="en-US"/>
              <a:t>Redwood Oceanfront Resort Hotel; Crescent City</a:t>
            </a:r>
          </a:p>
        </p:txBody>
      </p:sp>
      <p:sp>
        <p:nvSpPr>
          <p:cNvPr id="12291" name="Rectangle 3"/>
          <p:cNvSpPr>
            <a:spLocks noChangeArrowheads="1"/>
          </p:cNvSpPr>
          <p:nvPr/>
        </p:nvSpPr>
        <p:spPr bwMode="auto">
          <a:xfrm>
            <a:off x="1295400" y="216058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522">
            <a:spAutoFit/>
          </a:bodyPr>
          <a:lstStyle/>
          <a:p>
            <a:endParaRPr lang="en-US"/>
          </a:p>
        </p:txBody>
      </p:sp>
      <p:pic>
        <p:nvPicPr>
          <p:cNvPr id="12294" name="Picture 6" descr="http://www.hamptoninn.com/en/hotels/content/CECCAHX/media/images/CECCAHX_Hampton_Inn_and_Suites_Crescent_City_CA_home_right.jpg"/>
          <p:cNvPicPr>
            <a:picLocks noChangeAspect="1" noChangeArrowheads="1"/>
          </p:cNvPicPr>
          <p:nvPr/>
        </p:nvPicPr>
        <p:blipFill>
          <a:blip r:embed="rId3">
            <a:extLst>
              <a:ext uri="{28A0092B-C50C-407E-A947-70E740481C1C}">
                <a14:useLocalDpi xmlns:a14="http://schemas.microsoft.com/office/drawing/2010/main" val="0"/>
              </a:ext>
            </a:extLst>
          </a:blip>
          <a:srcRect l="-3105" t="41388"/>
          <a:stretch>
            <a:fillRect/>
          </a:stretch>
        </p:blipFill>
        <p:spPr bwMode="auto">
          <a:xfrm>
            <a:off x="304800" y="2286000"/>
            <a:ext cx="8686800" cy="3167063"/>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81000"/>
            <a:ext cx="8763000" cy="1143000"/>
          </a:xfrm>
        </p:spPr>
        <p:txBody>
          <a:bodyPr/>
          <a:lstStyle/>
          <a:p>
            <a:r>
              <a:rPr lang="en-US" altLang="en-US" sz="3600"/>
              <a:t>Ultramar - Valero Wilmington Refinery Alkylation Improvement Project</a:t>
            </a:r>
          </a:p>
        </p:txBody>
      </p:sp>
      <p:pic>
        <p:nvPicPr>
          <p:cNvPr id="11268" name="Picture 4" descr="1_Port Aerial"/>
          <p:cNvPicPr>
            <a:picLocks noChangeAspect="1" noChangeArrowheads="1"/>
          </p:cNvPicPr>
          <p:nvPr/>
        </p:nvPicPr>
        <p:blipFill>
          <a:blip r:embed="rId3">
            <a:extLst>
              <a:ext uri="{28A0092B-C50C-407E-A947-70E740481C1C}">
                <a14:useLocalDpi xmlns:a14="http://schemas.microsoft.com/office/drawing/2010/main" val="0"/>
              </a:ext>
            </a:extLst>
          </a:blip>
          <a:srcRect t="5817" b="8391"/>
          <a:stretch>
            <a:fillRect/>
          </a:stretch>
        </p:blipFill>
        <p:spPr bwMode="auto">
          <a:xfrm>
            <a:off x="1143000" y="1905000"/>
            <a:ext cx="6896100" cy="44958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1269" name="Line 5"/>
          <p:cNvSpPr>
            <a:spLocks noChangeShapeType="1"/>
          </p:cNvSpPr>
          <p:nvPr/>
        </p:nvSpPr>
        <p:spPr bwMode="auto">
          <a:xfrm flipH="1">
            <a:off x="5486400" y="2057400"/>
            <a:ext cx="457200" cy="609600"/>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1371600"/>
          </a:xfrm>
        </p:spPr>
        <p:txBody>
          <a:bodyPr/>
          <a:lstStyle/>
          <a:p>
            <a:r>
              <a:rPr lang="en-US" altLang="en-US"/>
              <a:t>Humboldt Bay Power Plant ISFSI</a:t>
            </a:r>
          </a:p>
        </p:txBody>
      </p:sp>
      <p:sp>
        <p:nvSpPr>
          <p:cNvPr id="19462" name="Line 6"/>
          <p:cNvSpPr>
            <a:spLocks noChangeShapeType="1"/>
          </p:cNvSpPr>
          <p:nvPr/>
        </p:nvSpPr>
        <p:spPr bwMode="auto">
          <a:xfrm flipH="1">
            <a:off x="5334000" y="2971800"/>
            <a:ext cx="457200" cy="609600"/>
          </a:xfrm>
          <a:prstGeom prst="line">
            <a:avLst/>
          </a:prstGeom>
          <a:noFill/>
          <a:ln w="508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9463" name="Object 7"/>
          <p:cNvGraphicFramePr>
            <a:graphicFrameLocks noChangeAspect="1"/>
          </p:cNvGraphicFramePr>
          <p:nvPr/>
        </p:nvGraphicFramePr>
        <p:xfrm>
          <a:off x="1219200" y="1371600"/>
          <a:ext cx="6767513" cy="5143500"/>
        </p:xfrm>
        <a:graphic>
          <a:graphicData uri="http://schemas.openxmlformats.org/presentationml/2006/ole">
            <mc:AlternateContent xmlns:mc="http://schemas.openxmlformats.org/markup-compatibility/2006">
              <mc:Choice xmlns:v="urn:schemas-microsoft-com:vml" Requires="v">
                <p:oleObj spid="_x0000_s19464" name="Image" r:id="rId4" imgW="6768254" imgH="5142857" progId="Photoshop.Image.7">
                  <p:embed/>
                </p:oleObj>
              </mc:Choice>
              <mc:Fallback>
                <p:oleObj name="Image" r:id="rId4" imgW="6768254" imgH="5142857" progId="Photoshop.Image.7">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371600"/>
                        <a:ext cx="6767513" cy="5143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DATA\Humboldt Bay\2004 Presentation NRC\Figures from Geomatrix\Section 9 figs\9-9.tif"/>
          <p:cNvPicPr>
            <a:picLocks noChangeAspect="1" noChangeArrowheads="1"/>
          </p:cNvPicPr>
          <p:nvPr/>
        </p:nvPicPr>
        <p:blipFill>
          <a:blip r:embed="rId3">
            <a:extLst>
              <a:ext uri="{28A0092B-C50C-407E-A947-70E740481C1C}">
                <a14:useLocalDpi xmlns:a14="http://schemas.microsoft.com/office/drawing/2010/main" val="0"/>
              </a:ext>
            </a:extLst>
          </a:blip>
          <a:srcRect t="25659"/>
          <a:stretch>
            <a:fillRect/>
          </a:stretch>
        </p:blipFill>
        <p:spPr bwMode="auto">
          <a:xfrm>
            <a:off x="381000" y="914400"/>
            <a:ext cx="7696200" cy="353218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11494" t="12418" r="11494" b="13077"/>
          <a:stretch>
            <a:fillRect/>
          </a:stretch>
        </p:blipFill>
        <p:spPr bwMode="auto">
          <a:xfrm>
            <a:off x="4495800" y="3810000"/>
            <a:ext cx="4267200" cy="25479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619</Words>
  <Application>Microsoft Office PowerPoint</Application>
  <PresentationFormat>On-screen Show (4:3)</PresentationFormat>
  <Paragraphs>81</Paragraphs>
  <Slides>28</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6" baseType="lpstr">
      <vt:lpstr>Times New Roman</vt:lpstr>
      <vt:lpstr>Trebuchet MS</vt:lpstr>
      <vt:lpstr>Arial</vt:lpstr>
      <vt:lpstr>Verdana</vt:lpstr>
      <vt:lpstr>Default Design</vt:lpstr>
      <vt:lpstr>Adobe Photoshop Image</vt:lpstr>
      <vt:lpstr>Microsoft PowerPoint Slide</vt:lpstr>
      <vt:lpstr>WP9Doc</vt:lpstr>
      <vt:lpstr>The Coastal Commission’s approach to tsunami Planning </vt:lpstr>
      <vt:lpstr>Planning for Tsunamis</vt:lpstr>
      <vt:lpstr>Coastal Act Section 30253</vt:lpstr>
      <vt:lpstr>Inundation</vt:lpstr>
      <vt:lpstr>Erosion</vt:lpstr>
      <vt:lpstr>Redwood Oceanfront Resort Hotel; Crescent City</vt:lpstr>
      <vt:lpstr>Ultramar - Valero Wilmington Refinery Alkylation Improvement Project</vt:lpstr>
      <vt:lpstr>Humboldt Bay Power Plant ISFSI</vt:lpstr>
      <vt:lpstr>PowerPoint Presentation</vt:lpstr>
      <vt:lpstr>PowerPoint Presentation</vt:lpstr>
      <vt:lpstr>Local Coastal Plans</vt:lpstr>
      <vt:lpstr>Developing tsunami LCP Policies</vt:lpstr>
      <vt:lpstr>Malibu LCP</vt:lpstr>
      <vt:lpstr>Education</vt:lpstr>
      <vt:lpstr>PowerPoint Presentation</vt:lpstr>
      <vt:lpstr>PowerPoint Presentation</vt:lpstr>
      <vt:lpstr>PowerPoint Presentation</vt:lpstr>
      <vt:lpstr>Curriculum</vt:lpstr>
      <vt:lpstr>Signage</vt:lpstr>
      <vt:lpstr>Visual impact &amp; Placement</vt:lpstr>
      <vt:lpstr>Message</vt:lpstr>
      <vt:lpstr>Tsunami Signage</vt:lpstr>
      <vt:lpstr>Beach sirens</vt:lpstr>
      <vt:lpstr>Inundation Maps</vt:lpstr>
      <vt:lpstr>California Inundation Mapping</vt:lpstr>
      <vt:lpstr>Disclaimer on California maps</vt:lpstr>
      <vt:lpstr>Oregon inundation maps</vt:lpstr>
      <vt:lpstr>Analogous to Seismic Hazard Maps</vt:lpstr>
    </vt:vector>
  </TitlesOfParts>
  <Company>California Coastal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Johnsson</dc:creator>
  <cp:lastModifiedBy>Reilly, Daniel@CalOES</cp:lastModifiedBy>
  <cp:revision>24</cp:revision>
  <dcterms:created xsi:type="dcterms:W3CDTF">2005-06-15T21:16:16Z</dcterms:created>
  <dcterms:modified xsi:type="dcterms:W3CDTF">2020-08-26T16:49:58Z</dcterms:modified>
</cp:coreProperties>
</file>