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1"/>
  </p:notesMasterIdLst>
  <p:handoutMasterIdLst>
    <p:handoutMasterId r:id="rId32"/>
  </p:handoutMasterIdLst>
  <p:sldIdLst>
    <p:sldId id="257" r:id="rId5"/>
    <p:sldId id="295" r:id="rId6"/>
    <p:sldId id="296" r:id="rId7"/>
    <p:sldId id="297" r:id="rId8"/>
    <p:sldId id="276" r:id="rId9"/>
    <p:sldId id="281" r:id="rId10"/>
    <p:sldId id="282" r:id="rId11"/>
    <p:sldId id="283" r:id="rId12"/>
    <p:sldId id="285" r:id="rId13"/>
    <p:sldId id="289" r:id="rId14"/>
    <p:sldId id="294" r:id="rId15"/>
    <p:sldId id="258" r:id="rId16"/>
    <p:sldId id="259" r:id="rId17"/>
    <p:sldId id="260" r:id="rId18"/>
    <p:sldId id="261" r:id="rId19"/>
    <p:sldId id="274" r:id="rId20"/>
    <p:sldId id="263" r:id="rId21"/>
    <p:sldId id="264" r:id="rId22"/>
    <p:sldId id="265" r:id="rId23"/>
    <p:sldId id="266" r:id="rId24"/>
    <p:sldId id="267" r:id="rId25"/>
    <p:sldId id="268" r:id="rId26"/>
    <p:sldId id="269" r:id="rId27"/>
    <p:sldId id="270" r:id="rId28"/>
    <p:sldId id="271" r:id="rId29"/>
    <p:sldId id="273" r:id="rId30"/>
  </p:sldIdLst>
  <p:sldSz cx="9144000" cy="6858000" type="screen4x3"/>
  <p:notesSz cx="6934200" cy="9220200"/>
  <p:defaultTextStyle>
    <a:defPPr>
      <a:defRPr lang="en-US"/>
    </a:defPPr>
    <a:lvl1pPr algn="ctr" rtl="0" fontAlgn="base">
      <a:spcBef>
        <a:spcPct val="0"/>
      </a:spcBef>
      <a:spcAft>
        <a:spcPct val="0"/>
      </a:spcAft>
      <a:defRPr sz="1200" kern="1200">
        <a:solidFill>
          <a:srgbClr val="FFFFFF"/>
        </a:solidFill>
        <a:effectLst>
          <a:outerShdw blurRad="38100" dist="38100" dir="2700000" algn="tl">
            <a:srgbClr val="000000">
              <a:alpha val="43137"/>
            </a:srgbClr>
          </a:outerShdw>
        </a:effectLst>
        <a:latin typeface="Arial" panose="020B0604020202020204" pitchFamily="34" charset="0"/>
        <a:ea typeface="+mn-ea"/>
        <a:cs typeface="+mn-cs"/>
      </a:defRPr>
    </a:lvl1pPr>
    <a:lvl2pPr marL="457200" algn="ctr" rtl="0" fontAlgn="base">
      <a:spcBef>
        <a:spcPct val="0"/>
      </a:spcBef>
      <a:spcAft>
        <a:spcPct val="0"/>
      </a:spcAft>
      <a:defRPr sz="1200" kern="1200">
        <a:solidFill>
          <a:srgbClr val="FFFFFF"/>
        </a:solidFill>
        <a:effectLst>
          <a:outerShdw blurRad="38100" dist="38100" dir="2700000" algn="tl">
            <a:srgbClr val="000000">
              <a:alpha val="43137"/>
            </a:srgbClr>
          </a:outerShdw>
        </a:effectLst>
        <a:latin typeface="Arial" panose="020B0604020202020204" pitchFamily="34" charset="0"/>
        <a:ea typeface="+mn-ea"/>
        <a:cs typeface="+mn-cs"/>
      </a:defRPr>
    </a:lvl2pPr>
    <a:lvl3pPr marL="914400" algn="ctr" rtl="0" fontAlgn="base">
      <a:spcBef>
        <a:spcPct val="0"/>
      </a:spcBef>
      <a:spcAft>
        <a:spcPct val="0"/>
      </a:spcAft>
      <a:defRPr sz="1200" kern="1200">
        <a:solidFill>
          <a:srgbClr val="FFFFFF"/>
        </a:solidFill>
        <a:effectLst>
          <a:outerShdw blurRad="38100" dist="38100" dir="2700000" algn="tl">
            <a:srgbClr val="000000">
              <a:alpha val="43137"/>
            </a:srgbClr>
          </a:outerShdw>
        </a:effectLst>
        <a:latin typeface="Arial" panose="020B0604020202020204" pitchFamily="34" charset="0"/>
        <a:ea typeface="+mn-ea"/>
        <a:cs typeface="+mn-cs"/>
      </a:defRPr>
    </a:lvl3pPr>
    <a:lvl4pPr marL="1371600" algn="ctr" rtl="0" fontAlgn="base">
      <a:spcBef>
        <a:spcPct val="0"/>
      </a:spcBef>
      <a:spcAft>
        <a:spcPct val="0"/>
      </a:spcAft>
      <a:defRPr sz="1200" kern="1200">
        <a:solidFill>
          <a:srgbClr val="FFFFFF"/>
        </a:solidFill>
        <a:effectLst>
          <a:outerShdw blurRad="38100" dist="38100" dir="2700000" algn="tl">
            <a:srgbClr val="000000">
              <a:alpha val="43137"/>
            </a:srgbClr>
          </a:outerShdw>
        </a:effectLst>
        <a:latin typeface="Arial" panose="020B0604020202020204" pitchFamily="34" charset="0"/>
        <a:ea typeface="+mn-ea"/>
        <a:cs typeface="+mn-cs"/>
      </a:defRPr>
    </a:lvl4pPr>
    <a:lvl5pPr marL="1828800" algn="ctr" rtl="0" fontAlgn="base">
      <a:spcBef>
        <a:spcPct val="0"/>
      </a:spcBef>
      <a:spcAft>
        <a:spcPct val="0"/>
      </a:spcAft>
      <a:defRPr sz="1200" kern="1200">
        <a:solidFill>
          <a:srgbClr val="FFFFFF"/>
        </a:solidFill>
        <a:effectLst>
          <a:outerShdw blurRad="38100" dist="38100" dir="2700000" algn="tl">
            <a:srgbClr val="000000">
              <a:alpha val="43137"/>
            </a:srgbClr>
          </a:outerShdw>
        </a:effectLst>
        <a:latin typeface="Arial" panose="020B0604020202020204" pitchFamily="34" charset="0"/>
        <a:ea typeface="+mn-ea"/>
        <a:cs typeface="+mn-cs"/>
      </a:defRPr>
    </a:lvl5pPr>
    <a:lvl6pPr marL="2286000" algn="l" defTabSz="914400" rtl="0" eaLnBrk="1" latinLnBrk="0" hangingPunct="1">
      <a:defRPr sz="1200" kern="1200">
        <a:solidFill>
          <a:srgbClr val="FFFFFF"/>
        </a:solidFill>
        <a:effectLst>
          <a:outerShdw blurRad="38100" dist="38100" dir="2700000" algn="tl">
            <a:srgbClr val="000000">
              <a:alpha val="43137"/>
            </a:srgbClr>
          </a:outerShdw>
        </a:effectLst>
        <a:latin typeface="Arial" panose="020B0604020202020204" pitchFamily="34" charset="0"/>
        <a:ea typeface="+mn-ea"/>
        <a:cs typeface="+mn-cs"/>
      </a:defRPr>
    </a:lvl6pPr>
    <a:lvl7pPr marL="2743200" algn="l" defTabSz="914400" rtl="0" eaLnBrk="1" latinLnBrk="0" hangingPunct="1">
      <a:defRPr sz="1200" kern="1200">
        <a:solidFill>
          <a:srgbClr val="FFFFFF"/>
        </a:solidFill>
        <a:effectLst>
          <a:outerShdw blurRad="38100" dist="38100" dir="2700000" algn="tl">
            <a:srgbClr val="000000">
              <a:alpha val="43137"/>
            </a:srgbClr>
          </a:outerShdw>
        </a:effectLst>
        <a:latin typeface="Arial" panose="020B0604020202020204" pitchFamily="34" charset="0"/>
        <a:ea typeface="+mn-ea"/>
        <a:cs typeface="+mn-cs"/>
      </a:defRPr>
    </a:lvl7pPr>
    <a:lvl8pPr marL="3200400" algn="l" defTabSz="914400" rtl="0" eaLnBrk="1" latinLnBrk="0" hangingPunct="1">
      <a:defRPr sz="1200" kern="1200">
        <a:solidFill>
          <a:srgbClr val="FFFFFF"/>
        </a:solidFill>
        <a:effectLst>
          <a:outerShdw blurRad="38100" dist="38100" dir="2700000" algn="tl">
            <a:srgbClr val="000000">
              <a:alpha val="43137"/>
            </a:srgbClr>
          </a:outerShdw>
        </a:effectLst>
        <a:latin typeface="Arial" panose="020B0604020202020204" pitchFamily="34" charset="0"/>
        <a:ea typeface="+mn-ea"/>
        <a:cs typeface="+mn-cs"/>
      </a:defRPr>
    </a:lvl8pPr>
    <a:lvl9pPr marL="3657600" algn="l" defTabSz="914400" rtl="0" eaLnBrk="1" latinLnBrk="0" hangingPunct="1">
      <a:defRPr sz="1200" kern="1200">
        <a:solidFill>
          <a:srgbClr val="FFFFFF"/>
        </a:solidFill>
        <a:effectLst>
          <a:outerShdw blurRad="38100" dist="38100" dir="2700000" algn="tl">
            <a:srgbClr val="000000">
              <a:alpha val="43137"/>
            </a:srgbClr>
          </a:outerShdw>
        </a:effectLst>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 uri="{2D200454-40CA-4A62-9FC3-DE9A4176ACB9}">
      <p15:notesGuideLst xmlns:p15="http://schemas.microsoft.com/office/powerpoint/2012/main">
        <p15:guide id="1" orient="horz" pos="2904">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81"/>
    <a:srgbClr val="FFA245"/>
    <a:srgbClr val="CC3300"/>
    <a:srgbClr val="FFF5C9"/>
    <a:srgbClr val="FFE881"/>
    <a:srgbClr val="FFEA81"/>
    <a:srgbClr val="0066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39" autoAdjust="0"/>
    <p:restoredTop sz="88508" autoAdjust="0"/>
  </p:normalViewPr>
  <p:slideViewPr>
    <p:cSldViewPr>
      <p:cViewPr varScale="1">
        <p:scale>
          <a:sx n="81" d="100"/>
          <a:sy n="81" d="100"/>
        </p:scale>
        <p:origin x="293" y="31"/>
      </p:cViewPr>
      <p:guideLst>
        <p:guide orient="horz" pos="225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66"/>
    </p:cViewPr>
  </p:sorterViewPr>
  <p:notesViewPr>
    <p:cSldViewPr>
      <p:cViewPr>
        <p:scale>
          <a:sx n="75" d="100"/>
          <a:sy n="75" d="100"/>
        </p:scale>
        <p:origin x="-1488" y="-33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98CEE13-51B5-4369-AA45-CA3B5ECFFED3}"/>
              </a:ext>
            </a:extLst>
          </p:cNvPr>
          <p:cNvSpPr>
            <a:spLocks noGrp="1" noChangeArrowheads="1"/>
          </p:cNvSpPr>
          <p:nvPr>
            <p:ph type="hdr" sz="quarter"/>
          </p:nvPr>
        </p:nvSpPr>
        <p:spPr bwMode="auto">
          <a:xfrm>
            <a:off x="0" y="0"/>
            <a:ext cx="30019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6" tIns="46057" rIns="92106" bIns="46057" numCol="1" anchor="t" anchorCtr="0" compatLnSpc="1">
            <a:prstTxWarp prst="textNoShape">
              <a:avLst/>
            </a:prstTxWarp>
          </a:bodyPr>
          <a:lstStyle>
            <a:lvl1pPr algn="l" defTabSz="920750">
              <a:defRPr>
                <a:effectLst/>
                <a:latin typeface="ACaslon RegularSC" pitchFamily="18" charset="0"/>
              </a:defRPr>
            </a:lvl1pPr>
          </a:lstStyle>
          <a:p>
            <a:endParaRPr lang="en-US" altLang="en-US"/>
          </a:p>
        </p:txBody>
      </p:sp>
      <p:sp>
        <p:nvSpPr>
          <p:cNvPr id="54275" name="Rectangle 3">
            <a:extLst>
              <a:ext uri="{FF2B5EF4-FFF2-40B4-BE49-F238E27FC236}">
                <a16:creationId xmlns:a16="http://schemas.microsoft.com/office/drawing/2014/main" id="{07A99AFB-8529-4111-8BEE-E89DBE31BD41}"/>
              </a:ext>
            </a:extLst>
          </p:cNvPr>
          <p:cNvSpPr>
            <a:spLocks noGrp="1" noChangeArrowheads="1"/>
          </p:cNvSpPr>
          <p:nvPr>
            <p:ph type="dt" sz="quarter" idx="1"/>
          </p:nvPr>
        </p:nvSpPr>
        <p:spPr bwMode="auto">
          <a:xfrm>
            <a:off x="3932238" y="0"/>
            <a:ext cx="30019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6" tIns="46057" rIns="92106" bIns="46057" numCol="1" anchor="t" anchorCtr="0" compatLnSpc="1">
            <a:prstTxWarp prst="textNoShape">
              <a:avLst/>
            </a:prstTxWarp>
          </a:bodyPr>
          <a:lstStyle>
            <a:lvl1pPr algn="r" defTabSz="920750">
              <a:defRPr>
                <a:effectLst/>
                <a:latin typeface="ACaslon RegularSC" pitchFamily="18" charset="0"/>
              </a:defRPr>
            </a:lvl1pPr>
          </a:lstStyle>
          <a:p>
            <a:endParaRPr lang="en-US" altLang="en-US"/>
          </a:p>
        </p:txBody>
      </p:sp>
      <p:sp>
        <p:nvSpPr>
          <p:cNvPr id="54276" name="Rectangle 4">
            <a:extLst>
              <a:ext uri="{FF2B5EF4-FFF2-40B4-BE49-F238E27FC236}">
                <a16:creationId xmlns:a16="http://schemas.microsoft.com/office/drawing/2014/main" id="{16A97DDD-D6D2-4001-8A53-BBCF6B3E28C5}"/>
              </a:ext>
            </a:extLst>
          </p:cNvPr>
          <p:cNvSpPr>
            <a:spLocks noGrp="1" noChangeArrowheads="1"/>
          </p:cNvSpPr>
          <p:nvPr>
            <p:ph type="ftr" sz="quarter" idx="2"/>
          </p:nvPr>
        </p:nvSpPr>
        <p:spPr bwMode="auto">
          <a:xfrm>
            <a:off x="0" y="8759825"/>
            <a:ext cx="3001963"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6" tIns="46057" rIns="92106" bIns="46057" numCol="1" anchor="b" anchorCtr="0" compatLnSpc="1">
            <a:prstTxWarp prst="textNoShape">
              <a:avLst/>
            </a:prstTxWarp>
          </a:bodyPr>
          <a:lstStyle>
            <a:lvl1pPr algn="l" defTabSz="920750">
              <a:defRPr>
                <a:effectLst/>
                <a:latin typeface="ACaslon RegularSC" pitchFamily="18" charset="0"/>
              </a:defRPr>
            </a:lvl1pPr>
          </a:lstStyle>
          <a:p>
            <a:endParaRPr lang="en-US" altLang="en-US"/>
          </a:p>
        </p:txBody>
      </p:sp>
      <p:sp>
        <p:nvSpPr>
          <p:cNvPr id="54277" name="Rectangle 5">
            <a:extLst>
              <a:ext uri="{FF2B5EF4-FFF2-40B4-BE49-F238E27FC236}">
                <a16:creationId xmlns:a16="http://schemas.microsoft.com/office/drawing/2014/main" id="{9C875F32-531D-4632-95CE-093AFBD5C756}"/>
              </a:ext>
            </a:extLst>
          </p:cNvPr>
          <p:cNvSpPr>
            <a:spLocks noGrp="1" noChangeArrowheads="1"/>
          </p:cNvSpPr>
          <p:nvPr>
            <p:ph type="sldNum" sz="quarter" idx="3"/>
          </p:nvPr>
        </p:nvSpPr>
        <p:spPr bwMode="auto">
          <a:xfrm>
            <a:off x="3932238" y="8759825"/>
            <a:ext cx="3001962"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06" tIns="46057" rIns="92106" bIns="46057" numCol="1" anchor="b" anchorCtr="0" compatLnSpc="1">
            <a:prstTxWarp prst="textNoShape">
              <a:avLst/>
            </a:prstTxWarp>
          </a:bodyPr>
          <a:lstStyle>
            <a:lvl1pPr algn="r" defTabSz="920750">
              <a:defRPr>
                <a:effectLst/>
                <a:latin typeface="ACaslon RegularSC" pitchFamily="18" charset="0"/>
              </a:defRPr>
            </a:lvl1pPr>
          </a:lstStyle>
          <a:p>
            <a:fld id="{B942C4D0-6EEF-4FFD-BA23-69925537A7EF}"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BC2D32D-045A-4294-9FC6-532A6E961DCD}"/>
              </a:ext>
            </a:extLst>
          </p:cNvPr>
          <p:cNvSpPr>
            <a:spLocks noGrp="1" noChangeArrowheads="1"/>
          </p:cNvSpPr>
          <p:nvPr>
            <p:ph type="hdr" sz="quarter"/>
          </p:nvPr>
        </p:nvSpPr>
        <p:spPr bwMode="auto">
          <a:xfrm>
            <a:off x="0" y="0"/>
            <a:ext cx="29702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8" tIns="45620" rIns="91238" bIns="45620" numCol="1" anchor="t" anchorCtr="0" compatLnSpc="1">
            <a:prstTxWarp prst="textNoShape">
              <a:avLst/>
            </a:prstTxWarp>
          </a:bodyPr>
          <a:lstStyle>
            <a:lvl1pPr algn="l">
              <a:defRPr>
                <a:effectLst/>
                <a:latin typeface="CaslonOpnface BT" pitchFamily="82" charset="0"/>
              </a:defRPr>
            </a:lvl1pPr>
          </a:lstStyle>
          <a:p>
            <a:endParaRPr lang="en-US" altLang="en-US"/>
          </a:p>
        </p:txBody>
      </p:sp>
      <p:sp>
        <p:nvSpPr>
          <p:cNvPr id="119811" name="Rectangle 3">
            <a:extLst>
              <a:ext uri="{FF2B5EF4-FFF2-40B4-BE49-F238E27FC236}">
                <a16:creationId xmlns:a16="http://schemas.microsoft.com/office/drawing/2014/main" id="{87FE61B4-0264-46BA-83E6-00DFEB0EBEB0}"/>
              </a:ext>
            </a:extLst>
          </p:cNvPr>
          <p:cNvSpPr>
            <a:spLocks noGrp="1" noChangeArrowheads="1"/>
          </p:cNvSpPr>
          <p:nvPr>
            <p:ph type="dt" idx="1"/>
          </p:nvPr>
        </p:nvSpPr>
        <p:spPr bwMode="auto">
          <a:xfrm>
            <a:off x="3962400" y="0"/>
            <a:ext cx="2970213"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8" tIns="45620" rIns="91238" bIns="45620" numCol="1" anchor="t" anchorCtr="0" compatLnSpc="1">
            <a:prstTxWarp prst="textNoShape">
              <a:avLst/>
            </a:prstTxWarp>
          </a:bodyPr>
          <a:lstStyle>
            <a:lvl1pPr algn="r">
              <a:defRPr>
                <a:effectLst/>
                <a:latin typeface="CaslonOpnface BT" pitchFamily="82" charset="0"/>
              </a:defRPr>
            </a:lvl1pPr>
          </a:lstStyle>
          <a:p>
            <a:endParaRPr lang="en-US" altLang="en-US"/>
          </a:p>
        </p:txBody>
      </p:sp>
      <p:sp>
        <p:nvSpPr>
          <p:cNvPr id="119812" name="Rectangle 4">
            <a:extLst>
              <a:ext uri="{FF2B5EF4-FFF2-40B4-BE49-F238E27FC236}">
                <a16:creationId xmlns:a16="http://schemas.microsoft.com/office/drawing/2014/main" id="{C73482D0-B3EB-476C-801E-4890697844D6}"/>
              </a:ext>
            </a:extLst>
          </p:cNvPr>
          <p:cNvSpPr>
            <a:spLocks noGrp="1" noRot="1" noChangeAspect="1" noChangeArrowheads="1" noTextEdit="1"/>
          </p:cNvSpPr>
          <p:nvPr>
            <p:ph type="sldImg" idx="2"/>
          </p:nvPr>
        </p:nvSpPr>
        <p:spPr bwMode="auto">
          <a:xfrm>
            <a:off x="11811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9813" name="Rectangle 5">
            <a:extLst>
              <a:ext uri="{FF2B5EF4-FFF2-40B4-BE49-F238E27FC236}">
                <a16:creationId xmlns:a16="http://schemas.microsoft.com/office/drawing/2014/main" id="{3136F554-11D3-4718-B8C0-D3A2C18546EE}"/>
              </a:ext>
            </a:extLst>
          </p:cNvPr>
          <p:cNvSpPr>
            <a:spLocks noGrp="1" noChangeArrowheads="1"/>
          </p:cNvSpPr>
          <p:nvPr>
            <p:ph type="body" sz="quarter" idx="3"/>
          </p:nvPr>
        </p:nvSpPr>
        <p:spPr bwMode="auto">
          <a:xfrm>
            <a:off x="912813" y="4340225"/>
            <a:ext cx="5106987"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8" tIns="45620" rIns="91238" bIns="45620" numCol="1" anchor="t" anchorCtr="0" compatLnSpc="1">
            <a:prstTxWarp prst="textNoShape">
              <a:avLst/>
            </a:prstTxWarp>
          </a:bodyPr>
          <a:lstStyle/>
          <a:p>
            <a:pPr lvl="0"/>
            <a:r>
              <a:rPr lang="en-US" altLang="en-US"/>
              <a:t>Click to edit Master text styles</a:t>
            </a:r>
          </a:p>
          <a:p>
            <a:pPr lvl="1"/>
            <a:r>
              <a:rPr lang="en-US" altLang="en-US"/>
              <a:t> Second level</a:t>
            </a:r>
          </a:p>
          <a:p>
            <a:pPr lvl="2"/>
            <a:r>
              <a:rPr lang="en-US" altLang="en-US"/>
              <a:t>  Third level</a:t>
            </a:r>
          </a:p>
          <a:p>
            <a:pPr lvl="3"/>
            <a:r>
              <a:rPr lang="en-US" altLang="en-US"/>
              <a:t>Fourth level</a:t>
            </a:r>
          </a:p>
          <a:p>
            <a:pPr lvl="4"/>
            <a:r>
              <a:rPr lang="en-US" altLang="en-US"/>
              <a:t>Fifth level</a:t>
            </a:r>
          </a:p>
        </p:txBody>
      </p:sp>
      <p:sp>
        <p:nvSpPr>
          <p:cNvPr id="119814" name="Rectangle 6">
            <a:extLst>
              <a:ext uri="{FF2B5EF4-FFF2-40B4-BE49-F238E27FC236}">
                <a16:creationId xmlns:a16="http://schemas.microsoft.com/office/drawing/2014/main" id="{B26A3EC8-D6F4-4252-BD41-34EFE34A2D86}"/>
              </a:ext>
            </a:extLst>
          </p:cNvPr>
          <p:cNvSpPr>
            <a:spLocks noGrp="1" noChangeArrowheads="1"/>
          </p:cNvSpPr>
          <p:nvPr>
            <p:ph type="ftr" sz="quarter" idx="4"/>
          </p:nvPr>
        </p:nvSpPr>
        <p:spPr bwMode="auto">
          <a:xfrm>
            <a:off x="0" y="87614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8" tIns="45620" rIns="91238" bIns="45620" numCol="1" anchor="b" anchorCtr="0" compatLnSpc="1">
            <a:prstTxWarp prst="textNoShape">
              <a:avLst/>
            </a:prstTxWarp>
          </a:bodyPr>
          <a:lstStyle>
            <a:lvl1pPr algn="l">
              <a:defRPr>
                <a:effectLst/>
                <a:latin typeface="CaslonOpnface BT" pitchFamily="82" charset="0"/>
              </a:defRPr>
            </a:lvl1pPr>
          </a:lstStyle>
          <a:p>
            <a:endParaRPr lang="en-US" altLang="en-US"/>
          </a:p>
        </p:txBody>
      </p:sp>
      <p:sp>
        <p:nvSpPr>
          <p:cNvPr id="119815" name="Rectangle 7">
            <a:extLst>
              <a:ext uri="{FF2B5EF4-FFF2-40B4-BE49-F238E27FC236}">
                <a16:creationId xmlns:a16="http://schemas.microsoft.com/office/drawing/2014/main" id="{4000B29F-12FD-492F-A2ED-9CEB1C5A40A1}"/>
              </a:ext>
            </a:extLst>
          </p:cNvPr>
          <p:cNvSpPr>
            <a:spLocks noGrp="1" noChangeArrowheads="1"/>
          </p:cNvSpPr>
          <p:nvPr>
            <p:ph type="sldNum" sz="quarter" idx="5"/>
          </p:nvPr>
        </p:nvSpPr>
        <p:spPr bwMode="auto">
          <a:xfrm>
            <a:off x="3962400" y="87614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38" tIns="45620" rIns="91238" bIns="45620" numCol="1" anchor="b" anchorCtr="0" compatLnSpc="1">
            <a:prstTxWarp prst="textNoShape">
              <a:avLst/>
            </a:prstTxWarp>
          </a:bodyPr>
          <a:lstStyle>
            <a:lvl1pPr algn="r">
              <a:defRPr>
                <a:effectLst/>
                <a:latin typeface="CaslonOpnface BT" pitchFamily="82" charset="0"/>
              </a:defRPr>
            </a:lvl1pPr>
          </a:lstStyle>
          <a:p>
            <a:fld id="{20C6371F-6AD0-40CB-BD23-E33BE33BA86E}"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buChar char="•"/>
      <a:defRPr sz="1400" kern="1200">
        <a:solidFill>
          <a:schemeClr val="tx1"/>
        </a:solidFill>
        <a:latin typeface="Times New Roman" panose="02020603050405020304" pitchFamily="18" charset="0"/>
        <a:ea typeface="+mn-ea"/>
        <a:cs typeface="+mn-cs"/>
      </a:defRPr>
    </a:lvl1pPr>
    <a:lvl2pPr marL="342900" indent="114300" algn="l" rtl="0" fontAlgn="base">
      <a:spcBef>
        <a:spcPct val="30000"/>
      </a:spcBef>
      <a:spcAft>
        <a:spcPct val="0"/>
      </a:spcAft>
      <a:buFont typeface="Wingdings" panose="05000000000000000000" pitchFamily="2" charset="2"/>
      <a:buChar char="Ø"/>
      <a:defRPr sz="1200" kern="1200">
        <a:solidFill>
          <a:schemeClr val="tx1"/>
        </a:solidFill>
        <a:latin typeface="Times New Roman" panose="02020603050405020304" pitchFamily="18" charset="0"/>
        <a:ea typeface="+mn-ea"/>
        <a:cs typeface="+mn-cs"/>
      </a:defRPr>
    </a:lvl2pPr>
    <a:lvl3pPr marL="749300" indent="165100" algn="l" rtl="0" fontAlgn="base">
      <a:spcBef>
        <a:spcPct val="30000"/>
      </a:spcBef>
      <a:spcAft>
        <a:spcPct val="0"/>
      </a:spcAft>
      <a:buFont typeface="Wingdings" panose="05000000000000000000" pitchFamily="2" charset="2"/>
      <a:buChar char="ü"/>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F185855-7416-4B9B-9B4F-DE8C0C31BE04}"/>
              </a:ext>
            </a:extLst>
          </p:cNvPr>
          <p:cNvSpPr>
            <a:spLocks noGrp="1" noChangeArrowheads="1"/>
          </p:cNvSpPr>
          <p:nvPr>
            <p:ph type="sldNum" sz="quarter" idx="5"/>
          </p:nvPr>
        </p:nvSpPr>
        <p:spPr>
          <a:ln/>
        </p:spPr>
        <p:txBody>
          <a:bodyPr/>
          <a:lstStyle/>
          <a:p>
            <a:fld id="{DB433090-A2BC-4B4B-8123-E7FDDA202254}" type="slidenum">
              <a:rPr lang="en-US" altLang="en-US"/>
              <a:pPr/>
              <a:t>1</a:t>
            </a:fld>
            <a:endParaRPr lang="en-US" altLang="en-US"/>
          </a:p>
        </p:txBody>
      </p:sp>
      <p:sp>
        <p:nvSpPr>
          <p:cNvPr id="1033218" name="Rectangle 2">
            <a:extLst>
              <a:ext uri="{FF2B5EF4-FFF2-40B4-BE49-F238E27FC236}">
                <a16:creationId xmlns:a16="http://schemas.microsoft.com/office/drawing/2014/main" id="{1997823E-C93A-4471-B527-3E60A4E24FD0}"/>
              </a:ext>
            </a:extLst>
          </p:cNvPr>
          <p:cNvSpPr>
            <a:spLocks noGrp="1" noRot="1" noChangeAspect="1" noChangeArrowheads="1" noTextEdit="1"/>
          </p:cNvSpPr>
          <p:nvPr>
            <p:ph type="sldImg"/>
          </p:nvPr>
        </p:nvSpPr>
        <p:spPr>
          <a:xfrm>
            <a:off x="1147763" y="698500"/>
            <a:ext cx="4641850" cy="3481388"/>
          </a:xfrm>
          <a:ln/>
        </p:spPr>
      </p:sp>
      <p:sp>
        <p:nvSpPr>
          <p:cNvPr id="1033219" name="Rectangle 3">
            <a:extLst>
              <a:ext uri="{FF2B5EF4-FFF2-40B4-BE49-F238E27FC236}">
                <a16:creationId xmlns:a16="http://schemas.microsoft.com/office/drawing/2014/main" id="{79C24A90-4FB0-4CD1-846F-64412E9BA32F}"/>
              </a:ext>
            </a:extLst>
          </p:cNvPr>
          <p:cNvSpPr>
            <a:spLocks noGrp="1" noChangeArrowheads="1"/>
          </p:cNvSpPr>
          <p:nvPr>
            <p:ph type="body" idx="1"/>
          </p:nvPr>
        </p:nvSpPr>
        <p:spPr>
          <a:xfrm>
            <a:off x="917575" y="4406900"/>
            <a:ext cx="5099050" cy="4102100"/>
          </a:xfrm>
        </p:spPr>
        <p:txBody>
          <a:bodyPr/>
          <a:lstStyle/>
          <a:p>
            <a:r>
              <a:rPr lang="en-US" altLang="en-US"/>
              <a:t>Self introduction and introduction of topic.</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B5B1C8C-2FA1-41D9-850C-6D23F0AA17AE}"/>
              </a:ext>
            </a:extLst>
          </p:cNvPr>
          <p:cNvSpPr>
            <a:spLocks noGrp="1" noChangeArrowheads="1"/>
          </p:cNvSpPr>
          <p:nvPr>
            <p:ph type="sldNum" sz="quarter" idx="5"/>
          </p:nvPr>
        </p:nvSpPr>
        <p:spPr>
          <a:ln/>
        </p:spPr>
        <p:txBody>
          <a:bodyPr/>
          <a:lstStyle/>
          <a:p>
            <a:fld id="{DB13D47E-B5D2-47F3-B2E1-64F4F092619A}" type="slidenum">
              <a:rPr lang="en-US" altLang="en-US"/>
              <a:pPr/>
              <a:t>13</a:t>
            </a:fld>
            <a:endParaRPr lang="en-US" altLang="en-US"/>
          </a:p>
        </p:txBody>
      </p:sp>
      <p:sp>
        <p:nvSpPr>
          <p:cNvPr id="1063938" name="Rectangle 2">
            <a:extLst>
              <a:ext uri="{FF2B5EF4-FFF2-40B4-BE49-F238E27FC236}">
                <a16:creationId xmlns:a16="http://schemas.microsoft.com/office/drawing/2014/main" id="{231E3ACC-3ABF-4599-9E6D-24C50C4962A2}"/>
              </a:ext>
            </a:extLst>
          </p:cNvPr>
          <p:cNvSpPr>
            <a:spLocks noGrp="1" noRot="1" noChangeAspect="1" noChangeArrowheads="1" noTextEdit="1"/>
          </p:cNvSpPr>
          <p:nvPr>
            <p:ph type="sldImg"/>
          </p:nvPr>
        </p:nvSpPr>
        <p:spPr>
          <a:ln/>
        </p:spPr>
      </p:sp>
      <p:sp>
        <p:nvSpPr>
          <p:cNvPr id="1063939" name="Rectangle 3">
            <a:extLst>
              <a:ext uri="{FF2B5EF4-FFF2-40B4-BE49-F238E27FC236}">
                <a16:creationId xmlns:a16="http://schemas.microsoft.com/office/drawing/2014/main" id="{66A14A58-4559-49EE-A325-04E668A48BB5}"/>
              </a:ext>
            </a:extLst>
          </p:cNvPr>
          <p:cNvSpPr>
            <a:spLocks noGrp="1" noChangeArrowheads="1"/>
          </p:cNvSpPr>
          <p:nvPr>
            <p:ph type="body" idx="1"/>
          </p:nvPr>
        </p:nvSpPr>
        <p:spPr/>
        <p:txBody>
          <a:bodyPr/>
          <a:lstStyle/>
          <a:p>
            <a:r>
              <a:rPr lang="en-US" altLang="en-US"/>
              <a:t>This slide illustrates the 5 main objectives of the NWS TsunamiReady Program.  They are…(read slide).</a:t>
            </a:r>
          </a:p>
          <a:p>
            <a:endParaRPr lang="en-US" altLang="en-US"/>
          </a:p>
          <a:p>
            <a:r>
              <a:rPr lang="en-US" altLang="en-US"/>
              <a:t>Notice the emphasis on standards, consistency, and advanced planning.</a:t>
            </a:r>
          </a:p>
          <a:p>
            <a:endParaRPr lang="en-US" altLang="en-US"/>
          </a:p>
          <a:p>
            <a:r>
              <a:rPr lang="en-US" altLang="en-US"/>
              <a:t>These attributes are key to a community successfully being recognized in the TsunamiReady program.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09F318-51DD-4905-BBD5-01DC945D0E79}"/>
              </a:ext>
            </a:extLst>
          </p:cNvPr>
          <p:cNvSpPr>
            <a:spLocks noGrp="1" noChangeArrowheads="1"/>
          </p:cNvSpPr>
          <p:nvPr>
            <p:ph type="sldNum" sz="quarter" idx="5"/>
          </p:nvPr>
        </p:nvSpPr>
        <p:spPr>
          <a:ln/>
        </p:spPr>
        <p:txBody>
          <a:bodyPr/>
          <a:lstStyle/>
          <a:p>
            <a:fld id="{B3CABB24-80C0-4083-A897-0A4B5F9E2849}" type="slidenum">
              <a:rPr lang="en-US" altLang="en-US"/>
              <a:pPr/>
              <a:t>14</a:t>
            </a:fld>
            <a:endParaRPr lang="en-US" altLang="en-US"/>
          </a:p>
        </p:txBody>
      </p:sp>
      <p:sp>
        <p:nvSpPr>
          <p:cNvPr id="1064962" name="Rectangle 1026">
            <a:extLst>
              <a:ext uri="{FF2B5EF4-FFF2-40B4-BE49-F238E27FC236}">
                <a16:creationId xmlns:a16="http://schemas.microsoft.com/office/drawing/2014/main" id="{1011C03C-17EB-4CF0-AD13-C89C5DC48E3A}"/>
              </a:ext>
            </a:extLst>
          </p:cNvPr>
          <p:cNvSpPr>
            <a:spLocks noGrp="1" noRot="1" noChangeAspect="1" noChangeArrowheads="1" noTextEdit="1"/>
          </p:cNvSpPr>
          <p:nvPr>
            <p:ph type="sldImg"/>
          </p:nvPr>
        </p:nvSpPr>
        <p:spPr>
          <a:ln/>
        </p:spPr>
      </p:sp>
      <p:sp>
        <p:nvSpPr>
          <p:cNvPr id="1064963" name="Rectangle 1027">
            <a:extLst>
              <a:ext uri="{FF2B5EF4-FFF2-40B4-BE49-F238E27FC236}">
                <a16:creationId xmlns:a16="http://schemas.microsoft.com/office/drawing/2014/main" id="{79E270DF-E85B-4261-A208-6D113B9AECD4}"/>
              </a:ext>
            </a:extLst>
          </p:cNvPr>
          <p:cNvSpPr>
            <a:spLocks noGrp="1" noChangeArrowheads="1"/>
          </p:cNvSpPr>
          <p:nvPr>
            <p:ph type="body" idx="1"/>
          </p:nvPr>
        </p:nvSpPr>
        <p:spPr/>
        <p:txBody>
          <a:bodyPr/>
          <a:lstStyle/>
          <a:p>
            <a:r>
              <a:rPr lang="en-US" altLang="en-US"/>
              <a:t>There are many benefits to a community becoming TsunamiReady.</a:t>
            </a:r>
          </a:p>
          <a:p>
            <a:endParaRPr lang="en-US" altLang="en-US"/>
          </a:p>
          <a:p>
            <a:r>
              <a:rPr lang="en-US" altLang="en-US"/>
              <a:t>In addition to being better prepared for the Tsunami hazard, a community will be better prepared for “all types of hazards,” whether they are natural, like Tsunamis and Hurricanes, or technological like HAZMAT spills or Terrorism.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9BA6298-3E3E-48AF-9935-B0F0AC492E17}"/>
              </a:ext>
            </a:extLst>
          </p:cNvPr>
          <p:cNvSpPr>
            <a:spLocks noGrp="1" noChangeArrowheads="1"/>
          </p:cNvSpPr>
          <p:nvPr>
            <p:ph type="sldNum" sz="quarter" idx="5"/>
          </p:nvPr>
        </p:nvSpPr>
        <p:spPr>
          <a:ln/>
        </p:spPr>
        <p:txBody>
          <a:bodyPr/>
          <a:lstStyle/>
          <a:p>
            <a:fld id="{E0D2875B-D527-4674-B4D5-14BD208F66B4}" type="slidenum">
              <a:rPr lang="en-US" altLang="en-US"/>
              <a:pPr/>
              <a:t>15</a:t>
            </a:fld>
            <a:endParaRPr lang="en-US" altLang="en-US"/>
          </a:p>
        </p:txBody>
      </p:sp>
      <p:sp>
        <p:nvSpPr>
          <p:cNvPr id="1060866" name="Rectangle 1026">
            <a:extLst>
              <a:ext uri="{FF2B5EF4-FFF2-40B4-BE49-F238E27FC236}">
                <a16:creationId xmlns:a16="http://schemas.microsoft.com/office/drawing/2014/main" id="{632A4576-E590-4450-B9DC-95D98A513B3C}"/>
              </a:ext>
            </a:extLst>
          </p:cNvPr>
          <p:cNvSpPr>
            <a:spLocks noGrp="1" noRot="1" noChangeAspect="1" noChangeArrowheads="1" noTextEdit="1"/>
          </p:cNvSpPr>
          <p:nvPr>
            <p:ph type="sldImg"/>
          </p:nvPr>
        </p:nvSpPr>
        <p:spPr>
          <a:ln/>
        </p:spPr>
      </p:sp>
      <p:sp>
        <p:nvSpPr>
          <p:cNvPr id="1060867" name="Rectangle 1027">
            <a:extLst>
              <a:ext uri="{FF2B5EF4-FFF2-40B4-BE49-F238E27FC236}">
                <a16:creationId xmlns:a16="http://schemas.microsoft.com/office/drawing/2014/main" id="{0B7C76B2-3B7E-4B38-823C-B10B5A5CB927}"/>
              </a:ext>
            </a:extLst>
          </p:cNvPr>
          <p:cNvSpPr>
            <a:spLocks noGrp="1" noChangeArrowheads="1"/>
          </p:cNvSpPr>
          <p:nvPr>
            <p:ph type="body" idx="1"/>
          </p:nvPr>
        </p:nvSpPr>
        <p:spPr/>
        <p:txBody>
          <a:bodyPr/>
          <a:lstStyle/>
          <a:p>
            <a:r>
              <a:rPr lang="en-US" altLang="en-US"/>
              <a:t>There are 122 field Weather Forecast Offices (WFO) across the nation.</a:t>
            </a:r>
          </a:p>
          <a:p>
            <a:endParaRPr lang="en-US" altLang="en-US"/>
          </a:p>
          <a:p>
            <a:r>
              <a:rPr lang="en-US" altLang="en-US"/>
              <a:t>Each WFO has a “Warning Coordination Meteorologist” or WCM.</a:t>
            </a:r>
          </a:p>
          <a:p>
            <a:pPr>
              <a:buFontTx/>
              <a:buNone/>
            </a:pPr>
            <a:endParaRPr lang="en-US" altLang="en-US"/>
          </a:p>
          <a:p>
            <a:r>
              <a:rPr lang="en-US" altLang="en-US"/>
              <a:t>WCMs are our StormReady and TsunamiReady ambassadors to communities and are responsible for administering the program at the local level.</a:t>
            </a:r>
          </a:p>
          <a:p>
            <a:endParaRPr lang="en-US" altLang="en-US"/>
          </a:p>
          <a:p>
            <a:r>
              <a:rPr lang="en-US" altLang="en-US"/>
              <a:t>The WCM works closely with emergency managers, the media, and general public to help educate them about the threats of severe weather and to help them mitigate its affects.</a:t>
            </a:r>
          </a:p>
          <a:p>
            <a:endParaRPr lang="en-US" altLang="en-US"/>
          </a:p>
          <a:p>
            <a:r>
              <a:rPr lang="en-US" altLang="en-US"/>
              <a:t>Our FY2004 Goal was to recognize 100 new communities as StormReady or TsunamiReady.</a:t>
            </a:r>
          </a:p>
          <a:p>
            <a:endParaRPr lang="en-US" altLang="en-US"/>
          </a:p>
          <a:p>
            <a:r>
              <a:rPr lang="en-US" altLang="en-US"/>
              <a:t>We surpassed this goal and added 137 new communities during FY2004.</a:t>
            </a:r>
          </a:p>
          <a:p>
            <a:pPr>
              <a:buFontTx/>
              <a:buNone/>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C19F2A3-842F-419D-9413-494DFC1607BC}"/>
              </a:ext>
            </a:extLst>
          </p:cNvPr>
          <p:cNvSpPr>
            <a:spLocks noGrp="1" noChangeArrowheads="1"/>
          </p:cNvSpPr>
          <p:nvPr>
            <p:ph type="sldNum" sz="quarter" idx="5"/>
          </p:nvPr>
        </p:nvSpPr>
        <p:spPr>
          <a:ln/>
        </p:spPr>
        <p:txBody>
          <a:bodyPr/>
          <a:lstStyle/>
          <a:p>
            <a:fld id="{B6B9393C-2F08-407E-A873-EB1646292623}" type="slidenum">
              <a:rPr lang="en-US" altLang="en-US"/>
              <a:pPr/>
              <a:t>16</a:t>
            </a:fld>
            <a:endParaRPr lang="en-US" altLang="en-US"/>
          </a:p>
        </p:txBody>
      </p:sp>
      <p:sp>
        <p:nvSpPr>
          <p:cNvPr id="1075202" name="Rectangle 2">
            <a:extLst>
              <a:ext uri="{FF2B5EF4-FFF2-40B4-BE49-F238E27FC236}">
                <a16:creationId xmlns:a16="http://schemas.microsoft.com/office/drawing/2014/main" id="{DFCCFD4F-5927-4F00-BE83-6D7526E1228F}"/>
              </a:ext>
            </a:extLst>
          </p:cNvPr>
          <p:cNvSpPr>
            <a:spLocks noGrp="1" noRot="1" noChangeAspect="1" noChangeArrowheads="1" noTextEdit="1"/>
          </p:cNvSpPr>
          <p:nvPr>
            <p:ph type="sldImg"/>
          </p:nvPr>
        </p:nvSpPr>
        <p:spPr>
          <a:ln/>
        </p:spPr>
      </p:sp>
      <p:sp>
        <p:nvSpPr>
          <p:cNvPr id="1075203" name="Rectangle 3">
            <a:extLst>
              <a:ext uri="{FF2B5EF4-FFF2-40B4-BE49-F238E27FC236}">
                <a16:creationId xmlns:a16="http://schemas.microsoft.com/office/drawing/2014/main" id="{07983A2B-0049-4314-B090-BD73155CE8C1}"/>
              </a:ext>
            </a:extLst>
          </p:cNvPr>
          <p:cNvSpPr>
            <a:spLocks noGrp="1" noChangeArrowheads="1"/>
          </p:cNvSpPr>
          <p:nvPr>
            <p:ph type="body" idx="1"/>
          </p:nvPr>
        </p:nvSpPr>
        <p:spPr/>
        <p:txBody>
          <a:bodyPr/>
          <a:lstStyle/>
          <a:p>
            <a:pPr>
              <a:buFontTx/>
              <a:buNone/>
            </a:pPr>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356B890-F4E7-4370-9E72-AB025EBEAABD}"/>
              </a:ext>
            </a:extLst>
          </p:cNvPr>
          <p:cNvSpPr>
            <a:spLocks noGrp="1" noChangeArrowheads="1"/>
          </p:cNvSpPr>
          <p:nvPr>
            <p:ph type="sldNum" sz="quarter" idx="5"/>
          </p:nvPr>
        </p:nvSpPr>
        <p:spPr>
          <a:ln/>
        </p:spPr>
        <p:txBody>
          <a:bodyPr/>
          <a:lstStyle/>
          <a:p>
            <a:fld id="{DE804A30-A722-43D8-963D-DA07C9EA27E0}" type="slidenum">
              <a:rPr lang="en-US" altLang="en-US"/>
              <a:pPr/>
              <a:t>17</a:t>
            </a:fld>
            <a:endParaRPr lang="en-US" altLang="en-US"/>
          </a:p>
        </p:txBody>
      </p:sp>
      <p:sp>
        <p:nvSpPr>
          <p:cNvPr id="1061890" name="Rectangle 2">
            <a:extLst>
              <a:ext uri="{FF2B5EF4-FFF2-40B4-BE49-F238E27FC236}">
                <a16:creationId xmlns:a16="http://schemas.microsoft.com/office/drawing/2014/main" id="{247E3AF9-BCCD-4C65-8BE0-EEC2687473CC}"/>
              </a:ext>
            </a:extLst>
          </p:cNvPr>
          <p:cNvSpPr>
            <a:spLocks noGrp="1" noRot="1" noChangeAspect="1" noChangeArrowheads="1" noTextEdit="1"/>
          </p:cNvSpPr>
          <p:nvPr>
            <p:ph type="sldImg"/>
          </p:nvPr>
        </p:nvSpPr>
        <p:spPr>
          <a:ln/>
        </p:spPr>
      </p:sp>
      <p:sp>
        <p:nvSpPr>
          <p:cNvPr id="1061891" name="Rectangle 3">
            <a:extLst>
              <a:ext uri="{FF2B5EF4-FFF2-40B4-BE49-F238E27FC236}">
                <a16:creationId xmlns:a16="http://schemas.microsoft.com/office/drawing/2014/main" id="{8FB89A30-13D9-49F6-8B36-EF0F8DC9DB83}"/>
              </a:ext>
            </a:extLst>
          </p:cNvPr>
          <p:cNvSpPr>
            <a:spLocks noGrp="1" noChangeArrowheads="1"/>
          </p:cNvSpPr>
          <p:nvPr>
            <p:ph type="body" idx="1"/>
          </p:nvPr>
        </p:nvSpPr>
        <p:spPr/>
        <p:txBody>
          <a:bodyPr/>
          <a:lstStyle/>
          <a:p>
            <a:r>
              <a:rPr lang="en-US" altLang="en-US"/>
              <a:t>The TsunamiReady program has established guidelines that a community must meet to be officially recognized in the program.</a:t>
            </a:r>
          </a:p>
          <a:p>
            <a:endParaRPr lang="en-US" altLang="en-US"/>
          </a:p>
          <a:p>
            <a:r>
              <a:rPr lang="en-US" altLang="en-US"/>
              <a:t>There are five major areas that the program addresses.</a:t>
            </a:r>
          </a:p>
          <a:p>
            <a:endParaRPr lang="en-US" altLang="en-US"/>
          </a:p>
          <a:p>
            <a:r>
              <a:rPr lang="en-US" altLang="en-US"/>
              <a:t>The first area is: Establish Communication and Coordination Plans.  The second is: Receive Critical Tsunami Warning Information.</a:t>
            </a:r>
          </a:p>
          <a:p>
            <a:endParaRPr lang="en-US" altLang="en-US"/>
          </a:p>
          <a:p>
            <a:r>
              <a:rPr lang="en-US" altLang="en-US"/>
              <a:t>As you can see from this slide, communication is the key to receiving critical NWS warnings.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D63A4C-E78E-46FD-B4E7-F944A9105DB7}"/>
              </a:ext>
            </a:extLst>
          </p:cNvPr>
          <p:cNvSpPr>
            <a:spLocks noGrp="1" noChangeArrowheads="1"/>
          </p:cNvSpPr>
          <p:nvPr>
            <p:ph type="sldNum" sz="quarter" idx="5"/>
          </p:nvPr>
        </p:nvSpPr>
        <p:spPr>
          <a:ln/>
        </p:spPr>
        <p:txBody>
          <a:bodyPr/>
          <a:lstStyle/>
          <a:p>
            <a:fld id="{E46B4CD8-CF8A-4CCF-9E4F-2C2969184E69}" type="slidenum">
              <a:rPr lang="en-US" altLang="en-US"/>
              <a:pPr/>
              <a:t>18</a:t>
            </a:fld>
            <a:endParaRPr lang="en-US" altLang="en-US"/>
          </a:p>
        </p:txBody>
      </p:sp>
      <p:sp>
        <p:nvSpPr>
          <p:cNvPr id="1067010" name="Rectangle 2">
            <a:extLst>
              <a:ext uri="{FF2B5EF4-FFF2-40B4-BE49-F238E27FC236}">
                <a16:creationId xmlns:a16="http://schemas.microsoft.com/office/drawing/2014/main" id="{84AD0BB8-3E18-4BE6-A2D8-B58508CF9810}"/>
              </a:ext>
            </a:extLst>
          </p:cNvPr>
          <p:cNvSpPr>
            <a:spLocks noGrp="1" noRot="1" noChangeAspect="1" noChangeArrowheads="1" noTextEdit="1"/>
          </p:cNvSpPr>
          <p:nvPr>
            <p:ph type="sldImg"/>
          </p:nvPr>
        </p:nvSpPr>
        <p:spPr>
          <a:ln/>
        </p:spPr>
      </p:sp>
      <p:sp>
        <p:nvSpPr>
          <p:cNvPr id="1067011" name="Rectangle 3">
            <a:extLst>
              <a:ext uri="{FF2B5EF4-FFF2-40B4-BE49-F238E27FC236}">
                <a16:creationId xmlns:a16="http://schemas.microsoft.com/office/drawing/2014/main" id="{D545B699-E597-4B5E-B693-77DC7C042F26}"/>
              </a:ext>
            </a:extLst>
          </p:cNvPr>
          <p:cNvSpPr>
            <a:spLocks noGrp="1" noChangeArrowheads="1"/>
          </p:cNvSpPr>
          <p:nvPr>
            <p:ph type="body" idx="1"/>
          </p:nvPr>
        </p:nvSpPr>
        <p:spPr/>
        <p:txBody>
          <a:bodyPr/>
          <a:lstStyle/>
          <a:p>
            <a:r>
              <a:rPr lang="en-US" altLang="en-US"/>
              <a:t>In addition to being able to receive NWS warnings, a community must also have more than one way to disseminate the warning to the public.</a:t>
            </a:r>
          </a:p>
          <a:p>
            <a:endParaRPr lang="en-US" altLang="en-US"/>
          </a:p>
          <a:p>
            <a:r>
              <a:rPr lang="en-US" altLang="en-US"/>
              <a:t>Quick dissemination of NWS warnings is crucial to the success of the TsunamiReady program, because lives can be lost if the public does not receive the warning in a timely and effective manner.</a:t>
            </a:r>
          </a:p>
          <a:p>
            <a:endParaRPr lang="en-US" altLang="en-US"/>
          </a:p>
          <a:p>
            <a:r>
              <a:rPr lang="en-US" altLang="en-US"/>
              <a:t>This slide illustrates several ways that a community could disseminate a Tsunami Warning that was issued by the Pacific Tsunami Warning Center.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6515E2-EC13-4634-90C6-A9352C860470}"/>
              </a:ext>
            </a:extLst>
          </p:cNvPr>
          <p:cNvSpPr>
            <a:spLocks noGrp="1" noChangeArrowheads="1"/>
          </p:cNvSpPr>
          <p:nvPr>
            <p:ph type="sldNum" sz="quarter" idx="5"/>
          </p:nvPr>
        </p:nvSpPr>
        <p:spPr>
          <a:ln/>
        </p:spPr>
        <p:txBody>
          <a:bodyPr/>
          <a:lstStyle/>
          <a:p>
            <a:fld id="{59D7A3E3-17F5-4710-B97E-2399DC85A8D2}" type="slidenum">
              <a:rPr lang="en-US" altLang="en-US"/>
              <a:pPr/>
              <a:t>19</a:t>
            </a:fld>
            <a:endParaRPr lang="en-US" altLang="en-US"/>
          </a:p>
        </p:txBody>
      </p:sp>
      <p:sp>
        <p:nvSpPr>
          <p:cNvPr id="1068034" name="Rectangle 2">
            <a:extLst>
              <a:ext uri="{FF2B5EF4-FFF2-40B4-BE49-F238E27FC236}">
                <a16:creationId xmlns:a16="http://schemas.microsoft.com/office/drawing/2014/main" id="{E8D283D9-09B7-4B83-BB56-1B2BF8F79FDF}"/>
              </a:ext>
            </a:extLst>
          </p:cNvPr>
          <p:cNvSpPr>
            <a:spLocks noGrp="1" noRot="1" noChangeAspect="1" noChangeArrowheads="1" noTextEdit="1"/>
          </p:cNvSpPr>
          <p:nvPr>
            <p:ph type="sldImg"/>
          </p:nvPr>
        </p:nvSpPr>
        <p:spPr>
          <a:ln/>
        </p:spPr>
      </p:sp>
      <p:sp>
        <p:nvSpPr>
          <p:cNvPr id="1068035" name="Rectangle 3">
            <a:extLst>
              <a:ext uri="{FF2B5EF4-FFF2-40B4-BE49-F238E27FC236}">
                <a16:creationId xmlns:a16="http://schemas.microsoft.com/office/drawing/2014/main" id="{BD226B41-AC8E-4276-B3BC-D7A9ED9F729A}"/>
              </a:ext>
            </a:extLst>
          </p:cNvPr>
          <p:cNvSpPr>
            <a:spLocks noGrp="1" noChangeArrowheads="1"/>
          </p:cNvSpPr>
          <p:nvPr>
            <p:ph type="body" idx="1"/>
          </p:nvPr>
        </p:nvSpPr>
        <p:spPr/>
        <p:txBody>
          <a:bodyPr/>
          <a:lstStyle/>
          <a:p>
            <a:r>
              <a:rPr lang="en-US" altLang="en-US"/>
              <a:t>Public education and training is also a major part of the TsunamiReady program.</a:t>
            </a:r>
          </a:p>
          <a:p>
            <a:endParaRPr lang="en-US" altLang="en-US"/>
          </a:p>
          <a:p>
            <a:r>
              <a:rPr lang="en-US" altLang="en-US"/>
              <a:t>NWS field WCMs visit the community and provide tsunami and weather safety presentations to both the public and emergency managers.</a:t>
            </a:r>
          </a:p>
          <a:p>
            <a:endParaRPr lang="en-US" altLang="en-US"/>
          </a:p>
          <a:p>
            <a:r>
              <a:rPr lang="en-US" altLang="en-US"/>
              <a:t>Local communities must also do their part and designate safe zone for Tsunamis, map out evacuation routes, install evacuation route signs, and provide this information to the public and schools.</a:t>
            </a:r>
          </a:p>
          <a:p>
            <a:endParaRPr lang="en-US" altLang="en-US"/>
          </a:p>
          <a:p>
            <a:endParaRPr lang="en-US" altLang="en-US"/>
          </a:p>
          <a:p>
            <a:endParaRPr lang="en-US" altLang="en-US"/>
          </a:p>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8F8AC5-972C-4740-8139-8B7537A0C336}"/>
              </a:ext>
            </a:extLst>
          </p:cNvPr>
          <p:cNvSpPr>
            <a:spLocks noGrp="1" noChangeArrowheads="1"/>
          </p:cNvSpPr>
          <p:nvPr>
            <p:ph type="sldNum" sz="quarter" idx="5"/>
          </p:nvPr>
        </p:nvSpPr>
        <p:spPr>
          <a:ln/>
        </p:spPr>
        <p:txBody>
          <a:bodyPr/>
          <a:lstStyle/>
          <a:p>
            <a:fld id="{08A0312F-51A7-4B58-AAEF-7D4A969CE4D1}" type="slidenum">
              <a:rPr lang="en-US" altLang="en-US"/>
              <a:pPr/>
              <a:t>20</a:t>
            </a:fld>
            <a:endParaRPr lang="en-US" altLang="en-US"/>
          </a:p>
        </p:txBody>
      </p:sp>
      <p:sp>
        <p:nvSpPr>
          <p:cNvPr id="1069058" name="Rectangle 2">
            <a:extLst>
              <a:ext uri="{FF2B5EF4-FFF2-40B4-BE49-F238E27FC236}">
                <a16:creationId xmlns:a16="http://schemas.microsoft.com/office/drawing/2014/main" id="{A60163AC-575B-40AC-8964-4D2948E61522}"/>
              </a:ext>
            </a:extLst>
          </p:cNvPr>
          <p:cNvSpPr>
            <a:spLocks noGrp="1" noRot="1" noChangeAspect="1" noChangeArrowheads="1" noTextEdit="1"/>
          </p:cNvSpPr>
          <p:nvPr>
            <p:ph type="sldImg"/>
          </p:nvPr>
        </p:nvSpPr>
        <p:spPr>
          <a:ln/>
        </p:spPr>
      </p:sp>
      <p:sp>
        <p:nvSpPr>
          <p:cNvPr id="1069059" name="Rectangle 3">
            <a:extLst>
              <a:ext uri="{FF2B5EF4-FFF2-40B4-BE49-F238E27FC236}">
                <a16:creationId xmlns:a16="http://schemas.microsoft.com/office/drawing/2014/main" id="{39FE5FB9-1CB1-48D3-82CC-C50B89E423D9}"/>
              </a:ext>
            </a:extLst>
          </p:cNvPr>
          <p:cNvSpPr>
            <a:spLocks noGrp="1" noChangeArrowheads="1"/>
          </p:cNvSpPr>
          <p:nvPr>
            <p:ph type="body" idx="1"/>
          </p:nvPr>
        </p:nvSpPr>
        <p:spPr/>
        <p:txBody>
          <a:bodyPr/>
          <a:lstStyle/>
          <a:p>
            <a:r>
              <a:rPr lang="en-US" altLang="en-US"/>
              <a:t>Finally, the TsunamiReady program addresses what we call “administrative” preparedness.</a:t>
            </a:r>
          </a:p>
          <a:p>
            <a:endParaRPr lang="en-US" altLang="en-US"/>
          </a:p>
          <a:p>
            <a:r>
              <a:rPr lang="en-US" altLang="en-US"/>
              <a:t>A community must have a formal Tsunami hazard operations plan in place in order to be recognized.</a:t>
            </a:r>
          </a:p>
          <a:p>
            <a:endParaRPr lang="en-US" altLang="en-US"/>
          </a:p>
          <a:p>
            <a:r>
              <a:rPr lang="en-US" altLang="en-US"/>
              <a:t>Developing close partnerships between the NWS office and emergency managers – before the disaster occurs -- becomes critical during real weather emergencies.</a:t>
            </a:r>
          </a:p>
          <a:p>
            <a:endParaRPr lang="en-US" altLang="en-US"/>
          </a:p>
          <a:p>
            <a:r>
              <a:rPr lang="en-US" altLang="en-US"/>
              <a:t>Emergency managers are required to visit their local NWS office at least once a year.</a:t>
            </a:r>
          </a:p>
          <a:p>
            <a:endParaRPr lang="en-US" altLang="en-US"/>
          </a:p>
          <a:p>
            <a:r>
              <a:rPr lang="en-US" altLang="en-US"/>
              <a:t>NWS staff are required to visit emergency managers at least every other year.</a:t>
            </a:r>
          </a:p>
          <a:p>
            <a:endParaRPr lang="en-US" altLang="en-US"/>
          </a:p>
          <a:p>
            <a:r>
              <a:rPr lang="en-US" altLang="en-US"/>
              <a:t>However, if the local NWS office has established a close partnership with the local emergency manager, these visits can take place much more often.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012750D-6918-4A90-AA71-0F1AECFE4C7B}"/>
              </a:ext>
            </a:extLst>
          </p:cNvPr>
          <p:cNvSpPr>
            <a:spLocks noGrp="1" noChangeArrowheads="1"/>
          </p:cNvSpPr>
          <p:nvPr>
            <p:ph type="sldNum" sz="quarter" idx="5"/>
          </p:nvPr>
        </p:nvSpPr>
        <p:spPr>
          <a:ln/>
        </p:spPr>
        <p:txBody>
          <a:bodyPr/>
          <a:lstStyle/>
          <a:p>
            <a:fld id="{8A5C58E5-35CE-455D-840F-BDF96D60C101}" type="slidenum">
              <a:rPr lang="en-US" altLang="en-US"/>
              <a:pPr/>
              <a:t>21</a:t>
            </a:fld>
            <a:endParaRPr lang="en-US" altLang="en-US"/>
          </a:p>
        </p:txBody>
      </p:sp>
      <p:sp>
        <p:nvSpPr>
          <p:cNvPr id="1070082" name="Rectangle 2">
            <a:extLst>
              <a:ext uri="{FF2B5EF4-FFF2-40B4-BE49-F238E27FC236}">
                <a16:creationId xmlns:a16="http://schemas.microsoft.com/office/drawing/2014/main" id="{008F4829-32E2-4D82-B3A7-4F26FBC48133}"/>
              </a:ext>
            </a:extLst>
          </p:cNvPr>
          <p:cNvSpPr>
            <a:spLocks noGrp="1" noRot="1" noChangeAspect="1" noChangeArrowheads="1" noTextEdit="1"/>
          </p:cNvSpPr>
          <p:nvPr>
            <p:ph type="sldImg"/>
          </p:nvPr>
        </p:nvSpPr>
        <p:spPr>
          <a:ln/>
        </p:spPr>
      </p:sp>
      <p:sp>
        <p:nvSpPr>
          <p:cNvPr id="1070083" name="Rectangle 3">
            <a:extLst>
              <a:ext uri="{FF2B5EF4-FFF2-40B4-BE49-F238E27FC236}">
                <a16:creationId xmlns:a16="http://schemas.microsoft.com/office/drawing/2014/main" id="{C7C96737-202B-49F4-A6A9-B74165291514}"/>
              </a:ext>
            </a:extLst>
          </p:cNvPr>
          <p:cNvSpPr>
            <a:spLocks noGrp="1" noChangeArrowheads="1"/>
          </p:cNvSpPr>
          <p:nvPr>
            <p:ph type="body" idx="1"/>
          </p:nvPr>
        </p:nvSpPr>
        <p:spPr/>
        <p:txBody>
          <a:bodyPr/>
          <a:lstStyle/>
          <a:p>
            <a:pPr>
              <a:lnSpc>
                <a:spcPct val="80000"/>
              </a:lnSpc>
            </a:pPr>
            <a:r>
              <a:rPr lang="en-US" altLang="en-US" sz="900"/>
              <a:t>This slide illustrates how a community becomes recognized in the TsunamiReady program.  Let me provide you with some background…</a:t>
            </a:r>
          </a:p>
          <a:p>
            <a:pPr>
              <a:lnSpc>
                <a:spcPct val="80000"/>
              </a:lnSpc>
            </a:pPr>
            <a:endParaRPr lang="en-US" altLang="en-US" sz="900"/>
          </a:p>
          <a:p>
            <a:pPr>
              <a:lnSpc>
                <a:spcPct val="80000"/>
              </a:lnSpc>
            </a:pPr>
            <a:r>
              <a:rPr lang="en-US" altLang="en-US" sz="900"/>
              <a:t>There are Advisory Boards that implement and oversee the Storm/TsunamiReady programs.  Advisory Boards are set up on a national, regional, and local basis.</a:t>
            </a:r>
          </a:p>
          <a:p>
            <a:pPr>
              <a:lnSpc>
                <a:spcPct val="80000"/>
              </a:lnSpc>
            </a:pPr>
            <a:endParaRPr lang="en-US" altLang="en-US" sz="900"/>
          </a:p>
          <a:p>
            <a:pPr>
              <a:lnSpc>
                <a:spcPct val="80000"/>
              </a:lnSpc>
            </a:pPr>
            <a:r>
              <a:rPr lang="en-US" altLang="en-US" sz="900"/>
              <a:t>The National StormReady Advisory Board is responsible for general oversight of the StormReady and TsunamiReady programs.  The National Board maintains a minimum set of guidelines that is consistent across the country. </a:t>
            </a:r>
          </a:p>
          <a:p>
            <a:pPr>
              <a:lnSpc>
                <a:spcPct val="80000"/>
              </a:lnSpc>
            </a:pPr>
            <a:endParaRPr lang="en-US" altLang="en-US" sz="900"/>
          </a:p>
          <a:p>
            <a:pPr>
              <a:lnSpc>
                <a:spcPct val="80000"/>
              </a:lnSpc>
            </a:pPr>
            <a:r>
              <a:rPr lang="en-US" altLang="en-US" sz="900"/>
              <a:t>Each of the NWS’s six regional offices have Regional StormReady Advisory Boards and the Western, Alaska and Pacific regions have TsunamiReady Advisory Boards.  Regional StormReady Advisory Boards monitor the activities of local boards and ensure the national guidelines are maintained.</a:t>
            </a:r>
          </a:p>
          <a:p>
            <a:pPr>
              <a:lnSpc>
                <a:spcPct val="80000"/>
              </a:lnSpc>
            </a:pPr>
            <a:endParaRPr lang="en-US" altLang="en-US" sz="900"/>
          </a:p>
          <a:p>
            <a:pPr>
              <a:lnSpc>
                <a:spcPct val="80000"/>
              </a:lnSpc>
            </a:pPr>
            <a:r>
              <a:rPr lang="en-US" altLang="en-US" sz="900"/>
              <a:t>Local StormReady Advisory Boards enhance the programs to fit local and state situations. Each local board consists of at least:</a:t>
            </a:r>
          </a:p>
          <a:p>
            <a:pPr>
              <a:lnSpc>
                <a:spcPct val="80000"/>
              </a:lnSpc>
            </a:pPr>
            <a:endParaRPr lang="en-US" altLang="en-US" sz="900"/>
          </a:p>
          <a:p>
            <a:pPr>
              <a:lnSpc>
                <a:spcPct val="80000"/>
              </a:lnSpc>
            </a:pPr>
            <a:r>
              <a:rPr lang="en-US" altLang="en-US" sz="900"/>
              <a:t>	1 - NWS office Meteorologist in Charge</a:t>
            </a:r>
          </a:p>
          <a:p>
            <a:pPr>
              <a:lnSpc>
                <a:spcPct val="80000"/>
              </a:lnSpc>
            </a:pPr>
            <a:r>
              <a:rPr lang="en-US" altLang="en-US" sz="900"/>
              <a:t>	1 - NWS office Warning Coordination Meteorologist</a:t>
            </a:r>
          </a:p>
          <a:p>
            <a:pPr>
              <a:lnSpc>
                <a:spcPct val="80000"/>
              </a:lnSpc>
            </a:pPr>
            <a:r>
              <a:rPr lang="en-US" altLang="en-US" sz="900"/>
              <a:t>	1 - State emergency management agency director or designee</a:t>
            </a:r>
          </a:p>
          <a:p>
            <a:pPr>
              <a:lnSpc>
                <a:spcPct val="80000"/>
              </a:lnSpc>
            </a:pPr>
            <a:r>
              <a:rPr lang="en-US" altLang="en-US" sz="900"/>
              <a:t>	1 - Local emergency management association president or designee</a:t>
            </a:r>
          </a:p>
          <a:p>
            <a:pPr>
              <a:lnSpc>
                <a:spcPct val="80000"/>
              </a:lnSpc>
            </a:pPr>
            <a:r>
              <a:rPr lang="en-US" altLang="en-US" sz="900"/>
              <a:t>      1 – Geophysicist in Charge from the Tsunami Warning Center</a:t>
            </a:r>
          </a:p>
          <a:p>
            <a:pPr>
              <a:lnSpc>
                <a:spcPct val="80000"/>
              </a:lnSpc>
            </a:pPr>
            <a:endParaRPr lang="en-US" altLang="en-US" sz="900"/>
          </a:p>
          <a:p>
            <a:pPr>
              <a:lnSpc>
                <a:spcPct val="80000"/>
              </a:lnSpc>
            </a:pPr>
            <a:r>
              <a:rPr lang="en-US" altLang="en-US" sz="900"/>
              <a:t>The local board oversees all steps leading to the recognition of the StormReady and/or TsunamiReady community.  This may include developing bylaws for the board’s activities, enhancing the national guidelines for the local area, establishing procedures for verification visits, and implementing procedures for application review.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C7D6EF-849D-42A9-9AEC-60CD1599F777}"/>
              </a:ext>
            </a:extLst>
          </p:cNvPr>
          <p:cNvSpPr>
            <a:spLocks noGrp="1" noChangeArrowheads="1"/>
          </p:cNvSpPr>
          <p:nvPr>
            <p:ph type="sldNum" sz="quarter" idx="5"/>
          </p:nvPr>
        </p:nvSpPr>
        <p:spPr>
          <a:ln/>
        </p:spPr>
        <p:txBody>
          <a:bodyPr/>
          <a:lstStyle/>
          <a:p>
            <a:fld id="{75F442A8-F7CC-4F9B-A997-3A5C2B587B5C}" type="slidenum">
              <a:rPr lang="en-US" altLang="en-US"/>
              <a:pPr/>
              <a:t>22</a:t>
            </a:fld>
            <a:endParaRPr lang="en-US" altLang="en-US"/>
          </a:p>
        </p:txBody>
      </p:sp>
      <p:sp>
        <p:nvSpPr>
          <p:cNvPr id="1071106" name="Rectangle 2">
            <a:extLst>
              <a:ext uri="{FF2B5EF4-FFF2-40B4-BE49-F238E27FC236}">
                <a16:creationId xmlns:a16="http://schemas.microsoft.com/office/drawing/2014/main" id="{9C3CF417-5190-4916-8996-4964CA77417B}"/>
              </a:ext>
            </a:extLst>
          </p:cNvPr>
          <p:cNvSpPr>
            <a:spLocks noGrp="1" noRot="1" noChangeAspect="1" noChangeArrowheads="1" noTextEdit="1"/>
          </p:cNvSpPr>
          <p:nvPr>
            <p:ph type="sldImg"/>
          </p:nvPr>
        </p:nvSpPr>
        <p:spPr>
          <a:ln/>
        </p:spPr>
      </p:sp>
      <p:sp>
        <p:nvSpPr>
          <p:cNvPr id="1071107" name="Rectangle 3">
            <a:extLst>
              <a:ext uri="{FF2B5EF4-FFF2-40B4-BE49-F238E27FC236}">
                <a16:creationId xmlns:a16="http://schemas.microsoft.com/office/drawing/2014/main" id="{BBB2692F-E90F-4EE4-98D3-B20BFC6C5CC1}"/>
              </a:ext>
            </a:extLst>
          </p:cNvPr>
          <p:cNvSpPr>
            <a:spLocks noGrp="1" noChangeArrowheads="1"/>
          </p:cNvSpPr>
          <p:nvPr>
            <p:ph type="body" idx="1"/>
          </p:nvPr>
        </p:nvSpPr>
        <p:spPr/>
        <p:txBody>
          <a:bodyPr/>
          <a:lstStyle/>
          <a:p>
            <a:r>
              <a:rPr lang="en-US" altLang="en-US"/>
              <a:t>Here’s what successful applicants will receive.</a:t>
            </a:r>
          </a:p>
          <a:p>
            <a:endParaRPr lang="en-US" altLang="en-US"/>
          </a:p>
          <a:p>
            <a:r>
              <a:rPr lang="en-US" altLang="en-US"/>
              <a:t>Most importantly – the community will be better prepared to respond to a NOAA Tsunami Warning or other weather warning.</a:t>
            </a:r>
          </a:p>
          <a:p>
            <a:endParaRPr lang="en-US" altLang="en-US"/>
          </a:p>
          <a:p>
            <a:r>
              <a:rPr lang="en-US" altLang="en-US"/>
              <a:t>This preparedness is what will ultimately save lives if there is a real Tsunami or other weather emergency.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C8A1F2-3E23-45C6-942D-7C70301EECE5}"/>
              </a:ext>
            </a:extLst>
          </p:cNvPr>
          <p:cNvSpPr>
            <a:spLocks noGrp="1" noChangeArrowheads="1"/>
          </p:cNvSpPr>
          <p:nvPr>
            <p:ph type="sldNum" sz="quarter" idx="5"/>
          </p:nvPr>
        </p:nvSpPr>
        <p:spPr>
          <a:ln/>
        </p:spPr>
        <p:txBody>
          <a:bodyPr/>
          <a:lstStyle/>
          <a:p>
            <a:fld id="{D85BDE06-3F47-4D07-B61E-4DF26FBE0B16}" type="slidenum">
              <a:rPr lang="en-US" altLang="en-US"/>
              <a:pPr/>
              <a:t>2</a:t>
            </a:fld>
            <a:endParaRPr lang="en-US" altLang="en-US"/>
          </a:p>
        </p:txBody>
      </p:sp>
      <p:sp>
        <p:nvSpPr>
          <p:cNvPr id="1136642" name="Rectangle 2">
            <a:extLst>
              <a:ext uri="{FF2B5EF4-FFF2-40B4-BE49-F238E27FC236}">
                <a16:creationId xmlns:a16="http://schemas.microsoft.com/office/drawing/2014/main" id="{188B1474-0171-4492-8708-D1093013F633}"/>
              </a:ext>
            </a:extLst>
          </p:cNvPr>
          <p:cNvSpPr>
            <a:spLocks noGrp="1" noRot="1" noChangeAspect="1" noChangeArrowheads="1" noTextEdit="1"/>
          </p:cNvSpPr>
          <p:nvPr>
            <p:ph type="sldImg"/>
          </p:nvPr>
        </p:nvSpPr>
        <p:spPr>
          <a:ln/>
        </p:spPr>
      </p:sp>
      <p:sp>
        <p:nvSpPr>
          <p:cNvPr id="1136643" name="Rectangle 3">
            <a:extLst>
              <a:ext uri="{FF2B5EF4-FFF2-40B4-BE49-F238E27FC236}">
                <a16:creationId xmlns:a16="http://schemas.microsoft.com/office/drawing/2014/main" id="{01C35282-AE2F-455E-A09B-287A1D9144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96710D-FDCA-457A-A0FD-8008B0D5E894}"/>
              </a:ext>
            </a:extLst>
          </p:cNvPr>
          <p:cNvSpPr>
            <a:spLocks noGrp="1" noChangeArrowheads="1"/>
          </p:cNvSpPr>
          <p:nvPr>
            <p:ph type="sldNum" sz="quarter" idx="5"/>
          </p:nvPr>
        </p:nvSpPr>
        <p:spPr>
          <a:ln/>
        </p:spPr>
        <p:txBody>
          <a:bodyPr/>
          <a:lstStyle/>
          <a:p>
            <a:fld id="{8231A576-4D61-4CC8-8F96-5292350195D3}" type="slidenum">
              <a:rPr lang="en-US" altLang="en-US"/>
              <a:pPr/>
              <a:t>23</a:t>
            </a:fld>
            <a:endParaRPr lang="en-US" altLang="en-US"/>
          </a:p>
        </p:txBody>
      </p:sp>
      <p:sp>
        <p:nvSpPr>
          <p:cNvPr id="1072130" name="Rectangle 2">
            <a:extLst>
              <a:ext uri="{FF2B5EF4-FFF2-40B4-BE49-F238E27FC236}">
                <a16:creationId xmlns:a16="http://schemas.microsoft.com/office/drawing/2014/main" id="{5D1C58C5-9B89-4AB6-8766-AA432C977143}"/>
              </a:ext>
            </a:extLst>
          </p:cNvPr>
          <p:cNvSpPr>
            <a:spLocks noGrp="1" noRot="1" noChangeAspect="1" noChangeArrowheads="1" noTextEdit="1"/>
          </p:cNvSpPr>
          <p:nvPr>
            <p:ph type="sldImg"/>
          </p:nvPr>
        </p:nvSpPr>
        <p:spPr>
          <a:ln/>
        </p:spPr>
      </p:sp>
      <p:sp>
        <p:nvSpPr>
          <p:cNvPr id="1072131" name="Rectangle 3">
            <a:extLst>
              <a:ext uri="{FF2B5EF4-FFF2-40B4-BE49-F238E27FC236}">
                <a16:creationId xmlns:a16="http://schemas.microsoft.com/office/drawing/2014/main" id="{DE8AC560-222A-43F9-A4C4-AEB1D3327090}"/>
              </a:ext>
            </a:extLst>
          </p:cNvPr>
          <p:cNvSpPr>
            <a:spLocks noGrp="1" noChangeArrowheads="1"/>
          </p:cNvSpPr>
          <p:nvPr>
            <p:ph type="body" idx="1"/>
          </p:nvPr>
        </p:nvSpPr>
        <p:spPr/>
        <p:txBody>
          <a:bodyPr/>
          <a:lstStyle/>
          <a:p>
            <a:r>
              <a:rPr lang="en-US" altLang="en-US"/>
              <a:t>A jurisdictions initial Tsunami/StormReady recognition is valid for a 3 year period.</a:t>
            </a:r>
          </a:p>
          <a:p>
            <a:endParaRPr lang="en-US" altLang="en-US"/>
          </a:p>
          <a:p>
            <a:r>
              <a:rPr lang="en-US" altLang="en-US"/>
              <a:t>After this time, their application must once again be reviewed by the local advisory board.</a:t>
            </a:r>
          </a:p>
          <a:p>
            <a:endParaRPr lang="en-US" altLang="en-US"/>
          </a:p>
          <a:p>
            <a:r>
              <a:rPr lang="en-US" altLang="en-US"/>
              <a:t>If program criteria are still met, the community recognition will be renewed for an additional 3 year period.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D79599-CEF3-4D42-9AF2-89989A4FA290}"/>
              </a:ext>
            </a:extLst>
          </p:cNvPr>
          <p:cNvSpPr>
            <a:spLocks noGrp="1" noChangeArrowheads="1"/>
          </p:cNvSpPr>
          <p:nvPr>
            <p:ph type="sldNum" sz="quarter" idx="5"/>
          </p:nvPr>
        </p:nvSpPr>
        <p:spPr>
          <a:ln/>
        </p:spPr>
        <p:txBody>
          <a:bodyPr/>
          <a:lstStyle/>
          <a:p>
            <a:fld id="{21A4F07F-C9BD-4005-9995-439F07937CEC}" type="slidenum">
              <a:rPr lang="en-US" altLang="en-US"/>
              <a:pPr/>
              <a:t>24</a:t>
            </a:fld>
            <a:endParaRPr lang="en-US" altLang="en-US"/>
          </a:p>
        </p:txBody>
      </p:sp>
      <p:sp>
        <p:nvSpPr>
          <p:cNvPr id="1062914" name="Rectangle 2">
            <a:extLst>
              <a:ext uri="{FF2B5EF4-FFF2-40B4-BE49-F238E27FC236}">
                <a16:creationId xmlns:a16="http://schemas.microsoft.com/office/drawing/2014/main" id="{78F7229A-60E1-40EB-91A6-77F70977BF8A}"/>
              </a:ext>
            </a:extLst>
          </p:cNvPr>
          <p:cNvSpPr>
            <a:spLocks noGrp="1" noRot="1" noChangeAspect="1" noChangeArrowheads="1" noTextEdit="1"/>
          </p:cNvSpPr>
          <p:nvPr>
            <p:ph type="sldImg"/>
          </p:nvPr>
        </p:nvSpPr>
        <p:spPr>
          <a:ln/>
        </p:spPr>
      </p:sp>
      <p:sp>
        <p:nvSpPr>
          <p:cNvPr id="1062915" name="Rectangle 3">
            <a:extLst>
              <a:ext uri="{FF2B5EF4-FFF2-40B4-BE49-F238E27FC236}">
                <a16:creationId xmlns:a16="http://schemas.microsoft.com/office/drawing/2014/main" id="{C558C7BE-6936-4511-99F1-E039E425E241}"/>
              </a:ext>
            </a:extLst>
          </p:cNvPr>
          <p:cNvSpPr>
            <a:spLocks noGrp="1" noChangeArrowheads="1"/>
          </p:cNvSpPr>
          <p:nvPr>
            <p:ph type="body" idx="1"/>
          </p:nvPr>
        </p:nvSpPr>
        <p:spPr/>
        <p:txBody>
          <a:bodyPr/>
          <a:lstStyle/>
          <a:p>
            <a:r>
              <a:rPr lang="en-US" altLang="en-US"/>
              <a:t>This slide illustrates the information available on the NWS StormReady Website.</a:t>
            </a:r>
          </a:p>
          <a:p>
            <a:endParaRPr lang="en-US" altLang="en-US"/>
          </a:p>
          <a:p>
            <a:r>
              <a:rPr lang="en-US" altLang="en-US"/>
              <a:t>Jurisdictions interested in becoming StormReady can find the information they need to learn about the program and apply for recognition.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506B60-AAE8-4C51-905D-36AAA9A9BC0A}"/>
              </a:ext>
            </a:extLst>
          </p:cNvPr>
          <p:cNvSpPr>
            <a:spLocks noGrp="1" noChangeArrowheads="1"/>
          </p:cNvSpPr>
          <p:nvPr>
            <p:ph type="sldNum" sz="quarter" idx="5"/>
          </p:nvPr>
        </p:nvSpPr>
        <p:spPr>
          <a:ln/>
        </p:spPr>
        <p:txBody>
          <a:bodyPr/>
          <a:lstStyle/>
          <a:p>
            <a:fld id="{F1BE6538-CCDC-4EBC-96D9-BFAF37061D50}" type="slidenum">
              <a:rPr lang="en-US" altLang="en-US"/>
              <a:pPr/>
              <a:t>25</a:t>
            </a:fld>
            <a:endParaRPr lang="en-US" altLang="en-US"/>
          </a:p>
        </p:txBody>
      </p:sp>
      <p:sp>
        <p:nvSpPr>
          <p:cNvPr id="1073154" name="Rectangle 2">
            <a:extLst>
              <a:ext uri="{FF2B5EF4-FFF2-40B4-BE49-F238E27FC236}">
                <a16:creationId xmlns:a16="http://schemas.microsoft.com/office/drawing/2014/main" id="{09938DCC-A978-4A82-A5EA-4DB2BA884BE6}"/>
              </a:ext>
            </a:extLst>
          </p:cNvPr>
          <p:cNvSpPr>
            <a:spLocks noGrp="1" noRot="1" noChangeAspect="1" noChangeArrowheads="1" noTextEdit="1"/>
          </p:cNvSpPr>
          <p:nvPr>
            <p:ph type="sldImg"/>
          </p:nvPr>
        </p:nvSpPr>
        <p:spPr>
          <a:ln/>
        </p:spPr>
      </p:sp>
      <p:sp>
        <p:nvSpPr>
          <p:cNvPr id="1073155" name="Rectangle 3">
            <a:extLst>
              <a:ext uri="{FF2B5EF4-FFF2-40B4-BE49-F238E27FC236}">
                <a16:creationId xmlns:a16="http://schemas.microsoft.com/office/drawing/2014/main" id="{7A07E7FD-37A0-44AC-A5D4-73432366BD7C}"/>
              </a:ext>
            </a:extLst>
          </p:cNvPr>
          <p:cNvSpPr>
            <a:spLocks noGrp="1" noChangeArrowheads="1"/>
          </p:cNvSpPr>
          <p:nvPr>
            <p:ph type="body" idx="1"/>
          </p:nvPr>
        </p:nvSpPr>
        <p:spPr/>
        <p:txBody>
          <a:bodyPr/>
          <a:lstStyle/>
          <a:p>
            <a:r>
              <a:rPr lang="en-US" altLang="en-US"/>
              <a:t>There is also a wealth of Tsunami information available on these four web sites.</a:t>
            </a:r>
          </a:p>
          <a:p>
            <a:endParaRPr lang="en-US" altLang="en-US"/>
          </a:p>
          <a:p>
            <a:r>
              <a:rPr lang="en-US" altLang="en-US"/>
              <a:t>Jurisdiction interested in becoming TsunamiReady can find all the information they need here.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2830A7-21A8-43A5-997F-8C08740DED84}"/>
              </a:ext>
            </a:extLst>
          </p:cNvPr>
          <p:cNvSpPr>
            <a:spLocks noGrp="1" noChangeArrowheads="1"/>
          </p:cNvSpPr>
          <p:nvPr>
            <p:ph type="sldNum" sz="quarter" idx="5"/>
          </p:nvPr>
        </p:nvSpPr>
        <p:spPr>
          <a:ln/>
        </p:spPr>
        <p:txBody>
          <a:bodyPr/>
          <a:lstStyle/>
          <a:p>
            <a:fld id="{887FC520-A672-4B2B-A390-F0B7C2C42B7F}" type="slidenum">
              <a:rPr lang="en-US" altLang="en-US"/>
              <a:pPr/>
              <a:t>26</a:t>
            </a:fld>
            <a:endParaRPr lang="en-US" altLang="en-US"/>
          </a:p>
        </p:txBody>
      </p:sp>
      <p:sp>
        <p:nvSpPr>
          <p:cNvPr id="1074178" name="Rectangle 2">
            <a:extLst>
              <a:ext uri="{FF2B5EF4-FFF2-40B4-BE49-F238E27FC236}">
                <a16:creationId xmlns:a16="http://schemas.microsoft.com/office/drawing/2014/main" id="{A5664787-92F1-428F-A0AA-EDBA4A0DC44D}"/>
              </a:ext>
            </a:extLst>
          </p:cNvPr>
          <p:cNvSpPr>
            <a:spLocks noGrp="1" noRot="1" noChangeAspect="1" noChangeArrowheads="1" noTextEdit="1"/>
          </p:cNvSpPr>
          <p:nvPr>
            <p:ph type="sldImg"/>
          </p:nvPr>
        </p:nvSpPr>
        <p:spPr>
          <a:ln/>
        </p:spPr>
      </p:sp>
      <p:sp>
        <p:nvSpPr>
          <p:cNvPr id="1074179" name="Rectangle 3">
            <a:extLst>
              <a:ext uri="{FF2B5EF4-FFF2-40B4-BE49-F238E27FC236}">
                <a16:creationId xmlns:a16="http://schemas.microsoft.com/office/drawing/2014/main" id="{221D0FFC-3965-4A3D-87D3-46270EEB50C5}"/>
              </a:ext>
            </a:extLst>
          </p:cNvPr>
          <p:cNvSpPr>
            <a:spLocks noGrp="1" noChangeArrowheads="1"/>
          </p:cNvSpPr>
          <p:nvPr>
            <p:ph type="body" idx="1"/>
          </p:nvPr>
        </p:nvSpPr>
        <p:spPr/>
        <p:txBody>
          <a:bodyPr/>
          <a:lstStyle/>
          <a:p>
            <a:r>
              <a:rPr lang="en-US" altLang="en-US"/>
              <a:t>Thank you!</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96213C-8EB4-4195-B86E-A424CDE2FA7A}"/>
              </a:ext>
            </a:extLst>
          </p:cNvPr>
          <p:cNvSpPr>
            <a:spLocks noGrp="1" noChangeArrowheads="1"/>
          </p:cNvSpPr>
          <p:nvPr>
            <p:ph type="sldNum" sz="quarter" idx="5"/>
          </p:nvPr>
        </p:nvSpPr>
        <p:spPr>
          <a:ln/>
        </p:spPr>
        <p:txBody>
          <a:bodyPr/>
          <a:lstStyle/>
          <a:p>
            <a:fld id="{B2886280-FA80-4A7A-8F2C-BB0491C0CE64}" type="slidenum">
              <a:rPr lang="en-US" altLang="en-US"/>
              <a:pPr/>
              <a:t>3</a:t>
            </a:fld>
            <a:endParaRPr lang="en-US" altLang="en-US"/>
          </a:p>
        </p:txBody>
      </p:sp>
      <p:sp>
        <p:nvSpPr>
          <p:cNvPr id="1137666" name="Rectangle 2">
            <a:extLst>
              <a:ext uri="{FF2B5EF4-FFF2-40B4-BE49-F238E27FC236}">
                <a16:creationId xmlns:a16="http://schemas.microsoft.com/office/drawing/2014/main" id="{02A7BB9D-D139-43AE-A45E-B008D1F7BB40}"/>
              </a:ext>
            </a:extLst>
          </p:cNvPr>
          <p:cNvSpPr>
            <a:spLocks noGrp="1" noRot="1" noChangeAspect="1" noChangeArrowheads="1" noTextEdit="1"/>
          </p:cNvSpPr>
          <p:nvPr>
            <p:ph type="sldImg"/>
          </p:nvPr>
        </p:nvSpPr>
        <p:spPr>
          <a:ln/>
        </p:spPr>
      </p:sp>
      <p:sp>
        <p:nvSpPr>
          <p:cNvPr id="1137667" name="Rectangle 3">
            <a:extLst>
              <a:ext uri="{FF2B5EF4-FFF2-40B4-BE49-F238E27FC236}">
                <a16:creationId xmlns:a16="http://schemas.microsoft.com/office/drawing/2014/main" id="{E4C40815-F9B8-4D80-8191-04496715844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680C00-E64F-4121-B8F1-81C4C6468952}"/>
              </a:ext>
            </a:extLst>
          </p:cNvPr>
          <p:cNvSpPr>
            <a:spLocks noGrp="1" noChangeArrowheads="1"/>
          </p:cNvSpPr>
          <p:nvPr>
            <p:ph type="sldNum" sz="quarter" idx="5"/>
          </p:nvPr>
        </p:nvSpPr>
        <p:spPr>
          <a:ln/>
        </p:spPr>
        <p:txBody>
          <a:bodyPr/>
          <a:lstStyle/>
          <a:p>
            <a:fld id="{BE0D30F1-B05F-4022-AD8C-4AEEFA4387F4}" type="slidenum">
              <a:rPr lang="en-US" altLang="en-US"/>
              <a:pPr/>
              <a:t>5</a:t>
            </a:fld>
            <a:endParaRPr lang="en-US" altLang="en-US"/>
          </a:p>
        </p:txBody>
      </p:sp>
      <p:sp>
        <p:nvSpPr>
          <p:cNvPr id="1081346" name="Rectangle 2">
            <a:extLst>
              <a:ext uri="{FF2B5EF4-FFF2-40B4-BE49-F238E27FC236}">
                <a16:creationId xmlns:a16="http://schemas.microsoft.com/office/drawing/2014/main" id="{0E85EE85-4E4C-49DB-86A5-CBDE1E82E7AB}"/>
              </a:ext>
            </a:extLst>
          </p:cNvPr>
          <p:cNvSpPr>
            <a:spLocks noGrp="1" noRot="1" noChangeAspect="1" noChangeArrowheads="1" noTextEdit="1"/>
          </p:cNvSpPr>
          <p:nvPr>
            <p:ph type="sldImg"/>
          </p:nvPr>
        </p:nvSpPr>
        <p:spPr>
          <a:ln/>
        </p:spPr>
      </p:sp>
      <p:sp>
        <p:nvSpPr>
          <p:cNvPr id="1081347" name="Rectangle 3">
            <a:extLst>
              <a:ext uri="{FF2B5EF4-FFF2-40B4-BE49-F238E27FC236}">
                <a16:creationId xmlns:a16="http://schemas.microsoft.com/office/drawing/2014/main" id="{B8B6938E-BEF7-454F-ADB4-BD2065C4745B}"/>
              </a:ext>
            </a:extLst>
          </p:cNvPr>
          <p:cNvSpPr>
            <a:spLocks noGrp="1" noChangeArrowheads="1"/>
          </p:cNvSpPr>
          <p:nvPr>
            <p:ph type="body" idx="1"/>
          </p:nvPr>
        </p:nvSpPr>
        <p:spPr/>
        <p:txBody>
          <a:bodyPr/>
          <a:lstStyle/>
          <a:p>
            <a:r>
              <a:rPr lang="en-US" altLang="en-US"/>
              <a:t>Weather affects the lives of all Americans and causes billions of dollars in damage each year across the nation.</a:t>
            </a:r>
          </a:p>
          <a:p>
            <a:endParaRPr lang="en-US" altLang="en-US"/>
          </a:p>
          <a:p>
            <a:r>
              <a:rPr lang="en-US" altLang="en-US"/>
              <a:t>From Hurricanes, to Tornadoes, to Blizzards, and Tsunamis -- people and our economy are directly affected by the ravages of severe weather.</a:t>
            </a:r>
          </a:p>
          <a:p>
            <a:endParaRPr lang="en-US" altLang="en-US"/>
          </a:p>
          <a:p>
            <a:r>
              <a:rPr lang="en-US" altLang="en-US"/>
              <a:t>We need some sort of program to help Americans be better prepared for severe weather to help fulfill the NWS mission of “protecting life and property and enhancing the national economy.”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C8BA323-32E1-4F15-BD9B-F4977D4491B1}"/>
              </a:ext>
            </a:extLst>
          </p:cNvPr>
          <p:cNvSpPr>
            <a:spLocks noGrp="1" noChangeArrowheads="1"/>
          </p:cNvSpPr>
          <p:nvPr>
            <p:ph type="sldNum" sz="quarter" idx="5"/>
          </p:nvPr>
        </p:nvSpPr>
        <p:spPr>
          <a:ln/>
        </p:spPr>
        <p:txBody>
          <a:bodyPr/>
          <a:lstStyle/>
          <a:p>
            <a:fld id="{6D0447EE-027F-4DC1-B1A7-5DD05BFC4FDA}" type="slidenum">
              <a:rPr lang="en-US" altLang="en-US"/>
              <a:pPr/>
              <a:t>6</a:t>
            </a:fld>
            <a:endParaRPr lang="en-US" altLang="en-US"/>
          </a:p>
        </p:txBody>
      </p:sp>
      <p:sp>
        <p:nvSpPr>
          <p:cNvPr id="1091586" name="Rectangle 2">
            <a:extLst>
              <a:ext uri="{FF2B5EF4-FFF2-40B4-BE49-F238E27FC236}">
                <a16:creationId xmlns:a16="http://schemas.microsoft.com/office/drawing/2014/main" id="{D40A2DB2-03B9-4A42-93DB-6A5DC5E8A92D}"/>
              </a:ext>
            </a:extLst>
          </p:cNvPr>
          <p:cNvSpPr>
            <a:spLocks noGrp="1" noRot="1" noChangeAspect="1" noChangeArrowheads="1" noTextEdit="1"/>
          </p:cNvSpPr>
          <p:nvPr>
            <p:ph type="sldImg"/>
          </p:nvPr>
        </p:nvSpPr>
        <p:spPr>
          <a:ln/>
        </p:spPr>
      </p:sp>
      <p:sp>
        <p:nvSpPr>
          <p:cNvPr id="1091587" name="Rectangle 3">
            <a:extLst>
              <a:ext uri="{FF2B5EF4-FFF2-40B4-BE49-F238E27FC236}">
                <a16:creationId xmlns:a16="http://schemas.microsoft.com/office/drawing/2014/main" id="{141226E9-99A9-43C7-8030-7334689CC64A}"/>
              </a:ext>
            </a:extLst>
          </p:cNvPr>
          <p:cNvSpPr>
            <a:spLocks noGrp="1" noChangeArrowheads="1"/>
          </p:cNvSpPr>
          <p:nvPr>
            <p:ph type="body" idx="1"/>
          </p:nvPr>
        </p:nvSpPr>
        <p:spPr/>
        <p:txBody>
          <a:bodyPr/>
          <a:lstStyle/>
          <a:p>
            <a:r>
              <a:rPr lang="en-US" altLang="en-US"/>
              <a:t>Weather affects the lives of all Americans and causes billions of dollars in damage each year across the nation.</a:t>
            </a:r>
          </a:p>
          <a:p>
            <a:endParaRPr lang="en-US" altLang="en-US"/>
          </a:p>
          <a:p>
            <a:r>
              <a:rPr lang="en-US" altLang="en-US"/>
              <a:t>From Hurricanes, to Tornadoes, to Blizzards, and Tsunamis -- people and our economy are directly affected by the ravages of severe weather.</a:t>
            </a:r>
          </a:p>
          <a:p>
            <a:endParaRPr lang="en-US" altLang="en-US"/>
          </a:p>
          <a:p>
            <a:r>
              <a:rPr lang="en-US" altLang="en-US"/>
              <a:t>We need some sort of program to help Americans be better prepared for severe weather to help fulfill the NWS mission of “protecting life and property and enhancing the national economy.”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A07B85-B79F-4148-B8F0-EEE19EED6737}"/>
              </a:ext>
            </a:extLst>
          </p:cNvPr>
          <p:cNvSpPr>
            <a:spLocks noGrp="1" noChangeArrowheads="1"/>
          </p:cNvSpPr>
          <p:nvPr>
            <p:ph type="sldNum" sz="quarter" idx="5"/>
          </p:nvPr>
        </p:nvSpPr>
        <p:spPr>
          <a:ln/>
        </p:spPr>
        <p:txBody>
          <a:bodyPr/>
          <a:lstStyle/>
          <a:p>
            <a:fld id="{EE3D4297-359B-485B-B209-9E7192E18233}" type="slidenum">
              <a:rPr lang="en-US" altLang="en-US"/>
              <a:pPr/>
              <a:t>9</a:t>
            </a:fld>
            <a:endParaRPr lang="en-US" altLang="en-US"/>
          </a:p>
        </p:txBody>
      </p:sp>
      <p:sp>
        <p:nvSpPr>
          <p:cNvPr id="1100802" name="Rectangle 2">
            <a:extLst>
              <a:ext uri="{FF2B5EF4-FFF2-40B4-BE49-F238E27FC236}">
                <a16:creationId xmlns:a16="http://schemas.microsoft.com/office/drawing/2014/main" id="{2045E1AE-4C23-4087-ACD4-7D1553D5CD13}"/>
              </a:ext>
            </a:extLst>
          </p:cNvPr>
          <p:cNvSpPr>
            <a:spLocks noGrp="1" noRot="1" noChangeAspect="1" noChangeArrowheads="1" noTextEdit="1"/>
          </p:cNvSpPr>
          <p:nvPr>
            <p:ph type="sldImg"/>
          </p:nvPr>
        </p:nvSpPr>
        <p:spPr>
          <a:ln/>
        </p:spPr>
      </p:sp>
      <p:sp>
        <p:nvSpPr>
          <p:cNvPr id="1100803" name="Rectangle 3">
            <a:extLst>
              <a:ext uri="{FF2B5EF4-FFF2-40B4-BE49-F238E27FC236}">
                <a16:creationId xmlns:a16="http://schemas.microsoft.com/office/drawing/2014/main" id="{09E13F4B-7AA8-434C-899B-7F513A437516}"/>
              </a:ext>
            </a:extLst>
          </p:cNvPr>
          <p:cNvSpPr>
            <a:spLocks noGrp="1" noChangeArrowheads="1"/>
          </p:cNvSpPr>
          <p:nvPr>
            <p:ph type="body" idx="1"/>
          </p:nvPr>
        </p:nvSpPr>
        <p:spPr/>
        <p:txBody>
          <a:bodyPr/>
          <a:lstStyle/>
          <a:p>
            <a:r>
              <a:rPr lang="en-US" altLang="en-US"/>
              <a:t>Weather affects the lives of all Americans and causes billions of dollars in damage each year across the nation.</a:t>
            </a:r>
          </a:p>
          <a:p>
            <a:endParaRPr lang="en-US" altLang="en-US"/>
          </a:p>
          <a:p>
            <a:r>
              <a:rPr lang="en-US" altLang="en-US"/>
              <a:t>From Hurricanes, to Tornadoes, to Blizzards, and Tsunamis -- people and our economy are directly affected by the ravages of severe weather.</a:t>
            </a:r>
          </a:p>
          <a:p>
            <a:endParaRPr lang="en-US" altLang="en-US"/>
          </a:p>
          <a:p>
            <a:r>
              <a:rPr lang="en-US" altLang="en-US"/>
              <a:t>We need some sort of program to help Americans be better prepared for severe weather to help fulfill the NWS mission of “protecting life and property and enhancing the national economy.”</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346220-DFCA-4B29-8299-DE0691F6A84A}"/>
              </a:ext>
            </a:extLst>
          </p:cNvPr>
          <p:cNvSpPr>
            <a:spLocks noGrp="1" noChangeArrowheads="1"/>
          </p:cNvSpPr>
          <p:nvPr>
            <p:ph type="sldNum" sz="quarter" idx="5"/>
          </p:nvPr>
        </p:nvSpPr>
        <p:spPr>
          <a:ln/>
        </p:spPr>
        <p:txBody>
          <a:bodyPr/>
          <a:lstStyle/>
          <a:p>
            <a:fld id="{6901E820-D461-4343-8CF6-DBFCCC4D87C3}" type="slidenum">
              <a:rPr lang="en-US" altLang="en-US"/>
              <a:pPr/>
              <a:t>10</a:t>
            </a:fld>
            <a:endParaRPr lang="en-US" altLang="en-US"/>
          </a:p>
        </p:txBody>
      </p:sp>
      <p:sp>
        <p:nvSpPr>
          <p:cNvPr id="1107970" name="Rectangle 2">
            <a:extLst>
              <a:ext uri="{FF2B5EF4-FFF2-40B4-BE49-F238E27FC236}">
                <a16:creationId xmlns:a16="http://schemas.microsoft.com/office/drawing/2014/main" id="{24218127-EC16-4132-AE6A-8C722037DC26}"/>
              </a:ext>
            </a:extLst>
          </p:cNvPr>
          <p:cNvSpPr>
            <a:spLocks noGrp="1" noRot="1" noChangeAspect="1" noChangeArrowheads="1" noTextEdit="1"/>
          </p:cNvSpPr>
          <p:nvPr>
            <p:ph type="sldImg"/>
          </p:nvPr>
        </p:nvSpPr>
        <p:spPr>
          <a:ln/>
        </p:spPr>
      </p:sp>
      <p:sp>
        <p:nvSpPr>
          <p:cNvPr id="1107971" name="Rectangle 3">
            <a:extLst>
              <a:ext uri="{FF2B5EF4-FFF2-40B4-BE49-F238E27FC236}">
                <a16:creationId xmlns:a16="http://schemas.microsoft.com/office/drawing/2014/main" id="{1217B381-0DE3-4D7F-938B-20F42A7D8245}"/>
              </a:ext>
            </a:extLst>
          </p:cNvPr>
          <p:cNvSpPr>
            <a:spLocks noGrp="1" noChangeArrowheads="1"/>
          </p:cNvSpPr>
          <p:nvPr>
            <p:ph type="body" idx="1"/>
          </p:nvPr>
        </p:nvSpPr>
        <p:spPr/>
        <p:txBody>
          <a:bodyPr/>
          <a:lstStyle/>
          <a:p>
            <a:r>
              <a:rPr lang="en-US" altLang="en-US"/>
              <a:t>Weather affects the lives of all Americans and causes billions of dollars in damage each year across the nation.</a:t>
            </a:r>
          </a:p>
          <a:p>
            <a:endParaRPr lang="en-US" altLang="en-US"/>
          </a:p>
          <a:p>
            <a:r>
              <a:rPr lang="en-US" altLang="en-US"/>
              <a:t>From Hurricanes, to Tornadoes, to Blizzards, and Tsunamis -- people and our economy are directly affected by the ravages of severe weather.</a:t>
            </a:r>
          </a:p>
          <a:p>
            <a:endParaRPr lang="en-US" altLang="en-US"/>
          </a:p>
          <a:p>
            <a:r>
              <a:rPr lang="en-US" altLang="en-US"/>
              <a:t>We need some sort of program to help Americans be better prepared for severe weather to help fulfill the NWS mission of “protecting life and property and enhancing the national economy.”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88647B-020C-421F-9002-DF0D31D4474B}"/>
              </a:ext>
            </a:extLst>
          </p:cNvPr>
          <p:cNvSpPr>
            <a:spLocks noGrp="1" noChangeArrowheads="1"/>
          </p:cNvSpPr>
          <p:nvPr>
            <p:ph type="sldNum" sz="quarter" idx="5"/>
          </p:nvPr>
        </p:nvSpPr>
        <p:spPr>
          <a:ln/>
        </p:spPr>
        <p:txBody>
          <a:bodyPr/>
          <a:lstStyle/>
          <a:p>
            <a:fld id="{284BF2F2-AC6D-4C0F-8B60-F79FA31AF32D}" type="slidenum">
              <a:rPr lang="en-US" altLang="en-US"/>
              <a:pPr/>
              <a:t>11</a:t>
            </a:fld>
            <a:endParaRPr lang="en-US" altLang="en-US"/>
          </a:p>
        </p:txBody>
      </p:sp>
      <p:sp>
        <p:nvSpPr>
          <p:cNvPr id="1117186" name="Rectangle 2">
            <a:extLst>
              <a:ext uri="{FF2B5EF4-FFF2-40B4-BE49-F238E27FC236}">
                <a16:creationId xmlns:a16="http://schemas.microsoft.com/office/drawing/2014/main" id="{1FB063B4-7A2E-4ABB-91EC-577F8910FC42}"/>
              </a:ext>
            </a:extLst>
          </p:cNvPr>
          <p:cNvSpPr>
            <a:spLocks noGrp="1" noRot="1" noChangeAspect="1" noChangeArrowheads="1" noTextEdit="1"/>
          </p:cNvSpPr>
          <p:nvPr>
            <p:ph type="sldImg"/>
          </p:nvPr>
        </p:nvSpPr>
        <p:spPr>
          <a:ln/>
        </p:spPr>
      </p:sp>
      <p:sp>
        <p:nvSpPr>
          <p:cNvPr id="1117187" name="Rectangle 3">
            <a:extLst>
              <a:ext uri="{FF2B5EF4-FFF2-40B4-BE49-F238E27FC236}">
                <a16:creationId xmlns:a16="http://schemas.microsoft.com/office/drawing/2014/main" id="{A703F0DC-E832-43CF-B143-C37B0AA88092}"/>
              </a:ext>
            </a:extLst>
          </p:cNvPr>
          <p:cNvSpPr>
            <a:spLocks noGrp="1" noChangeArrowheads="1"/>
          </p:cNvSpPr>
          <p:nvPr>
            <p:ph type="body" idx="1"/>
          </p:nvPr>
        </p:nvSpPr>
        <p:spPr/>
        <p:txBody>
          <a:bodyPr/>
          <a:lstStyle/>
          <a:p>
            <a:r>
              <a:rPr lang="en-US" altLang="en-US"/>
              <a:t>Weather affects the lives of all Americans and causes billions of dollars in damage each year across the nation.</a:t>
            </a:r>
          </a:p>
          <a:p>
            <a:endParaRPr lang="en-US" altLang="en-US"/>
          </a:p>
          <a:p>
            <a:r>
              <a:rPr lang="en-US" altLang="en-US"/>
              <a:t>From Hurricanes, to Tornadoes, to Blizzards, and Tsunamis -- people and our economy are directly affected by the ravages of severe weather.</a:t>
            </a:r>
          </a:p>
          <a:p>
            <a:endParaRPr lang="en-US" altLang="en-US"/>
          </a:p>
          <a:p>
            <a:r>
              <a:rPr lang="en-US" altLang="en-US"/>
              <a:t>We need some sort of program to help Americans be better prepared for severe weather to help fulfill the NWS mission of “protecting life and property and enhancing the national economy.”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FBF3771-B728-483F-B056-05D2A059ECA0}"/>
              </a:ext>
            </a:extLst>
          </p:cNvPr>
          <p:cNvSpPr>
            <a:spLocks noGrp="1" noChangeArrowheads="1"/>
          </p:cNvSpPr>
          <p:nvPr>
            <p:ph type="sldNum" sz="quarter" idx="5"/>
          </p:nvPr>
        </p:nvSpPr>
        <p:spPr>
          <a:ln/>
        </p:spPr>
        <p:txBody>
          <a:bodyPr/>
          <a:lstStyle/>
          <a:p>
            <a:fld id="{CE6E451A-E6F7-4844-BAEE-D5CD48CD9F59}" type="slidenum">
              <a:rPr lang="en-US" altLang="en-US"/>
              <a:pPr/>
              <a:t>12</a:t>
            </a:fld>
            <a:endParaRPr lang="en-US" altLang="en-US"/>
          </a:p>
        </p:txBody>
      </p:sp>
      <p:sp>
        <p:nvSpPr>
          <p:cNvPr id="1059842" name="Rectangle 2">
            <a:extLst>
              <a:ext uri="{FF2B5EF4-FFF2-40B4-BE49-F238E27FC236}">
                <a16:creationId xmlns:a16="http://schemas.microsoft.com/office/drawing/2014/main" id="{A6994636-0AC3-4D35-9B0E-7C2DF2DE829E}"/>
              </a:ext>
            </a:extLst>
          </p:cNvPr>
          <p:cNvSpPr>
            <a:spLocks noGrp="1" noRot="1" noChangeAspect="1" noChangeArrowheads="1" noTextEdit="1"/>
          </p:cNvSpPr>
          <p:nvPr>
            <p:ph type="sldImg"/>
          </p:nvPr>
        </p:nvSpPr>
        <p:spPr>
          <a:ln/>
        </p:spPr>
      </p:sp>
      <p:sp>
        <p:nvSpPr>
          <p:cNvPr id="1059843" name="Rectangle 3">
            <a:extLst>
              <a:ext uri="{FF2B5EF4-FFF2-40B4-BE49-F238E27FC236}">
                <a16:creationId xmlns:a16="http://schemas.microsoft.com/office/drawing/2014/main" id="{C27DBB25-1641-4384-BE11-88CF4937B459}"/>
              </a:ext>
            </a:extLst>
          </p:cNvPr>
          <p:cNvSpPr>
            <a:spLocks noGrp="1" noChangeArrowheads="1"/>
          </p:cNvSpPr>
          <p:nvPr>
            <p:ph type="body" idx="1"/>
          </p:nvPr>
        </p:nvSpPr>
        <p:spPr/>
        <p:txBody>
          <a:bodyPr/>
          <a:lstStyle/>
          <a:p>
            <a:r>
              <a:rPr lang="en-US" altLang="en-US"/>
              <a:t>TsunamiReady is part of the NWS StormReady Program.</a:t>
            </a:r>
          </a:p>
          <a:p>
            <a:endParaRPr lang="en-US" altLang="en-US"/>
          </a:p>
          <a:p>
            <a:r>
              <a:rPr lang="en-US" altLang="en-US"/>
              <a:t>Just like StormReady -- TsunamiReady communities are better prepared to save lives from severe weather.</a:t>
            </a:r>
          </a:p>
          <a:p>
            <a:endParaRPr lang="en-US" altLang="en-US"/>
          </a:p>
          <a:p>
            <a:r>
              <a:rPr lang="en-US" altLang="en-US"/>
              <a:t>When communities partner with the NWS, it requires hard work, time, resources, and energy.</a:t>
            </a:r>
          </a:p>
          <a:p>
            <a:endParaRPr lang="en-US" altLang="en-US"/>
          </a:p>
          <a:p>
            <a:r>
              <a:rPr lang="en-US" altLang="en-US"/>
              <a:t>TsunamiReady recognizes communities for their efforts.</a:t>
            </a:r>
          </a:p>
          <a:p>
            <a:endParaRPr lang="en-US" altLang="en-US"/>
          </a:p>
          <a:p>
            <a:r>
              <a:rPr lang="en-US" altLang="en-US"/>
              <a:t>Emergency Managers and citizens are proud of their TsunamiReady recognition.</a:t>
            </a:r>
          </a:p>
          <a:p>
            <a:pPr>
              <a:buFontTx/>
              <a:buNone/>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06BDB46C-F2F0-4A00-9EBE-AF837ED773F3}"/>
              </a:ext>
            </a:extLst>
          </p:cNvPr>
          <p:cNvSpPr>
            <a:spLocks noGrp="1" noChangeArrowheads="1"/>
          </p:cNvSpPr>
          <p:nvPr>
            <p:ph type="ctrTitle"/>
          </p:nvPr>
        </p:nvSpPr>
        <p:spPr>
          <a:xfrm>
            <a:off x="152400" y="304800"/>
            <a:ext cx="8839200" cy="533400"/>
          </a:xfrm>
        </p:spPr>
        <p:txBody>
          <a:bodyPr anchor="ctr"/>
          <a:lstStyle>
            <a:lvl1pPr>
              <a:defRPr/>
            </a:lvl1pPr>
          </a:lstStyle>
          <a:p>
            <a:pPr lvl="0"/>
            <a:r>
              <a:rPr lang="en-US" altLang="en-US" noProof="0"/>
              <a:t>Click to edit Master title style</a:t>
            </a:r>
          </a:p>
        </p:txBody>
      </p:sp>
      <p:sp>
        <p:nvSpPr>
          <p:cNvPr id="4106" name="Rectangle 10">
            <a:extLst>
              <a:ext uri="{FF2B5EF4-FFF2-40B4-BE49-F238E27FC236}">
                <a16:creationId xmlns:a16="http://schemas.microsoft.com/office/drawing/2014/main" id="{950B110A-0081-47B8-A9F4-76C0DC0DAD92}"/>
              </a:ext>
            </a:extLst>
          </p:cNvPr>
          <p:cNvSpPr>
            <a:spLocks noGrp="1" noChangeArrowheads="1"/>
          </p:cNvSpPr>
          <p:nvPr>
            <p:ph type="subTitle" sz="quarter" idx="1"/>
          </p:nvPr>
        </p:nvSpPr>
        <p:spPr>
          <a:xfrm>
            <a:off x="152400" y="1524000"/>
            <a:ext cx="8763000" cy="533400"/>
          </a:xfrm>
        </p:spPr>
        <p:txBody>
          <a:bodyPr/>
          <a:lstStyle>
            <a:lvl1pPr>
              <a:defRPr/>
            </a:lvl1pPr>
          </a:lstStyle>
          <a:p>
            <a:pPr lvl="0"/>
            <a:r>
              <a:rPr lang="en-US" altLang="en-US" noProof="0"/>
              <a:t>Click to edit Master subtitle style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 fill="hold"/>
                                        <p:tgtEl>
                                          <p:spTgt spid="4099"/>
                                        </p:tgtEl>
                                        <p:attrNameLst>
                                          <p:attrName>ppt_x</p:attrName>
                                        </p:attrNameLst>
                                      </p:cBhvr>
                                      <p:tavLst>
                                        <p:tav tm="0">
                                          <p:val>
                                            <p:strVal val="1+#ppt_w/2"/>
                                          </p:val>
                                        </p:tav>
                                        <p:tav tm="100000">
                                          <p:val>
                                            <p:strVal val="#ppt_x"/>
                                          </p:val>
                                        </p:tav>
                                      </p:tavLst>
                                    </p:anim>
                                    <p:anim calcmode="lin" valueType="num">
                                      <p:cBhvr additive="base">
                                        <p:cTn id="8" dur="500" fill="hold"/>
                                        <p:tgtEl>
                                          <p:spTgt spid="409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06">
                                            <p:txEl>
                                              <p:pRg st="0" end="0"/>
                                            </p:txEl>
                                          </p:spTgt>
                                        </p:tgtEl>
                                        <p:attrNameLst>
                                          <p:attrName>style.visibility</p:attrName>
                                        </p:attrNameLst>
                                      </p:cBhvr>
                                      <p:to>
                                        <p:strVal val="visible"/>
                                      </p:to>
                                    </p:set>
                                    <p:anim calcmode="lin" valueType="num">
                                      <p:cBhvr additive="base">
                                        <p:cTn id="12" dur="500" fill="hold"/>
                                        <p:tgtEl>
                                          <p:spTgt spid="4106">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10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utoUpdateAnimBg="0"/>
      <p:bldP spid="4106" grpId="0" build="p" autoUpdateAnimBg="0" advAuto="0">
        <p:tmplLst>
          <p:tmpl lvl="1">
            <p:tnLst>
              <p:par>
                <p:cTn presetID="2" presetClass="entr" presetSubtype="8" fill="hold" nodeType="afterEffect">
                  <p:stCondLst>
                    <p:cond delay="0"/>
                  </p:stCondLst>
                  <p:childTnLst>
                    <p:set>
                      <p:cBhvr>
                        <p:cTn dur="1" fill="hold">
                          <p:stCondLst>
                            <p:cond delay="0"/>
                          </p:stCondLst>
                        </p:cTn>
                        <p:tgtEl>
                          <p:spTgt spid="4106"/>
                        </p:tgtEl>
                        <p:attrNameLst>
                          <p:attrName>style.visibility</p:attrName>
                        </p:attrNameLst>
                      </p:cBhvr>
                      <p:to>
                        <p:strVal val="visible"/>
                      </p:to>
                    </p:set>
                    <p:anim calcmode="lin" valueType="num">
                      <p:cBhvr additive="base">
                        <p:cTn dur="500" fill="hold"/>
                        <p:tgtEl>
                          <p:spTgt spid="4106"/>
                        </p:tgtEl>
                        <p:attrNameLst>
                          <p:attrName>ppt_x</p:attrName>
                        </p:attrNameLst>
                      </p:cBhvr>
                      <p:tavLst>
                        <p:tav tm="0">
                          <p:val>
                            <p:strVal val="0-#ppt_w/2"/>
                          </p:val>
                        </p:tav>
                        <p:tav tm="100000">
                          <p:val>
                            <p:strVal val="#ppt_x"/>
                          </p:val>
                        </p:tav>
                      </p:tavLst>
                    </p:anim>
                    <p:anim calcmode="lin" valueType="num">
                      <p:cBhvr additive="base">
                        <p:cTn dur="500" fill="hold"/>
                        <p:tgtEl>
                          <p:spTgt spid="410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26FAB-AC14-45F1-B253-3BADCBCB21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D12D41-A935-4D6A-96F0-2B9344D09A3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58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9BF62-C6DF-47F8-843A-5018373C03B0}"/>
              </a:ext>
            </a:extLst>
          </p:cNvPr>
          <p:cNvSpPr>
            <a:spLocks noGrp="1"/>
          </p:cNvSpPr>
          <p:nvPr>
            <p:ph type="title" orient="vert"/>
          </p:nvPr>
        </p:nvSpPr>
        <p:spPr>
          <a:xfrm>
            <a:off x="6686550" y="152400"/>
            <a:ext cx="2076450" cy="6019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3C9E82-73A8-4A15-B36A-1A09B9A8774F}"/>
              </a:ext>
            </a:extLst>
          </p:cNvPr>
          <p:cNvSpPr>
            <a:spLocks noGrp="1"/>
          </p:cNvSpPr>
          <p:nvPr>
            <p:ph type="body" orient="vert" idx="1"/>
          </p:nvPr>
        </p:nvSpPr>
        <p:spPr>
          <a:xfrm>
            <a:off x="457200" y="152400"/>
            <a:ext cx="607695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053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57408-A0DD-4204-BD88-A4D3A15BD7E5}"/>
              </a:ext>
            </a:extLst>
          </p:cNvPr>
          <p:cNvSpPr>
            <a:spLocks noGrp="1"/>
          </p:cNvSpPr>
          <p:nvPr>
            <p:ph type="title"/>
          </p:nvPr>
        </p:nvSpPr>
        <p:spPr>
          <a:xfrm>
            <a:off x="1600200" y="152400"/>
            <a:ext cx="6705600" cy="533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F9FF21-269A-4AD1-9A72-27BD129458EB}"/>
              </a:ext>
            </a:extLst>
          </p:cNvPr>
          <p:cNvSpPr>
            <a:spLocks noGrp="1"/>
          </p:cNvSpPr>
          <p:nvPr>
            <p:ph type="body" sz="half" idx="1"/>
          </p:nvPr>
        </p:nvSpPr>
        <p:spPr>
          <a:xfrm>
            <a:off x="457200" y="15240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nline Image Placeholder 3">
            <a:extLst>
              <a:ext uri="{FF2B5EF4-FFF2-40B4-BE49-F238E27FC236}">
                <a16:creationId xmlns:a16="http://schemas.microsoft.com/office/drawing/2014/main" id="{1DC2412F-97AB-40D7-B229-090E712ED957}"/>
              </a:ext>
            </a:extLst>
          </p:cNvPr>
          <p:cNvSpPr>
            <a:spLocks noGrp="1"/>
          </p:cNvSpPr>
          <p:nvPr>
            <p:ph type="clipArt" sz="half" idx="2"/>
          </p:nvPr>
        </p:nvSpPr>
        <p:spPr>
          <a:xfrm>
            <a:off x="4686300" y="1524000"/>
            <a:ext cx="4076700" cy="4648200"/>
          </a:xfrm>
        </p:spPr>
        <p:txBody>
          <a:bodyPr/>
          <a:lstStyle/>
          <a:p>
            <a:endParaRPr lang="en-US"/>
          </a:p>
        </p:txBody>
      </p:sp>
    </p:spTree>
    <p:extLst>
      <p:ext uri="{BB962C8B-B14F-4D97-AF65-F5344CB8AC3E}">
        <p14:creationId xmlns:p14="http://schemas.microsoft.com/office/powerpoint/2010/main" val="203558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0EEDC-B42D-4521-A53A-AD9EBAAF8171}"/>
              </a:ext>
            </a:extLst>
          </p:cNvPr>
          <p:cNvSpPr>
            <a:spLocks noGrp="1"/>
          </p:cNvSpPr>
          <p:nvPr>
            <p:ph type="title"/>
          </p:nvPr>
        </p:nvSpPr>
        <p:spPr>
          <a:xfrm>
            <a:off x="1600200" y="152400"/>
            <a:ext cx="6705600" cy="533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D9D9F7-9E6D-489C-8EB1-EF042C7B8B4E}"/>
              </a:ext>
            </a:extLst>
          </p:cNvPr>
          <p:cNvSpPr>
            <a:spLocks noGrp="1"/>
          </p:cNvSpPr>
          <p:nvPr>
            <p:ph type="body" sz="half" idx="1"/>
          </p:nvPr>
        </p:nvSpPr>
        <p:spPr>
          <a:xfrm>
            <a:off x="457200" y="15240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6A558C-26A2-4175-8B19-A16652A4F8DB}"/>
              </a:ext>
            </a:extLst>
          </p:cNvPr>
          <p:cNvSpPr>
            <a:spLocks noGrp="1"/>
          </p:cNvSpPr>
          <p:nvPr>
            <p:ph sz="quarter" idx="2"/>
          </p:nvPr>
        </p:nvSpPr>
        <p:spPr>
          <a:xfrm>
            <a:off x="4686300" y="1524000"/>
            <a:ext cx="4076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E919110-F315-4CB7-A802-18C0E6E1621D}"/>
              </a:ext>
            </a:extLst>
          </p:cNvPr>
          <p:cNvSpPr>
            <a:spLocks noGrp="1"/>
          </p:cNvSpPr>
          <p:nvPr>
            <p:ph sz="quarter" idx="3"/>
          </p:nvPr>
        </p:nvSpPr>
        <p:spPr>
          <a:xfrm>
            <a:off x="4686300" y="3924300"/>
            <a:ext cx="4076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449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D93A-5613-488F-8522-A8E7F9549C05}"/>
              </a:ext>
            </a:extLst>
          </p:cNvPr>
          <p:cNvSpPr>
            <a:spLocks noGrp="1"/>
          </p:cNvSpPr>
          <p:nvPr>
            <p:ph type="title"/>
          </p:nvPr>
        </p:nvSpPr>
        <p:spPr>
          <a:xfrm>
            <a:off x="1600200" y="152400"/>
            <a:ext cx="6705600" cy="533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CD3403-3276-46A6-B4C9-7BF9C5F4BE82}"/>
              </a:ext>
            </a:extLst>
          </p:cNvPr>
          <p:cNvSpPr>
            <a:spLocks noGrp="1"/>
          </p:cNvSpPr>
          <p:nvPr>
            <p:ph type="body" sz="half" idx="1"/>
          </p:nvPr>
        </p:nvSpPr>
        <p:spPr>
          <a:xfrm>
            <a:off x="457200" y="15240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BF3506-ED2F-4180-A1AC-DB4BCCEE3660}"/>
              </a:ext>
            </a:extLst>
          </p:cNvPr>
          <p:cNvSpPr>
            <a:spLocks noGrp="1"/>
          </p:cNvSpPr>
          <p:nvPr>
            <p:ph sz="half" idx="2"/>
          </p:nvPr>
        </p:nvSpPr>
        <p:spPr>
          <a:xfrm>
            <a:off x="4686300" y="15240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618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23C28-A5C1-4E78-920D-98C0A10C0C22}"/>
              </a:ext>
            </a:extLst>
          </p:cNvPr>
          <p:cNvSpPr>
            <a:spLocks noGrp="1"/>
          </p:cNvSpPr>
          <p:nvPr>
            <p:ph type="title"/>
          </p:nvPr>
        </p:nvSpPr>
        <p:spPr>
          <a:xfrm>
            <a:off x="1600200" y="152400"/>
            <a:ext cx="6705600" cy="5334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65CDB2FA-25F3-476D-A8A9-990E7BB471D8}"/>
              </a:ext>
            </a:extLst>
          </p:cNvPr>
          <p:cNvSpPr>
            <a:spLocks noGrp="1"/>
          </p:cNvSpPr>
          <p:nvPr>
            <p:ph sz="half" idx="1"/>
          </p:nvPr>
        </p:nvSpPr>
        <p:spPr>
          <a:xfrm>
            <a:off x="457200" y="15240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B8D364-74C6-430A-AB68-C2C5DD518788}"/>
              </a:ext>
            </a:extLst>
          </p:cNvPr>
          <p:cNvSpPr>
            <a:spLocks noGrp="1"/>
          </p:cNvSpPr>
          <p:nvPr>
            <p:ph sz="quarter" idx="2"/>
          </p:nvPr>
        </p:nvSpPr>
        <p:spPr>
          <a:xfrm>
            <a:off x="4686300" y="1524000"/>
            <a:ext cx="4076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A65F7EFF-2A24-4BF6-BFD9-7AE7B821004B}"/>
              </a:ext>
            </a:extLst>
          </p:cNvPr>
          <p:cNvSpPr>
            <a:spLocks noGrp="1"/>
          </p:cNvSpPr>
          <p:nvPr>
            <p:ph sz="quarter" idx="3"/>
          </p:nvPr>
        </p:nvSpPr>
        <p:spPr>
          <a:xfrm>
            <a:off x="4686300" y="3924300"/>
            <a:ext cx="4076700" cy="2247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181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BFD13-8B40-44CE-A47E-D7740D43F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D3D61A-3B66-47E9-AAA1-88F22C18D5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075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A7FC1-53E3-4D53-92DD-8E9ABE0E8BB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FC5344-F17D-4B33-AC0C-AB6906DD9DB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742720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A73E6-6FBE-424B-8E5F-0DBAAD05E1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BFA378-0064-44D5-B50F-006015016B12}"/>
              </a:ext>
            </a:extLst>
          </p:cNvPr>
          <p:cNvSpPr>
            <a:spLocks noGrp="1"/>
          </p:cNvSpPr>
          <p:nvPr>
            <p:ph sz="half" idx="1"/>
          </p:nvPr>
        </p:nvSpPr>
        <p:spPr>
          <a:xfrm>
            <a:off x="457200" y="15240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4168EB-37F6-4E80-92B3-924A1B859835}"/>
              </a:ext>
            </a:extLst>
          </p:cNvPr>
          <p:cNvSpPr>
            <a:spLocks noGrp="1"/>
          </p:cNvSpPr>
          <p:nvPr>
            <p:ph sz="half" idx="2"/>
          </p:nvPr>
        </p:nvSpPr>
        <p:spPr>
          <a:xfrm>
            <a:off x="4686300" y="1524000"/>
            <a:ext cx="40767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554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3990E-F10D-465F-88B3-DCAA3DC62FC4}"/>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C2B62D-4F33-4B6B-97DF-566D867EAC7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E01727-B7A8-434F-9501-9D46BC9017F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F083D4-3A7B-4D4D-9B75-84844BBEA0D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36EA7-719B-487A-933F-25A719FB395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1026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90B47-B0B1-4645-984E-3498BC8C285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3065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4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C4CF0-DA57-46F3-86C3-CC4B2F4C04F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75A7B3-6E18-4CA1-A6D8-DE31EA3961D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9A438-E639-4770-B8DF-C532DA76F77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202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E95E8-5534-4772-9EAD-D7CB0407699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97E454-60D4-4E0B-9252-47A57AD7FFB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2CD972-F5D6-4D67-8591-AB9809EA1C7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871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504F2E7-735B-4F67-80B5-F5AC2C4F5AA5}"/>
              </a:ext>
            </a:extLst>
          </p:cNvPr>
          <p:cNvSpPr>
            <a:spLocks noGrp="1" noChangeArrowheads="1"/>
          </p:cNvSpPr>
          <p:nvPr>
            <p:ph type="title"/>
          </p:nvPr>
        </p:nvSpPr>
        <p:spPr bwMode="auto">
          <a:xfrm>
            <a:off x="1600200" y="152400"/>
            <a:ext cx="6705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a:t>
            </a:r>
          </a:p>
        </p:txBody>
      </p:sp>
      <p:sp>
        <p:nvSpPr>
          <p:cNvPr id="3076" name="Rectangle 4">
            <a:extLst>
              <a:ext uri="{FF2B5EF4-FFF2-40B4-BE49-F238E27FC236}">
                <a16:creationId xmlns:a16="http://schemas.microsoft.com/office/drawing/2014/main" id="{4B4DD186-EABE-463A-ADA4-C9CF722D9E0F}"/>
              </a:ext>
            </a:extLst>
          </p:cNvPr>
          <p:cNvSpPr>
            <a:spLocks noGrp="1" noChangeArrowheads="1"/>
          </p:cNvSpPr>
          <p:nvPr>
            <p:ph type="body" idx="1"/>
          </p:nvPr>
        </p:nvSpPr>
        <p:spPr bwMode="auto">
          <a:xfrm>
            <a:off x="457200" y="15240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 calcmode="lin" valueType="num">
                                      <p:cBhvr additive="base">
                                        <p:cTn id="7" dur="500" fill="hold"/>
                                        <p:tgtEl>
                                          <p:spTgt spid="307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anim calcmode="lin" valueType="num">
                                      <p:cBhvr additive="base">
                                        <p:cTn id="11" dur="500" fill="hold"/>
                                        <p:tgtEl>
                                          <p:spTgt spid="3076">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76">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 calcmode="lin" valueType="num">
                                      <p:cBhvr additive="base">
                                        <p:cTn id="15" dur="500" fill="hold"/>
                                        <p:tgtEl>
                                          <p:spTgt spid="3076">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76">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076">
                                            <p:txEl>
                                              <p:pRg st="3" end="3"/>
                                            </p:txEl>
                                          </p:spTgt>
                                        </p:tgtEl>
                                        <p:attrNameLst>
                                          <p:attrName>style.visibility</p:attrName>
                                        </p:attrNameLst>
                                      </p:cBhvr>
                                      <p:to>
                                        <p:strVal val="visible"/>
                                      </p:to>
                                    </p:set>
                                    <p:anim calcmode="lin" valueType="num">
                                      <p:cBhvr additive="base">
                                        <p:cTn id="19" dur="500" fill="hold"/>
                                        <p:tgtEl>
                                          <p:spTgt spid="307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076">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anim calcmode="lin" valueType="num">
                                      <p:cBhvr additive="base">
                                        <p:cTn id="23" dur="500" fill="hold"/>
                                        <p:tgtEl>
                                          <p:spTgt spid="3076">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07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autoUpdateAnimBg="0" advAuto="0">
        <p:tmplLst>
          <p:tmpl lvl="1">
            <p:tnLst>
              <p:par>
                <p:cTn presetID="2" presetClass="entr" presetSubtype="2" fill="hold" nodeType="afterEffect">
                  <p:stCondLst>
                    <p:cond delay="0"/>
                  </p:stCondLst>
                  <p:childTnLst>
                    <p:set>
                      <p:cBhvr>
                        <p:cTn dur="1" fill="hold">
                          <p:stCondLst>
                            <p:cond delay="0"/>
                          </p:stCondLst>
                        </p:cTn>
                        <p:tgtEl>
                          <p:spTgt spid="3076"/>
                        </p:tgtEl>
                        <p:attrNameLst>
                          <p:attrName>style.visibility</p:attrName>
                        </p:attrNameLst>
                      </p:cBhvr>
                      <p:to>
                        <p:strVal val="visible"/>
                      </p:to>
                    </p:set>
                    <p:anim calcmode="lin" valueType="num">
                      <p:cBhvr additive="base">
                        <p:cTn dur="500" fill="hold"/>
                        <p:tgtEl>
                          <p:spTgt spid="3076"/>
                        </p:tgtEl>
                        <p:attrNameLst>
                          <p:attrName>ppt_x</p:attrName>
                        </p:attrNameLst>
                      </p:cBhvr>
                      <p:tavLst>
                        <p:tav tm="0">
                          <p:val>
                            <p:strVal val="1+#ppt_w/2"/>
                          </p:val>
                        </p:tav>
                        <p:tav tm="100000">
                          <p:val>
                            <p:strVal val="#ppt_x"/>
                          </p:val>
                        </p:tav>
                      </p:tavLst>
                    </p:anim>
                    <p:anim calcmode="lin" valueType="num">
                      <p:cBhvr additive="base">
                        <p:cTn dur="500" fill="hold"/>
                        <p:tgtEl>
                          <p:spTgt spid="3076"/>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withEffect">
                  <p:stCondLst>
                    <p:cond delay="0"/>
                  </p:stCondLst>
                  <p:childTnLst>
                    <p:set>
                      <p:cBhvr>
                        <p:cTn dur="1" fill="hold">
                          <p:stCondLst>
                            <p:cond delay="0"/>
                          </p:stCondLst>
                        </p:cTn>
                        <p:tgtEl>
                          <p:spTgt spid="3076"/>
                        </p:tgtEl>
                        <p:attrNameLst>
                          <p:attrName>style.visibility</p:attrName>
                        </p:attrNameLst>
                      </p:cBhvr>
                      <p:to>
                        <p:strVal val="visible"/>
                      </p:to>
                    </p:set>
                    <p:anim calcmode="lin" valueType="num">
                      <p:cBhvr additive="base">
                        <p:cTn dur="500" fill="hold"/>
                        <p:tgtEl>
                          <p:spTgt spid="3076"/>
                        </p:tgtEl>
                        <p:attrNameLst>
                          <p:attrName>ppt_x</p:attrName>
                        </p:attrNameLst>
                      </p:cBhvr>
                      <p:tavLst>
                        <p:tav tm="0">
                          <p:val>
                            <p:strVal val="1+#ppt_w/2"/>
                          </p:val>
                        </p:tav>
                        <p:tav tm="100000">
                          <p:val>
                            <p:strVal val="#ppt_x"/>
                          </p:val>
                        </p:tav>
                      </p:tavLst>
                    </p:anim>
                    <p:anim calcmode="lin" valueType="num">
                      <p:cBhvr additive="base">
                        <p:cTn dur="500" fill="hold"/>
                        <p:tgtEl>
                          <p:spTgt spid="3076"/>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withEffect">
                  <p:stCondLst>
                    <p:cond delay="0"/>
                  </p:stCondLst>
                  <p:childTnLst>
                    <p:set>
                      <p:cBhvr>
                        <p:cTn dur="1" fill="hold">
                          <p:stCondLst>
                            <p:cond delay="0"/>
                          </p:stCondLst>
                        </p:cTn>
                        <p:tgtEl>
                          <p:spTgt spid="3076"/>
                        </p:tgtEl>
                        <p:attrNameLst>
                          <p:attrName>style.visibility</p:attrName>
                        </p:attrNameLst>
                      </p:cBhvr>
                      <p:to>
                        <p:strVal val="visible"/>
                      </p:to>
                    </p:set>
                    <p:anim calcmode="lin" valueType="num">
                      <p:cBhvr additive="base">
                        <p:cTn dur="500" fill="hold"/>
                        <p:tgtEl>
                          <p:spTgt spid="3076"/>
                        </p:tgtEl>
                        <p:attrNameLst>
                          <p:attrName>ppt_x</p:attrName>
                        </p:attrNameLst>
                      </p:cBhvr>
                      <p:tavLst>
                        <p:tav tm="0">
                          <p:val>
                            <p:strVal val="1+#ppt_w/2"/>
                          </p:val>
                        </p:tav>
                        <p:tav tm="100000">
                          <p:val>
                            <p:strVal val="#ppt_x"/>
                          </p:val>
                        </p:tav>
                      </p:tavLst>
                    </p:anim>
                    <p:anim calcmode="lin" valueType="num">
                      <p:cBhvr additive="base">
                        <p:cTn dur="500" fill="hold"/>
                        <p:tgtEl>
                          <p:spTgt spid="3076"/>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withEffect">
                  <p:stCondLst>
                    <p:cond delay="0"/>
                  </p:stCondLst>
                  <p:childTnLst>
                    <p:set>
                      <p:cBhvr>
                        <p:cTn dur="1" fill="hold">
                          <p:stCondLst>
                            <p:cond delay="0"/>
                          </p:stCondLst>
                        </p:cTn>
                        <p:tgtEl>
                          <p:spTgt spid="3076"/>
                        </p:tgtEl>
                        <p:attrNameLst>
                          <p:attrName>style.visibility</p:attrName>
                        </p:attrNameLst>
                      </p:cBhvr>
                      <p:to>
                        <p:strVal val="visible"/>
                      </p:to>
                    </p:set>
                    <p:anim calcmode="lin" valueType="num">
                      <p:cBhvr additive="base">
                        <p:cTn dur="500" fill="hold"/>
                        <p:tgtEl>
                          <p:spTgt spid="3076"/>
                        </p:tgtEl>
                        <p:attrNameLst>
                          <p:attrName>ppt_x</p:attrName>
                        </p:attrNameLst>
                      </p:cBhvr>
                      <p:tavLst>
                        <p:tav tm="0">
                          <p:val>
                            <p:strVal val="1+#ppt_w/2"/>
                          </p:val>
                        </p:tav>
                        <p:tav tm="100000">
                          <p:val>
                            <p:strVal val="#ppt_x"/>
                          </p:val>
                        </p:tav>
                      </p:tavLst>
                    </p:anim>
                    <p:anim calcmode="lin" valueType="num">
                      <p:cBhvr additive="base">
                        <p:cTn dur="500" fill="hold"/>
                        <p:tgtEl>
                          <p:spTgt spid="3076"/>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withEffect">
                  <p:stCondLst>
                    <p:cond delay="0"/>
                  </p:stCondLst>
                  <p:childTnLst>
                    <p:set>
                      <p:cBhvr>
                        <p:cTn dur="1" fill="hold">
                          <p:stCondLst>
                            <p:cond delay="0"/>
                          </p:stCondLst>
                        </p:cTn>
                        <p:tgtEl>
                          <p:spTgt spid="3076"/>
                        </p:tgtEl>
                        <p:attrNameLst>
                          <p:attrName>style.visibility</p:attrName>
                        </p:attrNameLst>
                      </p:cBhvr>
                      <p:to>
                        <p:strVal val="visible"/>
                      </p:to>
                    </p:set>
                    <p:anim calcmode="lin" valueType="num">
                      <p:cBhvr additive="base">
                        <p:cTn dur="500" fill="hold"/>
                        <p:tgtEl>
                          <p:spTgt spid="3076"/>
                        </p:tgtEl>
                        <p:attrNameLst>
                          <p:attrName>ppt_x</p:attrName>
                        </p:attrNameLst>
                      </p:cBhvr>
                      <p:tavLst>
                        <p:tav tm="0">
                          <p:val>
                            <p:strVal val="1+#ppt_w/2"/>
                          </p:val>
                        </p:tav>
                        <p:tav tm="100000">
                          <p:val>
                            <p:strVal val="#ppt_x"/>
                          </p:val>
                        </p:tav>
                      </p:tavLst>
                    </p:anim>
                    <p:anim calcmode="lin" valueType="num">
                      <p:cBhvr additive="base">
                        <p:cTn dur="500" fill="hold"/>
                        <p:tgtEl>
                          <p:spTgt spid="3076"/>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fontAlgn="base">
        <a:lnSpc>
          <a:spcPct val="85000"/>
        </a:lnSpc>
        <a:spcBef>
          <a:spcPct val="0"/>
        </a:spcBef>
        <a:spcAft>
          <a:spcPct val="0"/>
        </a:spcAft>
        <a:defRPr sz="4400" b="1" kern="1200">
          <a:solidFill>
            <a:srgbClr val="FFE881"/>
          </a:solidFill>
          <a:effectLst>
            <a:outerShdw blurRad="38100" dist="38100" dir="2700000" algn="tl">
              <a:srgbClr val="000000"/>
            </a:outerShdw>
          </a:effectLst>
          <a:latin typeface="+mj-lt"/>
          <a:ea typeface="+mj-ea"/>
          <a:cs typeface="+mj-cs"/>
        </a:defRPr>
      </a:lvl1pPr>
      <a:lvl2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anose="02020603050405020304" pitchFamily="18" charset="0"/>
        </a:defRPr>
      </a:lvl2pPr>
      <a:lvl3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anose="02020603050405020304" pitchFamily="18" charset="0"/>
        </a:defRPr>
      </a:lvl3pPr>
      <a:lvl4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anose="02020603050405020304" pitchFamily="18" charset="0"/>
        </a:defRPr>
      </a:lvl4pPr>
      <a:lvl5pPr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anose="02020603050405020304" pitchFamily="18" charset="0"/>
        </a:defRPr>
      </a:lvl5pPr>
      <a:lvl6pPr marL="4572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anose="02020603050405020304" pitchFamily="18" charset="0"/>
        </a:defRPr>
      </a:lvl6pPr>
      <a:lvl7pPr marL="9144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anose="02020603050405020304" pitchFamily="18" charset="0"/>
        </a:defRPr>
      </a:lvl7pPr>
      <a:lvl8pPr marL="13716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anose="02020603050405020304" pitchFamily="18" charset="0"/>
        </a:defRPr>
      </a:lvl8pPr>
      <a:lvl9pPr marL="1828800" algn="l" rtl="0" fontAlgn="base">
        <a:lnSpc>
          <a:spcPct val="85000"/>
        </a:lnSpc>
        <a:spcBef>
          <a:spcPct val="0"/>
        </a:spcBef>
        <a:spcAft>
          <a:spcPct val="0"/>
        </a:spcAft>
        <a:defRPr sz="4400" b="1">
          <a:solidFill>
            <a:srgbClr val="FFE881"/>
          </a:solidFill>
          <a:effectLst>
            <a:outerShdw blurRad="38100" dist="38100" dir="2700000" algn="tl">
              <a:srgbClr val="000000"/>
            </a:outerShdw>
          </a:effectLst>
          <a:latin typeface="Times New Roman" panose="02020603050405020304" pitchFamily="18" charset="0"/>
        </a:defRPr>
      </a:lvl9pPr>
    </p:titleStyle>
    <p:bodyStyle>
      <a:lvl1pPr algn="l" rtl="0" fontAlgn="base">
        <a:lnSpc>
          <a:spcPct val="85000"/>
        </a:lnSpc>
        <a:spcBef>
          <a:spcPct val="0"/>
        </a:spcBef>
        <a:spcAft>
          <a:spcPct val="40000"/>
        </a:spcAft>
        <a:defRPr sz="2800" b="1" i="1" kern="1200">
          <a:solidFill>
            <a:srgbClr val="FFFFCC"/>
          </a:solidFill>
          <a:effectLst>
            <a:outerShdw blurRad="38100" dist="38100" dir="2700000" algn="tl">
              <a:srgbClr val="000000"/>
            </a:outerShdw>
          </a:effectLst>
          <a:latin typeface="+mn-lt"/>
          <a:ea typeface="+mn-ea"/>
          <a:cs typeface="+mn-cs"/>
        </a:defRPr>
      </a:lvl1pPr>
      <a:lvl2pPr marL="339725" indent="-225425" algn="l" rtl="0" fontAlgn="base">
        <a:lnSpc>
          <a:spcPct val="85000"/>
        </a:lnSpc>
        <a:spcBef>
          <a:spcPct val="0"/>
        </a:spcBef>
        <a:spcAft>
          <a:spcPct val="40000"/>
        </a:spcAft>
        <a:buChar char="•"/>
        <a:defRPr sz="2400" b="1" kern="1200">
          <a:solidFill>
            <a:srgbClr val="FFFFFF"/>
          </a:solidFill>
          <a:effectLst>
            <a:outerShdw blurRad="38100" dist="38100" dir="2700000" algn="tl">
              <a:srgbClr val="000000"/>
            </a:outerShdw>
          </a:effectLst>
          <a:latin typeface="+mn-lt"/>
          <a:ea typeface="+mn-ea"/>
          <a:cs typeface="+mn-cs"/>
        </a:defRPr>
      </a:lvl2pPr>
      <a:lvl3pPr marL="692150" indent="-238125" algn="l" rtl="0" fontAlgn="base">
        <a:lnSpc>
          <a:spcPct val="85000"/>
        </a:lnSpc>
        <a:spcBef>
          <a:spcPct val="0"/>
        </a:spcBef>
        <a:spcAft>
          <a:spcPct val="40000"/>
        </a:spcAft>
        <a:buChar char="–"/>
        <a:defRPr sz="2000" i="1" kern="1200">
          <a:solidFill>
            <a:srgbClr val="FFFFFF"/>
          </a:solidFill>
          <a:effectLst>
            <a:outerShdw blurRad="38100" dist="38100" dir="2700000" algn="tl">
              <a:srgbClr val="000000"/>
            </a:outerShdw>
          </a:effectLst>
          <a:latin typeface="+mn-lt"/>
          <a:ea typeface="+mn-ea"/>
          <a:cs typeface="+mn-cs"/>
        </a:defRPr>
      </a:lvl3pPr>
      <a:lvl4pPr marL="1030288" indent="-223838" algn="l" rtl="0" fontAlgn="base">
        <a:lnSpc>
          <a:spcPct val="85000"/>
        </a:lnSpc>
        <a:spcBef>
          <a:spcPct val="0"/>
        </a:spcBef>
        <a:spcAft>
          <a:spcPct val="40000"/>
        </a:spcAft>
        <a:buChar char="•"/>
        <a:defRPr b="1" kern="1200">
          <a:solidFill>
            <a:srgbClr val="FFFFFF"/>
          </a:solidFill>
          <a:effectLst>
            <a:outerShdw blurRad="38100" dist="38100" dir="2700000" algn="tl">
              <a:srgbClr val="000000"/>
            </a:outerShdw>
          </a:effectLst>
          <a:latin typeface="+mn-lt"/>
          <a:ea typeface="+mn-ea"/>
          <a:cs typeface="+mn-cs"/>
        </a:defRPr>
      </a:lvl4pPr>
      <a:lvl5pPr marL="1370013" indent="-222250" algn="l" rtl="0" fontAlgn="base">
        <a:lnSpc>
          <a:spcPct val="85000"/>
        </a:lnSpc>
        <a:spcBef>
          <a:spcPct val="0"/>
        </a:spcBef>
        <a:spcAft>
          <a:spcPct val="40000"/>
        </a:spcAft>
        <a:buChar char="»"/>
        <a:defRPr i="1" kern="1200">
          <a:solidFill>
            <a:srgbClr val="FFFFFF"/>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2202" name="Picture 10" descr="tsunamireadysign8">
            <a:extLst>
              <a:ext uri="{FF2B5EF4-FFF2-40B4-BE49-F238E27FC236}">
                <a16:creationId xmlns:a16="http://schemas.microsoft.com/office/drawing/2014/main" id="{4E2B28DD-8767-4B04-A0CB-7441A124F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257800"/>
            <a:ext cx="1219200" cy="1219200"/>
          </a:xfrm>
          <a:prstGeom prst="rect">
            <a:avLst/>
          </a:prstGeom>
          <a:noFill/>
          <a:extLst>
            <a:ext uri="{909E8E84-426E-40DD-AFC4-6F175D3DCCD1}">
              <a14:hiddenFill xmlns:a14="http://schemas.microsoft.com/office/drawing/2010/main">
                <a:solidFill>
                  <a:srgbClr val="FFFFFF"/>
                </a:solidFill>
              </a14:hiddenFill>
            </a:ext>
          </a:extLst>
        </p:spPr>
      </p:pic>
      <p:sp>
        <p:nvSpPr>
          <p:cNvPr id="1032194" name="Rectangle 2">
            <a:extLst>
              <a:ext uri="{FF2B5EF4-FFF2-40B4-BE49-F238E27FC236}">
                <a16:creationId xmlns:a16="http://schemas.microsoft.com/office/drawing/2014/main" id="{D9F7C4FA-D64C-468F-8EAC-A3D1828BAF2B}"/>
              </a:ext>
            </a:extLst>
          </p:cNvPr>
          <p:cNvSpPr>
            <a:spLocks noGrp="1" noChangeArrowheads="1"/>
          </p:cNvSpPr>
          <p:nvPr>
            <p:ph type="ctrTitle"/>
          </p:nvPr>
        </p:nvSpPr>
        <p:spPr>
          <a:xfrm>
            <a:off x="685800" y="1676400"/>
            <a:ext cx="8458200" cy="1143000"/>
          </a:xfrm>
        </p:spPr>
        <p:txBody>
          <a:bodyPr/>
          <a:lstStyle/>
          <a:p>
            <a:r>
              <a:rPr lang="en-US" altLang="en-US" sz="4000" i="1">
                <a:effectLst/>
              </a:rPr>
              <a:t>Overview of National Weather Service &amp; the Tsunami Warning Program</a:t>
            </a:r>
            <a:r>
              <a:rPr lang="en-US" altLang="en-US" sz="6000" i="1"/>
              <a:t> </a:t>
            </a:r>
          </a:p>
        </p:txBody>
      </p:sp>
      <p:sp>
        <p:nvSpPr>
          <p:cNvPr id="1032198" name="Text Box 6">
            <a:extLst>
              <a:ext uri="{FF2B5EF4-FFF2-40B4-BE49-F238E27FC236}">
                <a16:creationId xmlns:a16="http://schemas.microsoft.com/office/drawing/2014/main" id="{BBE8E5E4-C421-4CBC-9B63-A38E5FAA399E}"/>
              </a:ext>
            </a:extLst>
          </p:cNvPr>
          <p:cNvSpPr txBox="1">
            <a:spLocks noChangeArrowheads="1"/>
          </p:cNvSpPr>
          <p:nvPr/>
        </p:nvSpPr>
        <p:spPr bwMode="auto">
          <a:xfrm>
            <a:off x="533400" y="3600450"/>
            <a:ext cx="8153400" cy="275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50000"/>
              </a:lnSpc>
              <a:spcBef>
                <a:spcPct val="20000"/>
              </a:spcBef>
              <a:spcAft>
                <a:spcPct val="50000"/>
              </a:spcAft>
              <a:buClr>
                <a:srgbClr val="FF0066"/>
              </a:buClr>
            </a:pPr>
            <a:r>
              <a:rPr lang="en-US" altLang="en-US" sz="2000" b="1" i="1">
                <a:solidFill>
                  <a:srgbClr val="FFF5C9"/>
                </a:solidFill>
                <a:effectLst/>
              </a:rPr>
              <a:t>Eric Boldt</a:t>
            </a:r>
          </a:p>
          <a:p>
            <a:pPr algn="l" eaLnBrk="0" hangingPunct="0">
              <a:lnSpc>
                <a:spcPct val="50000"/>
              </a:lnSpc>
              <a:spcBef>
                <a:spcPct val="20000"/>
              </a:spcBef>
              <a:spcAft>
                <a:spcPct val="50000"/>
              </a:spcAft>
              <a:buClr>
                <a:srgbClr val="FF0066"/>
              </a:buClr>
            </a:pPr>
            <a:r>
              <a:rPr lang="en-US" altLang="en-US" sz="2000" b="1" i="1">
                <a:solidFill>
                  <a:srgbClr val="FFF5C9"/>
                </a:solidFill>
                <a:effectLst/>
              </a:rPr>
              <a:t>Warning Coordination Meteorologist</a:t>
            </a:r>
          </a:p>
          <a:p>
            <a:pPr eaLnBrk="0" hangingPunct="0">
              <a:lnSpc>
                <a:spcPct val="50000"/>
              </a:lnSpc>
              <a:spcBef>
                <a:spcPct val="20000"/>
              </a:spcBef>
              <a:spcAft>
                <a:spcPct val="50000"/>
              </a:spcAft>
              <a:buClr>
                <a:srgbClr val="FF0066"/>
              </a:buClr>
            </a:pPr>
            <a:endParaRPr lang="en-US" altLang="en-US" sz="2000" b="1" i="1">
              <a:solidFill>
                <a:srgbClr val="FFF5C9"/>
              </a:solidFill>
              <a:effectLst/>
            </a:endParaRPr>
          </a:p>
          <a:p>
            <a:pPr eaLnBrk="0" hangingPunct="0">
              <a:lnSpc>
                <a:spcPct val="50000"/>
              </a:lnSpc>
              <a:spcBef>
                <a:spcPct val="20000"/>
              </a:spcBef>
              <a:spcAft>
                <a:spcPct val="50000"/>
              </a:spcAft>
              <a:buClr>
                <a:srgbClr val="FF0066"/>
              </a:buClr>
            </a:pPr>
            <a:r>
              <a:rPr lang="en-US" altLang="en-US" sz="2000" b="1" i="1">
                <a:solidFill>
                  <a:srgbClr val="FFF5C9"/>
                </a:solidFill>
                <a:effectLst/>
              </a:rPr>
              <a:t>NOAA’s National Weather Service</a:t>
            </a:r>
          </a:p>
          <a:p>
            <a:pPr eaLnBrk="0" hangingPunct="0">
              <a:lnSpc>
                <a:spcPct val="50000"/>
              </a:lnSpc>
              <a:spcBef>
                <a:spcPct val="20000"/>
              </a:spcBef>
              <a:spcAft>
                <a:spcPct val="50000"/>
              </a:spcAft>
              <a:buClr>
                <a:srgbClr val="FF0066"/>
              </a:buClr>
            </a:pPr>
            <a:r>
              <a:rPr lang="en-US" altLang="en-US" sz="2000" b="1" i="1">
                <a:solidFill>
                  <a:srgbClr val="FFF5C9"/>
                </a:solidFill>
                <a:effectLst/>
              </a:rPr>
              <a:t>520 N. Elevar St. </a:t>
            </a:r>
          </a:p>
          <a:p>
            <a:pPr eaLnBrk="0" hangingPunct="0">
              <a:lnSpc>
                <a:spcPct val="50000"/>
              </a:lnSpc>
              <a:spcBef>
                <a:spcPct val="20000"/>
              </a:spcBef>
              <a:spcAft>
                <a:spcPct val="50000"/>
              </a:spcAft>
              <a:buClr>
                <a:srgbClr val="FF0066"/>
              </a:buClr>
            </a:pPr>
            <a:r>
              <a:rPr lang="en-US" altLang="en-US" sz="2000" b="1" i="1">
                <a:solidFill>
                  <a:srgbClr val="FFF5C9"/>
                </a:solidFill>
                <a:effectLst/>
              </a:rPr>
              <a:t>Oxnard CA 93030</a:t>
            </a:r>
          </a:p>
          <a:p>
            <a:pPr eaLnBrk="0" hangingPunct="0">
              <a:lnSpc>
                <a:spcPct val="50000"/>
              </a:lnSpc>
              <a:spcBef>
                <a:spcPct val="20000"/>
              </a:spcBef>
              <a:spcAft>
                <a:spcPct val="50000"/>
              </a:spcAft>
              <a:buClr>
                <a:srgbClr val="FF0066"/>
              </a:buClr>
            </a:pPr>
            <a:r>
              <a:rPr lang="en-US" altLang="en-US" sz="2000" b="1" i="1">
                <a:solidFill>
                  <a:srgbClr val="FFF5C9"/>
                </a:solidFill>
                <a:effectLst/>
              </a:rPr>
              <a:t>805-988-6615</a:t>
            </a:r>
          </a:p>
          <a:p>
            <a:pPr eaLnBrk="0" hangingPunct="0">
              <a:lnSpc>
                <a:spcPct val="50000"/>
              </a:lnSpc>
              <a:spcBef>
                <a:spcPct val="20000"/>
              </a:spcBef>
              <a:spcAft>
                <a:spcPct val="50000"/>
              </a:spcAft>
              <a:buClr>
                <a:srgbClr val="FF0066"/>
              </a:buClr>
            </a:pPr>
            <a:r>
              <a:rPr lang="en-US" altLang="en-US" sz="1600" b="1" i="1">
                <a:solidFill>
                  <a:srgbClr val="FFF5C9"/>
                </a:solidFill>
                <a:effectLst/>
              </a:rPr>
              <a:t>March 15, 2005</a:t>
            </a:r>
          </a:p>
        </p:txBody>
      </p:sp>
      <p:pic>
        <p:nvPicPr>
          <p:cNvPr id="1032203" name="Picture 11">
            <a:extLst>
              <a:ext uri="{FF2B5EF4-FFF2-40B4-BE49-F238E27FC236}">
                <a16:creationId xmlns:a16="http://schemas.microsoft.com/office/drawing/2014/main" id="{285F57F6-3E7A-4303-B7BE-A4866044C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1772"/>
          <a:stretch>
            <a:fillRect/>
          </a:stretch>
        </p:blipFill>
        <p:spPr bwMode="auto">
          <a:xfrm>
            <a:off x="228600" y="5335588"/>
            <a:ext cx="11684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204" name="Group 12">
            <a:extLst>
              <a:ext uri="{FF2B5EF4-FFF2-40B4-BE49-F238E27FC236}">
                <a16:creationId xmlns:a16="http://schemas.microsoft.com/office/drawing/2014/main" id="{1C7CB477-8104-4D33-AADB-BDA95B156789}"/>
              </a:ext>
            </a:extLst>
          </p:cNvPr>
          <p:cNvGrpSpPr>
            <a:grpSpLocks/>
          </p:cNvGrpSpPr>
          <p:nvPr/>
        </p:nvGrpSpPr>
        <p:grpSpPr bwMode="auto">
          <a:xfrm>
            <a:off x="1600200" y="5334000"/>
            <a:ext cx="1295400" cy="1116013"/>
            <a:chOff x="383" y="1247"/>
            <a:chExt cx="2417" cy="2528"/>
          </a:xfrm>
        </p:grpSpPr>
        <p:pic>
          <p:nvPicPr>
            <p:cNvPr id="1032205" name="Picture 13">
              <a:extLst>
                <a:ext uri="{FF2B5EF4-FFF2-40B4-BE49-F238E27FC236}">
                  <a16:creationId xmlns:a16="http://schemas.microsoft.com/office/drawing/2014/main" id="{92649A1B-195E-4B24-B2FF-EB5266ECF0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598"/>
            <a:stretch>
              <a:fillRect/>
            </a:stretch>
          </p:blipFill>
          <p:spPr bwMode="auto">
            <a:xfrm>
              <a:off x="386" y="1249"/>
              <a:ext cx="2414" cy="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206" name="Rectangle 14">
              <a:extLst>
                <a:ext uri="{FF2B5EF4-FFF2-40B4-BE49-F238E27FC236}">
                  <a16:creationId xmlns:a16="http://schemas.microsoft.com/office/drawing/2014/main" id="{A47C2088-A601-4ED4-A28B-245695D36FBC}"/>
                </a:ext>
              </a:extLst>
            </p:cNvPr>
            <p:cNvSpPr>
              <a:spLocks noChangeArrowheads="1"/>
            </p:cNvSpPr>
            <p:nvPr/>
          </p:nvSpPr>
          <p:spPr bwMode="auto">
            <a:xfrm>
              <a:off x="383" y="1247"/>
              <a:ext cx="2416" cy="2526"/>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6946" name="Rectangle 2">
            <a:extLst>
              <a:ext uri="{FF2B5EF4-FFF2-40B4-BE49-F238E27FC236}">
                <a16:creationId xmlns:a16="http://schemas.microsoft.com/office/drawing/2014/main" id="{8036916B-DA24-4B09-A288-98E9B4FA9100}"/>
              </a:ext>
            </a:extLst>
          </p:cNvPr>
          <p:cNvSpPr>
            <a:spLocks noChangeArrowheads="1"/>
          </p:cNvSpPr>
          <p:nvPr/>
        </p:nvSpPr>
        <p:spPr bwMode="auto">
          <a:xfrm>
            <a:off x="1371600" y="304800"/>
            <a:ext cx="6515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4400" b="1">
                <a:solidFill>
                  <a:srgbClr val="FFE881"/>
                </a:solidFill>
                <a:effectLst>
                  <a:outerShdw blurRad="38100" dist="38100" dir="2700000" algn="tl">
                    <a:srgbClr val="000000"/>
                  </a:outerShdw>
                </a:effectLst>
                <a:latin typeface="Times New Roman" panose="02020603050405020304" pitchFamily="18" charset="0"/>
              </a:rPr>
              <a:t>Other Message Definitions</a:t>
            </a:r>
          </a:p>
        </p:txBody>
      </p:sp>
      <p:sp>
        <p:nvSpPr>
          <p:cNvPr id="1106948" name="Rectangle 4">
            <a:extLst>
              <a:ext uri="{FF2B5EF4-FFF2-40B4-BE49-F238E27FC236}">
                <a16:creationId xmlns:a16="http://schemas.microsoft.com/office/drawing/2014/main" id="{A22E41C0-2254-456D-94AC-BC12E5DC645E}"/>
              </a:ext>
            </a:extLst>
          </p:cNvPr>
          <p:cNvSpPr>
            <a:spLocks noGrp="1" noChangeArrowheads="1"/>
          </p:cNvSpPr>
          <p:nvPr>
            <p:ph type="body" idx="1"/>
          </p:nvPr>
        </p:nvSpPr>
        <p:spPr>
          <a:xfrm>
            <a:off x="457200" y="1828800"/>
            <a:ext cx="8305800" cy="4419600"/>
          </a:xfrm>
        </p:spPr>
        <p:txBody>
          <a:bodyPr/>
          <a:lstStyle/>
          <a:p>
            <a:r>
              <a:rPr lang="en-US" altLang="en-US" u="sng">
                <a:solidFill>
                  <a:srgbClr val="FFFFFF"/>
                </a:solidFill>
              </a:rPr>
              <a:t>Tsunami Advisory</a:t>
            </a:r>
            <a:r>
              <a:rPr lang="en-US" altLang="en-US">
                <a:solidFill>
                  <a:srgbClr val="FFFFFF"/>
                </a:solidFill>
              </a:rPr>
              <a:t>:</a:t>
            </a:r>
            <a:r>
              <a:rPr lang="en-US" altLang="en-US"/>
              <a:t> </a:t>
            </a:r>
            <a:r>
              <a:rPr lang="en-US" altLang="en-US" sz="2000"/>
              <a:t>A message issued when the Pacific Tsunami Warning Center is warning for an event outside the West Coast or Alaska which poses no imminent threat to our area.  </a:t>
            </a:r>
          </a:p>
          <a:p>
            <a:endParaRPr lang="en-US" altLang="en-US" sz="2000"/>
          </a:p>
          <a:p>
            <a:r>
              <a:rPr lang="en-US" altLang="en-US" u="sng">
                <a:solidFill>
                  <a:srgbClr val="FFFFFF"/>
                </a:solidFill>
              </a:rPr>
              <a:t>Tsunami Information Bulletin</a:t>
            </a:r>
            <a:r>
              <a:rPr lang="en-US" altLang="en-US">
                <a:solidFill>
                  <a:srgbClr val="FFFFFF"/>
                </a:solidFill>
              </a:rPr>
              <a:t>:</a:t>
            </a:r>
            <a:r>
              <a:rPr lang="en-US" altLang="en-US"/>
              <a:t> </a:t>
            </a:r>
            <a:r>
              <a:rPr lang="en-US" altLang="en-US" sz="2000"/>
              <a:t>Bulletins issued for earthquakes less than warning threshold, but greater than 6.5 which are not likely to trigger a tsunami.</a:t>
            </a:r>
          </a:p>
          <a:p>
            <a:endParaRPr lang="en-US" altLang="en-US" sz="2000"/>
          </a:p>
          <a:p>
            <a:r>
              <a:rPr lang="en-US" altLang="en-US" u="sng">
                <a:solidFill>
                  <a:srgbClr val="FFFFFF"/>
                </a:solidFill>
              </a:rPr>
              <a:t>Tsunami Information Message:</a:t>
            </a:r>
            <a:r>
              <a:rPr lang="en-US" altLang="en-US"/>
              <a:t> </a:t>
            </a:r>
            <a:r>
              <a:rPr lang="en-US" altLang="en-US" sz="2000"/>
              <a:t>Information messages issued when smaller earthquakes (greater than magnitude 4.0, but less than 6.5) may be felt near coastal areas. </a:t>
            </a:r>
          </a:p>
          <a:p>
            <a:endParaRPr lang="en-US" altLang="en-US" sz="16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0" name="Rectangle 10">
            <a:extLst>
              <a:ext uri="{FF2B5EF4-FFF2-40B4-BE49-F238E27FC236}">
                <a16:creationId xmlns:a16="http://schemas.microsoft.com/office/drawing/2014/main" id="{7A823F4A-CCDF-434E-AA68-39EE5CD94261}"/>
              </a:ext>
            </a:extLst>
          </p:cNvPr>
          <p:cNvSpPr>
            <a:spLocks noGrp="1" noChangeArrowheads="1"/>
          </p:cNvSpPr>
          <p:nvPr>
            <p:ph type="title"/>
          </p:nvPr>
        </p:nvSpPr>
        <p:spPr>
          <a:xfrm>
            <a:off x="990600" y="533400"/>
            <a:ext cx="8153400" cy="533400"/>
          </a:xfrm>
        </p:spPr>
        <p:txBody>
          <a:bodyPr/>
          <a:lstStyle/>
          <a:p>
            <a:r>
              <a:rPr lang="en-US" altLang="en-US"/>
              <a:t>How is NWS Message Sent Out?</a:t>
            </a:r>
          </a:p>
        </p:txBody>
      </p:sp>
      <p:graphicFrame>
        <p:nvGraphicFramePr>
          <p:cNvPr id="1116166" name="Object 6">
            <a:extLst>
              <a:ext uri="{FF2B5EF4-FFF2-40B4-BE49-F238E27FC236}">
                <a16:creationId xmlns:a16="http://schemas.microsoft.com/office/drawing/2014/main" id="{D7CCA86B-CBC3-42E1-A779-B462CDD67665}"/>
              </a:ext>
            </a:extLst>
          </p:cNvPr>
          <p:cNvGraphicFramePr>
            <a:graphicFrameLocks noGrp="1" noChangeAspect="1"/>
          </p:cNvGraphicFramePr>
          <p:nvPr>
            <p:ph sz="half" idx="1"/>
          </p:nvPr>
        </p:nvGraphicFramePr>
        <p:xfrm>
          <a:off x="0" y="1828800"/>
          <a:ext cx="4271963" cy="3956050"/>
        </p:xfrm>
        <a:graphic>
          <a:graphicData uri="http://schemas.openxmlformats.org/presentationml/2006/ole">
            <mc:AlternateContent xmlns:mc="http://schemas.openxmlformats.org/markup-compatibility/2006">
              <mc:Choice xmlns:v="urn:schemas-microsoft-com:vml" Requires="v">
                <p:oleObj spid="_x0000_s1116173" name="Document" r:id="rId4" imgW="6489988" imgH="6010011" progId="Word.Document.8">
                  <p:embed/>
                </p:oleObj>
              </mc:Choice>
              <mc:Fallback>
                <p:oleObj name="Document" r:id="rId4" imgW="6489988" imgH="6010011"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l="5005" t="3543" r="4901" b="7896"/>
                      <a:stretch>
                        <a:fillRect/>
                      </a:stretch>
                    </p:blipFill>
                    <p:spPr bwMode="auto">
                      <a:xfrm>
                        <a:off x="0" y="1828800"/>
                        <a:ext cx="4271963" cy="3956050"/>
                      </a:xfrm>
                      <a:prstGeom prst="rect">
                        <a:avLst/>
                      </a:prstGeom>
                      <a:solidFill>
                        <a:srgbClr val="FFFFFF"/>
                      </a:solidFill>
                      <a:ln>
                        <a:noFill/>
                      </a:ln>
                      <a:effectLst/>
                      <a:extLst>
                        <a:ext uri="{91240B29-F687-4F45-9708-019B960494DF}">
                          <a14:hiddenLine xmlns:a14="http://schemas.microsoft.com/office/drawing/2010/main" w="9525" cap="flat" cmpd="sng" algn="ctr">
                            <a:solidFill>
                              <a:srgbClr val="000000"/>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16169" name="Picture 9">
            <a:extLst>
              <a:ext uri="{FF2B5EF4-FFF2-40B4-BE49-F238E27FC236}">
                <a16:creationId xmlns:a16="http://schemas.microsoft.com/office/drawing/2014/main" id="{66FF0170-03F2-41F2-90DE-38F58F33DFD5}"/>
              </a:ext>
            </a:extLst>
          </p:cNvPr>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t="4181" r="4688"/>
          <a:stretch>
            <a:fillRect/>
          </a:stretch>
        </p:blipFill>
        <p:spPr>
          <a:xfrm>
            <a:off x="4267200" y="1962150"/>
            <a:ext cx="4876800" cy="3663950"/>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42" name="Rectangle 2">
            <a:extLst>
              <a:ext uri="{FF2B5EF4-FFF2-40B4-BE49-F238E27FC236}">
                <a16:creationId xmlns:a16="http://schemas.microsoft.com/office/drawing/2014/main" id="{86075E8A-58F6-4668-B54A-165A29ECA578}"/>
              </a:ext>
            </a:extLst>
          </p:cNvPr>
          <p:cNvSpPr>
            <a:spLocks noGrp="1" noChangeArrowheads="1"/>
          </p:cNvSpPr>
          <p:nvPr>
            <p:ph type="title"/>
          </p:nvPr>
        </p:nvSpPr>
        <p:spPr>
          <a:xfrm>
            <a:off x="1371600" y="533400"/>
            <a:ext cx="7772400" cy="1143000"/>
          </a:xfrm>
        </p:spPr>
        <p:txBody>
          <a:bodyPr/>
          <a:lstStyle/>
          <a:p>
            <a:r>
              <a:rPr lang="en-US" altLang="en-US" sz="4800"/>
              <a:t>What is TsunamiReady?</a:t>
            </a:r>
          </a:p>
        </p:txBody>
      </p:sp>
      <p:sp>
        <p:nvSpPr>
          <p:cNvPr id="1034243" name="Rectangle 3">
            <a:extLst>
              <a:ext uri="{FF2B5EF4-FFF2-40B4-BE49-F238E27FC236}">
                <a16:creationId xmlns:a16="http://schemas.microsoft.com/office/drawing/2014/main" id="{3D7A20E8-DBF6-4B64-852B-48172B39054B}"/>
              </a:ext>
            </a:extLst>
          </p:cNvPr>
          <p:cNvSpPr>
            <a:spLocks noGrp="1" noChangeArrowheads="1"/>
          </p:cNvSpPr>
          <p:nvPr>
            <p:ph type="body" sz="half" idx="1"/>
          </p:nvPr>
        </p:nvSpPr>
        <p:spPr>
          <a:xfrm>
            <a:off x="609600" y="1981200"/>
            <a:ext cx="8261350" cy="3352800"/>
          </a:xfrm>
        </p:spPr>
        <p:txBody>
          <a:bodyPr/>
          <a:lstStyle/>
          <a:p>
            <a:pPr marL="342900" indent="-342900">
              <a:lnSpc>
                <a:spcPct val="90000"/>
              </a:lnSpc>
              <a:buFontTx/>
              <a:buChar char="•"/>
            </a:pPr>
            <a:r>
              <a:rPr lang="en-US" altLang="en-US" sz="2400" i="0"/>
              <a:t>A part of the NWS StormReady Program.</a:t>
            </a:r>
          </a:p>
          <a:p>
            <a:pPr marL="342900" indent="-342900">
              <a:lnSpc>
                <a:spcPct val="90000"/>
              </a:lnSpc>
              <a:buFontTx/>
              <a:buChar char="•"/>
            </a:pPr>
            <a:r>
              <a:rPr lang="en-US" altLang="en-US" sz="2400" i="0"/>
              <a:t>A </a:t>
            </a:r>
            <a:r>
              <a:rPr lang="en-US" altLang="en-US" sz="2400">
                <a:solidFill>
                  <a:srgbClr val="FFFFFF"/>
                </a:solidFill>
              </a:rPr>
              <a:t>“grass roots”</a:t>
            </a:r>
            <a:r>
              <a:rPr lang="en-US" altLang="en-US" sz="2400" i="0"/>
              <a:t> program that promotes tsunami hazard readiness.</a:t>
            </a:r>
          </a:p>
          <a:p>
            <a:pPr marL="342900" indent="-342900">
              <a:lnSpc>
                <a:spcPct val="90000"/>
              </a:lnSpc>
              <a:buFontTx/>
              <a:buChar char="•"/>
            </a:pPr>
            <a:r>
              <a:rPr lang="en-US" altLang="en-US" sz="2400" i="0"/>
              <a:t>A collaborative effort between federal, state, and local emergency management, and the public.</a:t>
            </a:r>
          </a:p>
          <a:p>
            <a:pPr marL="342900" indent="-342900">
              <a:lnSpc>
                <a:spcPct val="90000"/>
              </a:lnSpc>
              <a:buFontTx/>
              <a:buChar char="•"/>
            </a:pPr>
            <a:r>
              <a:rPr lang="en-US" altLang="en-US" sz="2400" i="0"/>
              <a:t>A method to improve public safety during tsunami emergencies.</a:t>
            </a:r>
          </a:p>
        </p:txBody>
      </p:sp>
      <p:pic>
        <p:nvPicPr>
          <p:cNvPr id="1034247" name="Picture 7" descr="Tsunami_logo">
            <a:extLst>
              <a:ext uri="{FF2B5EF4-FFF2-40B4-BE49-F238E27FC236}">
                <a16:creationId xmlns:a16="http://schemas.microsoft.com/office/drawing/2014/main" id="{7675AA41-5FCE-445D-A4A5-E56D13696AF4}"/>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486400" y="5029200"/>
            <a:ext cx="3448050" cy="1209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5266" name="Rectangle 2">
            <a:extLst>
              <a:ext uri="{FF2B5EF4-FFF2-40B4-BE49-F238E27FC236}">
                <a16:creationId xmlns:a16="http://schemas.microsoft.com/office/drawing/2014/main" id="{A5812831-B845-4858-875C-10E10796D9C3}"/>
              </a:ext>
            </a:extLst>
          </p:cNvPr>
          <p:cNvSpPr>
            <a:spLocks noGrp="1" noChangeArrowheads="1"/>
          </p:cNvSpPr>
          <p:nvPr>
            <p:ph type="title"/>
          </p:nvPr>
        </p:nvSpPr>
        <p:spPr>
          <a:xfrm>
            <a:off x="1600200" y="533400"/>
            <a:ext cx="6705600" cy="533400"/>
          </a:xfrm>
        </p:spPr>
        <p:txBody>
          <a:bodyPr/>
          <a:lstStyle/>
          <a:p>
            <a:r>
              <a:rPr lang="en-US" altLang="en-US"/>
              <a:t>TsunamiReady Objectives</a:t>
            </a:r>
          </a:p>
        </p:txBody>
      </p:sp>
      <p:sp>
        <p:nvSpPr>
          <p:cNvPr id="1035267" name="Rectangle 3">
            <a:extLst>
              <a:ext uri="{FF2B5EF4-FFF2-40B4-BE49-F238E27FC236}">
                <a16:creationId xmlns:a16="http://schemas.microsoft.com/office/drawing/2014/main" id="{14227BF3-F8A8-418C-87BF-7DADB28DEE8C}"/>
              </a:ext>
            </a:extLst>
          </p:cNvPr>
          <p:cNvSpPr>
            <a:spLocks noGrp="1" noChangeArrowheads="1"/>
          </p:cNvSpPr>
          <p:nvPr>
            <p:ph type="body" sz="half" idx="1"/>
          </p:nvPr>
        </p:nvSpPr>
        <p:spPr>
          <a:xfrm>
            <a:off x="609600" y="1524000"/>
            <a:ext cx="7924800" cy="4648200"/>
          </a:xfrm>
        </p:spPr>
        <p:txBody>
          <a:bodyPr/>
          <a:lstStyle/>
          <a:p>
            <a:pPr lvl="1"/>
            <a:r>
              <a:rPr lang="en-US" altLang="en-US">
                <a:solidFill>
                  <a:srgbClr val="FFF5C9"/>
                </a:solidFill>
              </a:rPr>
              <a:t>Create minimum standard community guidelines for adequate tsunami readiness. </a:t>
            </a:r>
          </a:p>
          <a:p>
            <a:pPr lvl="1"/>
            <a:r>
              <a:rPr lang="en-US" altLang="en-US">
                <a:solidFill>
                  <a:srgbClr val="FFF5C9"/>
                </a:solidFill>
              </a:rPr>
              <a:t>Encourage consistency in educational materials and response. </a:t>
            </a:r>
          </a:p>
          <a:p>
            <a:pPr lvl="1"/>
            <a:r>
              <a:rPr lang="en-US" altLang="en-US">
                <a:solidFill>
                  <a:srgbClr val="FFF5C9"/>
                </a:solidFill>
              </a:rPr>
              <a:t>Recognize communities that have adopted TsunamiReady guidelines. </a:t>
            </a:r>
          </a:p>
          <a:p>
            <a:pPr lvl="1"/>
            <a:r>
              <a:rPr lang="en-US" altLang="en-US">
                <a:solidFill>
                  <a:srgbClr val="FFF5C9"/>
                </a:solidFill>
              </a:rPr>
              <a:t>Increase public awareness and understanding of the tsunami hazard. </a:t>
            </a:r>
          </a:p>
          <a:p>
            <a:pPr lvl="1"/>
            <a:r>
              <a:rPr lang="en-US" altLang="en-US">
                <a:solidFill>
                  <a:srgbClr val="FFF5C9"/>
                </a:solidFill>
              </a:rPr>
              <a:t>Improve community pre-planning for tsunami disasters</a:t>
            </a:r>
            <a:r>
              <a:rPr lang="en-US" altLang="en-US" sz="2000">
                <a:solidFill>
                  <a:srgbClr val="FFF5C9"/>
                </a:solidFill>
              </a:rPr>
              <a:t>.</a:t>
            </a:r>
          </a:p>
          <a:p>
            <a:pPr lvl="1">
              <a:buFontTx/>
              <a:buNone/>
            </a:pPr>
            <a:endParaRPr lang="en-US" altLang="en-US" sz="1800">
              <a:solidFill>
                <a:srgbClr val="FFF5C9"/>
              </a:solidFill>
            </a:endParaRPr>
          </a:p>
        </p:txBody>
      </p:sp>
      <p:pic>
        <p:nvPicPr>
          <p:cNvPr id="1035272" name="Picture 8" descr="flooded sign">
            <a:extLst>
              <a:ext uri="{FF2B5EF4-FFF2-40B4-BE49-F238E27FC236}">
                <a16:creationId xmlns:a16="http://schemas.microsoft.com/office/drawing/2014/main" id="{A2A1321C-321B-4EA6-AE85-8DCE78B0931F}"/>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705600" y="4991100"/>
            <a:ext cx="2438400" cy="1495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6290" name="Rectangle 2">
            <a:extLst>
              <a:ext uri="{FF2B5EF4-FFF2-40B4-BE49-F238E27FC236}">
                <a16:creationId xmlns:a16="http://schemas.microsoft.com/office/drawing/2014/main" id="{35E404E4-D778-4DD9-8A80-B8A2E7B1B3AE}"/>
              </a:ext>
            </a:extLst>
          </p:cNvPr>
          <p:cNvSpPr>
            <a:spLocks noGrp="1" noChangeArrowheads="1"/>
          </p:cNvSpPr>
          <p:nvPr>
            <p:ph type="title"/>
          </p:nvPr>
        </p:nvSpPr>
        <p:spPr>
          <a:xfrm>
            <a:off x="1676400" y="457200"/>
            <a:ext cx="6705600" cy="533400"/>
          </a:xfrm>
        </p:spPr>
        <p:txBody>
          <a:bodyPr/>
          <a:lstStyle/>
          <a:p>
            <a:r>
              <a:rPr lang="en-US" altLang="en-US"/>
              <a:t>TsunamiReady Benefits</a:t>
            </a:r>
          </a:p>
        </p:txBody>
      </p:sp>
      <p:sp>
        <p:nvSpPr>
          <p:cNvPr id="1036291" name="Rectangle 3">
            <a:extLst>
              <a:ext uri="{FF2B5EF4-FFF2-40B4-BE49-F238E27FC236}">
                <a16:creationId xmlns:a16="http://schemas.microsoft.com/office/drawing/2014/main" id="{50AD54B2-B6C4-401E-8F75-8A7B8B382DAD}"/>
              </a:ext>
            </a:extLst>
          </p:cNvPr>
          <p:cNvSpPr>
            <a:spLocks noGrp="1" noChangeArrowheads="1"/>
          </p:cNvSpPr>
          <p:nvPr>
            <p:ph type="body" sz="half" idx="1"/>
          </p:nvPr>
        </p:nvSpPr>
        <p:spPr>
          <a:xfrm>
            <a:off x="685800" y="1371600"/>
            <a:ext cx="8458200" cy="4876800"/>
          </a:xfrm>
        </p:spPr>
        <p:txBody>
          <a:bodyPr/>
          <a:lstStyle/>
          <a:p>
            <a:pPr lvl="1"/>
            <a:r>
              <a:rPr lang="en-US" altLang="en-US">
                <a:solidFill>
                  <a:srgbClr val="FFF5C9"/>
                </a:solidFill>
              </a:rPr>
              <a:t>Community is more prepared for </a:t>
            </a:r>
            <a:r>
              <a:rPr lang="en-US" altLang="en-US" i="1"/>
              <a:t>“all hazards.”</a:t>
            </a:r>
            <a:r>
              <a:rPr lang="en-US" altLang="en-US">
                <a:solidFill>
                  <a:srgbClr val="FFF5C9"/>
                </a:solidFill>
              </a:rPr>
              <a:t>                         </a:t>
            </a:r>
          </a:p>
          <a:p>
            <a:pPr lvl="1"/>
            <a:r>
              <a:rPr lang="en-US" altLang="en-US">
                <a:solidFill>
                  <a:srgbClr val="FFF5C9"/>
                </a:solidFill>
              </a:rPr>
              <a:t>Regularly scheduled education forums.</a:t>
            </a:r>
          </a:p>
          <a:p>
            <a:pPr lvl="1"/>
            <a:r>
              <a:rPr lang="en-US" altLang="en-US">
                <a:solidFill>
                  <a:srgbClr val="FFF5C9"/>
                </a:solidFill>
              </a:rPr>
              <a:t>Increase contacts with experts (emergency managers, researchers, NWS personnel).</a:t>
            </a:r>
          </a:p>
          <a:p>
            <a:pPr lvl="1"/>
            <a:r>
              <a:rPr lang="en-US" altLang="en-US">
                <a:solidFill>
                  <a:srgbClr val="FFF5C9"/>
                </a:solidFill>
              </a:rPr>
              <a:t>Identify community readiness needs.</a:t>
            </a:r>
          </a:p>
          <a:p>
            <a:pPr lvl="1"/>
            <a:r>
              <a:rPr lang="en-US" altLang="en-US">
                <a:solidFill>
                  <a:srgbClr val="FFF5C9"/>
                </a:solidFill>
              </a:rPr>
              <a:t>Improve position to receive State/Federal funds.</a:t>
            </a:r>
          </a:p>
          <a:p>
            <a:pPr lvl="1"/>
            <a:r>
              <a:rPr lang="en-US" altLang="en-US">
                <a:solidFill>
                  <a:srgbClr val="FFF5C9"/>
                </a:solidFill>
              </a:rPr>
              <a:t>Enhance “core” infrastructure to support other  community hazards.</a:t>
            </a:r>
          </a:p>
          <a:p>
            <a:pPr lvl="1"/>
            <a:r>
              <a:rPr lang="en-US" altLang="en-US">
                <a:solidFill>
                  <a:srgbClr val="FFF5C9"/>
                </a:solidFill>
              </a:rPr>
              <a:t>Allow public to see how tax dollars are being spent.</a:t>
            </a:r>
          </a:p>
        </p:txBody>
      </p:sp>
      <p:pic>
        <p:nvPicPr>
          <p:cNvPr id="1036295" name="Picture 7" descr="typhoon">
            <a:extLst>
              <a:ext uri="{FF2B5EF4-FFF2-40B4-BE49-F238E27FC236}">
                <a16:creationId xmlns:a16="http://schemas.microsoft.com/office/drawing/2014/main" id="{8F65CEE3-7A97-4378-8473-ED5D5A1442B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934200" y="5181600"/>
            <a:ext cx="2209800" cy="1355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37336" name="Picture 24" descr="Map showing StormReady sites">
            <a:extLst>
              <a:ext uri="{FF2B5EF4-FFF2-40B4-BE49-F238E27FC236}">
                <a16:creationId xmlns:a16="http://schemas.microsoft.com/office/drawing/2014/main" id="{A46A46DA-1A9C-456B-9E1D-3A5E421C3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63675"/>
            <a:ext cx="7924800" cy="5075238"/>
          </a:xfrm>
          <a:prstGeom prst="rect">
            <a:avLst/>
          </a:prstGeom>
          <a:noFill/>
          <a:extLst>
            <a:ext uri="{909E8E84-426E-40DD-AFC4-6F175D3DCCD1}">
              <a14:hiddenFill xmlns:a14="http://schemas.microsoft.com/office/drawing/2010/main">
                <a:solidFill>
                  <a:srgbClr val="FFFFFF"/>
                </a:solidFill>
              </a14:hiddenFill>
            </a:ext>
          </a:extLst>
        </p:spPr>
      </p:pic>
      <p:sp>
        <p:nvSpPr>
          <p:cNvPr id="1037314" name="Rectangle 2">
            <a:extLst>
              <a:ext uri="{FF2B5EF4-FFF2-40B4-BE49-F238E27FC236}">
                <a16:creationId xmlns:a16="http://schemas.microsoft.com/office/drawing/2014/main" id="{1DF0278B-1C70-42B7-92E4-4A4592C69573}"/>
              </a:ext>
            </a:extLst>
          </p:cNvPr>
          <p:cNvSpPr>
            <a:spLocks noGrp="1" noChangeArrowheads="1"/>
          </p:cNvSpPr>
          <p:nvPr>
            <p:ph type="title"/>
          </p:nvPr>
        </p:nvSpPr>
        <p:spPr/>
        <p:txBody>
          <a:bodyPr/>
          <a:lstStyle/>
          <a:p>
            <a:pPr algn="ctr"/>
            <a:r>
              <a:rPr lang="en-US" altLang="en-US" sz="3200"/>
              <a:t>As of early March 2005 there are 877 StormReady and 16 TsunamiReady Communities in 47 States</a:t>
            </a:r>
          </a:p>
        </p:txBody>
      </p:sp>
      <p:sp>
        <p:nvSpPr>
          <p:cNvPr id="1037316" name="Text Box 4">
            <a:extLst>
              <a:ext uri="{FF2B5EF4-FFF2-40B4-BE49-F238E27FC236}">
                <a16:creationId xmlns:a16="http://schemas.microsoft.com/office/drawing/2014/main" id="{35D7F44D-C27F-435C-892E-2F383D3D83C6}"/>
              </a:ext>
            </a:extLst>
          </p:cNvPr>
          <p:cNvSpPr txBox="1">
            <a:spLocks noChangeArrowheads="1"/>
          </p:cNvSpPr>
          <p:nvPr/>
        </p:nvSpPr>
        <p:spPr bwMode="auto">
          <a:xfrm>
            <a:off x="7467600" y="4876800"/>
            <a:ext cx="144938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spcBef>
                <a:spcPct val="50000"/>
              </a:spcBef>
              <a:buClr>
                <a:srgbClr val="0000FF"/>
              </a:buClr>
              <a:buSzPct val="140000"/>
              <a:buFontTx/>
              <a:buChar char="•"/>
            </a:pPr>
            <a:r>
              <a:rPr lang="en-US" altLang="en-US" sz="1400">
                <a:solidFill>
                  <a:schemeClr val="tx1"/>
                </a:solidFill>
                <a:effectLst/>
              </a:rPr>
              <a:t> </a:t>
            </a:r>
            <a:r>
              <a:rPr lang="en-US" altLang="en-US" sz="1000" b="1">
                <a:solidFill>
                  <a:schemeClr val="tx1"/>
                </a:solidFill>
                <a:effectLst/>
              </a:rPr>
              <a:t>StormReady  </a:t>
            </a:r>
          </a:p>
          <a:p>
            <a:pPr algn="l" eaLnBrk="0" hangingPunct="0">
              <a:spcBef>
                <a:spcPct val="50000"/>
              </a:spcBef>
              <a:buClr>
                <a:srgbClr val="00FFFF"/>
              </a:buClr>
              <a:buSzPct val="160000"/>
              <a:buFontTx/>
              <a:buChar char="•"/>
            </a:pPr>
            <a:r>
              <a:rPr lang="en-US" altLang="en-US" sz="1000" b="1">
                <a:solidFill>
                  <a:schemeClr val="tx1"/>
                </a:solidFill>
                <a:effectLst/>
              </a:rPr>
              <a:t> TsunamiReady</a:t>
            </a:r>
          </a:p>
          <a:p>
            <a:pPr algn="l" eaLnBrk="0" hangingPunct="0">
              <a:spcBef>
                <a:spcPct val="50000"/>
              </a:spcBef>
              <a:buClr>
                <a:srgbClr val="FF66CC"/>
              </a:buClr>
              <a:buSzPct val="160000"/>
              <a:buFontTx/>
              <a:buChar char="•"/>
            </a:pPr>
            <a:r>
              <a:rPr lang="en-US" altLang="en-US" sz="1000" b="1">
                <a:solidFill>
                  <a:schemeClr val="tx1"/>
                </a:solidFill>
                <a:effectLst/>
              </a:rPr>
              <a:t> University/Lab</a:t>
            </a:r>
          </a:p>
          <a:p>
            <a:pPr algn="l" eaLnBrk="0" hangingPunct="0">
              <a:spcBef>
                <a:spcPct val="50000"/>
              </a:spcBef>
              <a:buClr>
                <a:srgbClr val="FF0000"/>
              </a:buClr>
              <a:buSzPct val="160000"/>
              <a:buFontTx/>
              <a:buChar char="•"/>
            </a:pPr>
            <a:r>
              <a:rPr lang="en-US" altLang="en-US" sz="1000" b="1">
                <a:solidFill>
                  <a:schemeClr val="tx1"/>
                </a:solidFill>
                <a:effectLst/>
              </a:rPr>
              <a:t> Industrial Site</a:t>
            </a:r>
          </a:p>
          <a:p>
            <a:pPr algn="l" eaLnBrk="0" hangingPunct="0">
              <a:spcBef>
                <a:spcPct val="50000"/>
              </a:spcBef>
              <a:buClr>
                <a:srgbClr val="008000"/>
              </a:buClr>
              <a:buSzPct val="160000"/>
              <a:buFontTx/>
              <a:buChar char="•"/>
            </a:pPr>
            <a:r>
              <a:rPr lang="en-US" altLang="en-US" sz="1000" b="1">
                <a:solidFill>
                  <a:schemeClr val="tx1"/>
                </a:solidFill>
                <a:effectLst/>
              </a:rPr>
              <a:t> Indian Nation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6773" name="Rectangle 5">
            <a:extLst>
              <a:ext uri="{FF2B5EF4-FFF2-40B4-BE49-F238E27FC236}">
                <a16:creationId xmlns:a16="http://schemas.microsoft.com/office/drawing/2014/main" id="{A9216CD8-E07C-47F2-A64E-3F41AE2D3D51}"/>
              </a:ext>
            </a:extLst>
          </p:cNvPr>
          <p:cNvSpPr>
            <a:spLocks noGrp="1" noChangeArrowheads="1"/>
          </p:cNvSpPr>
          <p:nvPr>
            <p:ph type="title"/>
          </p:nvPr>
        </p:nvSpPr>
        <p:spPr>
          <a:xfrm>
            <a:off x="1524000" y="457200"/>
            <a:ext cx="6705600" cy="533400"/>
          </a:xfrm>
        </p:spPr>
        <p:txBody>
          <a:bodyPr/>
          <a:lstStyle/>
          <a:p>
            <a:pPr algn="ctr"/>
            <a:r>
              <a:rPr lang="en-US" altLang="en-US" sz="3600"/>
              <a:t>In Hawaii - Maui and Kauai Counties have been recognized as TsunamiReady</a:t>
            </a:r>
          </a:p>
        </p:txBody>
      </p:sp>
      <p:pic>
        <p:nvPicPr>
          <p:cNvPr id="1056778" name="Picture 10" descr="Hawaii SRTR Counties">
            <a:extLst>
              <a:ext uri="{FF2B5EF4-FFF2-40B4-BE49-F238E27FC236}">
                <a16:creationId xmlns:a16="http://schemas.microsoft.com/office/drawing/2014/main" id="{C36DC612-CA85-41E3-A326-3EEFAA97A04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352800" y="2438400"/>
            <a:ext cx="5638800" cy="3524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6790" name="Picture 22" descr="TsunamiReady sign JPEG file">
            <a:extLst>
              <a:ext uri="{FF2B5EF4-FFF2-40B4-BE49-F238E27FC236}">
                <a16:creationId xmlns:a16="http://schemas.microsoft.com/office/drawing/2014/main" id="{1FE2BE26-563E-4511-8396-7F71B09C9AB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1000" y="2895600"/>
            <a:ext cx="2743200" cy="2743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9362" name="Rectangle 2">
            <a:extLst>
              <a:ext uri="{FF2B5EF4-FFF2-40B4-BE49-F238E27FC236}">
                <a16:creationId xmlns:a16="http://schemas.microsoft.com/office/drawing/2014/main" id="{000F070A-F21D-4A69-8980-80BB0141A958}"/>
              </a:ext>
            </a:extLst>
          </p:cNvPr>
          <p:cNvSpPr>
            <a:spLocks noGrp="1" noChangeArrowheads="1"/>
          </p:cNvSpPr>
          <p:nvPr>
            <p:ph type="title"/>
          </p:nvPr>
        </p:nvSpPr>
        <p:spPr>
          <a:xfrm>
            <a:off x="1905000" y="304800"/>
            <a:ext cx="6705600" cy="533400"/>
          </a:xfrm>
        </p:spPr>
        <p:txBody>
          <a:bodyPr/>
          <a:lstStyle/>
          <a:p>
            <a:r>
              <a:rPr lang="en-US" altLang="en-US"/>
              <a:t>How does a Community</a:t>
            </a:r>
            <a:br>
              <a:rPr lang="en-US" altLang="en-US"/>
            </a:br>
            <a:r>
              <a:rPr lang="en-US" altLang="en-US"/>
              <a:t>become TsunamiReady?</a:t>
            </a:r>
          </a:p>
        </p:txBody>
      </p:sp>
      <p:sp>
        <p:nvSpPr>
          <p:cNvPr id="1039363" name="Rectangle 3">
            <a:extLst>
              <a:ext uri="{FF2B5EF4-FFF2-40B4-BE49-F238E27FC236}">
                <a16:creationId xmlns:a16="http://schemas.microsoft.com/office/drawing/2014/main" id="{3F9D842A-5DEE-4A10-AB5A-C06F71668ED9}"/>
              </a:ext>
            </a:extLst>
          </p:cNvPr>
          <p:cNvSpPr>
            <a:spLocks noGrp="1" noChangeArrowheads="1"/>
          </p:cNvSpPr>
          <p:nvPr>
            <p:ph type="body" sz="half" idx="1"/>
          </p:nvPr>
        </p:nvSpPr>
        <p:spPr>
          <a:xfrm>
            <a:off x="546100" y="1662113"/>
            <a:ext cx="8031163" cy="4357687"/>
          </a:xfrm>
        </p:spPr>
        <p:txBody>
          <a:bodyPr/>
          <a:lstStyle/>
          <a:p>
            <a:pPr marL="342900" indent="-342900">
              <a:lnSpc>
                <a:spcPct val="90000"/>
              </a:lnSpc>
            </a:pPr>
            <a:r>
              <a:rPr lang="en-US" altLang="en-US" sz="2400"/>
              <a:t>Establish Communication and Coordination Plan</a:t>
            </a:r>
          </a:p>
          <a:p>
            <a:pPr marL="742950" lvl="1" indent="-285750">
              <a:lnSpc>
                <a:spcPct val="90000"/>
              </a:lnSpc>
            </a:pPr>
            <a:r>
              <a:rPr lang="en-US" altLang="en-US" sz="2000"/>
              <a:t>24 Hour Warning Point</a:t>
            </a:r>
          </a:p>
          <a:p>
            <a:pPr marL="742950" lvl="1" indent="-285750">
              <a:lnSpc>
                <a:spcPct val="90000"/>
              </a:lnSpc>
            </a:pPr>
            <a:r>
              <a:rPr lang="en-US" altLang="en-US" sz="2000"/>
              <a:t>Emergency Operations Center</a:t>
            </a:r>
          </a:p>
          <a:p>
            <a:pPr marL="342900" indent="-342900">
              <a:lnSpc>
                <a:spcPct val="90000"/>
              </a:lnSpc>
            </a:pPr>
            <a:r>
              <a:rPr lang="en-US" altLang="en-US" sz="2400"/>
              <a:t>Receive Critical Tsunami Warning Information</a:t>
            </a:r>
          </a:p>
          <a:p>
            <a:pPr marL="742950" lvl="1" indent="-285750">
              <a:lnSpc>
                <a:spcPct val="90000"/>
              </a:lnSpc>
            </a:pPr>
            <a:r>
              <a:rPr lang="en-US" altLang="en-US" sz="2000"/>
              <a:t>NOAA Weather Wire</a:t>
            </a:r>
          </a:p>
          <a:p>
            <a:pPr marL="742950" lvl="1" indent="-285750">
              <a:lnSpc>
                <a:spcPct val="90000"/>
              </a:lnSpc>
            </a:pPr>
            <a:r>
              <a:rPr lang="en-US" altLang="en-US" sz="2000"/>
              <a:t>NOAA Weather Radio</a:t>
            </a:r>
          </a:p>
          <a:p>
            <a:pPr marL="742950" lvl="1" indent="-285750">
              <a:lnSpc>
                <a:spcPct val="90000"/>
              </a:lnSpc>
            </a:pPr>
            <a:r>
              <a:rPr lang="en-US" altLang="en-US" sz="2000"/>
              <a:t>Emergency Managers Weather Information Network</a:t>
            </a:r>
          </a:p>
          <a:p>
            <a:pPr marL="742950" lvl="1" indent="-285750">
              <a:lnSpc>
                <a:spcPct val="90000"/>
              </a:lnSpc>
            </a:pPr>
            <a:r>
              <a:rPr lang="en-US" altLang="en-US" sz="2000"/>
              <a:t>News Media (Radio/TV)</a:t>
            </a:r>
          </a:p>
          <a:p>
            <a:pPr marL="742950" lvl="1" indent="-285750">
              <a:lnSpc>
                <a:spcPct val="90000"/>
              </a:lnSpc>
            </a:pPr>
            <a:r>
              <a:rPr lang="en-US" altLang="en-US" sz="2000"/>
              <a:t>Internet</a:t>
            </a:r>
          </a:p>
          <a:p>
            <a:pPr marL="742950" lvl="1" indent="-285750">
              <a:lnSpc>
                <a:spcPct val="90000"/>
              </a:lnSpc>
            </a:pPr>
            <a:r>
              <a:rPr lang="en-US" altLang="en-US" sz="2000"/>
              <a:t>Pagers, cell phones, etc.</a:t>
            </a:r>
          </a:p>
        </p:txBody>
      </p:sp>
      <p:graphicFrame>
        <p:nvGraphicFramePr>
          <p:cNvPr id="1039365" name="Object 5">
            <a:extLst>
              <a:ext uri="{FF2B5EF4-FFF2-40B4-BE49-F238E27FC236}">
                <a16:creationId xmlns:a16="http://schemas.microsoft.com/office/drawing/2014/main" id="{B2470E49-F23E-4B49-9E94-9EB6D4FEA23B}"/>
              </a:ext>
            </a:extLst>
          </p:cNvPr>
          <p:cNvGraphicFramePr>
            <a:graphicFrameLocks noGrp="1" noChangeAspect="1"/>
          </p:cNvGraphicFramePr>
          <p:nvPr>
            <p:ph sz="quarter" idx="2"/>
          </p:nvPr>
        </p:nvGraphicFramePr>
        <p:xfrm>
          <a:off x="5791200" y="4572000"/>
          <a:ext cx="1069975" cy="1981200"/>
        </p:xfrm>
        <a:graphic>
          <a:graphicData uri="http://schemas.openxmlformats.org/presentationml/2006/ole">
            <mc:AlternateContent xmlns:mc="http://schemas.openxmlformats.org/markup-compatibility/2006">
              <mc:Choice xmlns:v="urn:schemas-microsoft-com:vml" Requires="v">
                <p:oleObj spid="_x0000_s1039373" name="Drawing" r:id="rId4" imgW="2171880" imgH="4019400" progId="Presentations.Drawing.10">
                  <p:embed/>
                </p:oleObj>
              </mc:Choice>
              <mc:Fallback>
                <p:oleObj name="Drawing" r:id="rId4" imgW="2171880" imgH="4019400" progId="Presentations.Drawing.10">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4572000"/>
                        <a:ext cx="10699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9370" name="Picture 10" descr="NWR">
            <a:extLst>
              <a:ext uri="{FF2B5EF4-FFF2-40B4-BE49-F238E27FC236}">
                <a16:creationId xmlns:a16="http://schemas.microsoft.com/office/drawing/2014/main" id="{3308208C-06FE-4FA9-B1D8-EB3008D8A7A2}"/>
              </a:ext>
            </a:extLst>
          </p:cNvPr>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7162800" y="4800600"/>
            <a:ext cx="1752600" cy="1687513"/>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0386" name="Rectangle 2">
            <a:extLst>
              <a:ext uri="{FF2B5EF4-FFF2-40B4-BE49-F238E27FC236}">
                <a16:creationId xmlns:a16="http://schemas.microsoft.com/office/drawing/2014/main" id="{54CDBEE2-EF56-40E1-88C4-941A9A9D91B8}"/>
              </a:ext>
            </a:extLst>
          </p:cNvPr>
          <p:cNvSpPr>
            <a:spLocks noGrp="1" noChangeArrowheads="1"/>
          </p:cNvSpPr>
          <p:nvPr>
            <p:ph type="title"/>
          </p:nvPr>
        </p:nvSpPr>
        <p:spPr>
          <a:xfrm>
            <a:off x="1371600" y="381000"/>
            <a:ext cx="7772400" cy="1143000"/>
          </a:xfrm>
        </p:spPr>
        <p:txBody>
          <a:bodyPr/>
          <a:lstStyle/>
          <a:p>
            <a:pPr algn="ctr"/>
            <a:r>
              <a:rPr lang="en-US" altLang="en-US"/>
              <a:t>How does a Community</a:t>
            </a:r>
            <a:br>
              <a:rPr lang="en-US" altLang="en-US"/>
            </a:br>
            <a:r>
              <a:rPr lang="en-US" altLang="en-US"/>
              <a:t>become TsunamiReady? </a:t>
            </a:r>
            <a:r>
              <a:rPr lang="en-US" altLang="en-US" sz="3600"/>
              <a:t>(cont)</a:t>
            </a:r>
          </a:p>
        </p:txBody>
      </p:sp>
      <p:sp>
        <p:nvSpPr>
          <p:cNvPr id="1040387" name="Rectangle 3">
            <a:extLst>
              <a:ext uri="{FF2B5EF4-FFF2-40B4-BE49-F238E27FC236}">
                <a16:creationId xmlns:a16="http://schemas.microsoft.com/office/drawing/2014/main" id="{CCD7AEDF-1692-468C-A782-4CEAB272C7F4}"/>
              </a:ext>
            </a:extLst>
          </p:cNvPr>
          <p:cNvSpPr>
            <a:spLocks noGrp="1" noChangeArrowheads="1"/>
          </p:cNvSpPr>
          <p:nvPr>
            <p:ph type="body" sz="half" idx="1"/>
          </p:nvPr>
        </p:nvSpPr>
        <p:spPr>
          <a:xfrm>
            <a:off x="685800" y="2073275"/>
            <a:ext cx="8458200" cy="4784725"/>
          </a:xfrm>
        </p:spPr>
        <p:txBody>
          <a:bodyPr/>
          <a:lstStyle/>
          <a:p>
            <a:pPr marL="342900" indent="-342900">
              <a:lnSpc>
                <a:spcPct val="80000"/>
              </a:lnSpc>
            </a:pPr>
            <a:r>
              <a:rPr lang="en-US" altLang="en-US"/>
              <a:t>Disseminate Tsunami Warnings</a:t>
            </a:r>
          </a:p>
          <a:p>
            <a:pPr marL="742950" lvl="1" indent="-285750">
              <a:lnSpc>
                <a:spcPct val="80000"/>
              </a:lnSpc>
            </a:pPr>
            <a:r>
              <a:rPr lang="en-US" altLang="en-US"/>
              <a:t>Emergency Alert System </a:t>
            </a:r>
          </a:p>
          <a:p>
            <a:pPr marL="742950" lvl="1" indent="-285750">
              <a:lnSpc>
                <a:spcPct val="80000"/>
              </a:lnSpc>
            </a:pPr>
            <a:r>
              <a:rPr lang="en-US" altLang="en-US"/>
              <a:t>Cable Override </a:t>
            </a:r>
          </a:p>
          <a:p>
            <a:pPr marL="742950" lvl="1" indent="-285750">
              <a:lnSpc>
                <a:spcPct val="80000"/>
              </a:lnSpc>
            </a:pPr>
            <a:r>
              <a:rPr lang="en-US" altLang="en-US"/>
              <a:t>NOAA Weather Radio in public buildings</a:t>
            </a:r>
          </a:p>
          <a:p>
            <a:pPr marL="742950" lvl="1" indent="-285750">
              <a:lnSpc>
                <a:spcPct val="80000"/>
              </a:lnSpc>
            </a:pPr>
            <a:r>
              <a:rPr lang="en-US" altLang="en-US"/>
              <a:t>Sirens</a:t>
            </a:r>
          </a:p>
          <a:p>
            <a:pPr marL="742950" lvl="1" indent="-285750">
              <a:lnSpc>
                <a:spcPct val="80000"/>
              </a:lnSpc>
            </a:pPr>
            <a:r>
              <a:rPr lang="en-US" altLang="en-US"/>
              <a:t>Other systems unique to the area</a:t>
            </a:r>
          </a:p>
        </p:txBody>
      </p:sp>
      <p:pic>
        <p:nvPicPr>
          <p:cNvPr id="1040388" name="Picture 4" descr="PTWC">
            <a:extLst>
              <a:ext uri="{FF2B5EF4-FFF2-40B4-BE49-F238E27FC236}">
                <a16:creationId xmlns:a16="http://schemas.microsoft.com/office/drawing/2014/main" id="{49890F28-D77A-4831-825E-B3CF64604629}"/>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4724400"/>
            <a:ext cx="3048000" cy="17541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41412" name="Picture 4" descr="Tsunami sign 2">
            <a:extLst>
              <a:ext uri="{FF2B5EF4-FFF2-40B4-BE49-F238E27FC236}">
                <a16:creationId xmlns:a16="http://schemas.microsoft.com/office/drawing/2014/main" id="{F194AA64-515C-414E-86C4-3C23AD209C2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924800" y="5257800"/>
            <a:ext cx="1219200" cy="121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1410" name="Rectangle 2">
            <a:extLst>
              <a:ext uri="{FF2B5EF4-FFF2-40B4-BE49-F238E27FC236}">
                <a16:creationId xmlns:a16="http://schemas.microsoft.com/office/drawing/2014/main" id="{FE470500-3F5A-47F0-A80A-DA636551A9E4}"/>
              </a:ext>
            </a:extLst>
          </p:cNvPr>
          <p:cNvSpPr>
            <a:spLocks noGrp="1" noChangeArrowheads="1"/>
          </p:cNvSpPr>
          <p:nvPr>
            <p:ph type="title"/>
          </p:nvPr>
        </p:nvSpPr>
        <p:spPr>
          <a:xfrm>
            <a:off x="1371600" y="304800"/>
            <a:ext cx="7772400" cy="1143000"/>
          </a:xfrm>
        </p:spPr>
        <p:txBody>
          <a:bodyPr/>
          <a:lstStyle/>
          <a:p>
            <a:pPr algn="ctr"/>
            <a:r>
              <a:rPr lang="en-US" altLang="en-US"/>
              <a:t>How does a Community</a:t>
            </a:r>
            <a:br>
              <a:rPr lang="en-US" altLang="en-US"/>
            </a:br>
            <a:r>
              <a:rPr lang="en-US" altLang="en-US"/>
              <a:t>become TsunamiReady? </a:t>
            </a:r>
            <a:r>
              <a:rPr lang="en-US" altLang="en-US" sz="3600"/>
              <a:t>(cont)</a:t>
            </a:r>
          </a:p>
        </p:txBody>
      </p:sp>
      <p:sp>
        <p:nvSpPr>
          <p:cNvPr id="1041411" name="Rectangle 3">
            <a:extLst>
              <a:ext uri="{FF2B5EF4-FFF2-40B4-BE49-F238E27FC236}">
                <a16:creationId xmlns:a16="http://schemas.microsoft.com/office/drawing/2014/main" id="{49DF1FF7-6E88-4D8D-9381-7438C83DED12}"/>
              </a:ext>
            </a:extLst>
          </p:cNvPr>
          <p:cNvSpPr>
            <a:spLocks noGrp="1" noChangeArrowheads="1"/>
          </p:cNvSpPr>
          <p:nvPr>
            <p:ph type="body" sz="half" idx="1"/>
          </p:nvPr>
        </p:nvSpPr>
        <p:spPr>
          <a:xfrm>
            <a:off x="381000" y="1600200"/>
            <a:ext cx="8534400" cy="4419600"/>
          </a:xfrm>
        </p:spPr>
        <p:txBody>
          <a:bodyPr/>
          <a:lstStyle/>
          <a:p>
            <a:pPr marL="342900" indent="-342900">
              <a:lnSpc>
                <a:spcPct val="90000"/>
              </a:lnSpc>
            </a:pPr>
            <a:r>
              <a:rPr lang="en-US" altLang="en-US"/>
              <a:t> Increase Community Preparedness</a:t>
            </a:r>
          </a:p>
          <a:p>
            <a:pPr marL="742950" lvl="1" indent="-285750">
              <a:lnSpc>
                <a:spcPct val="90000"/>
              </a:lnSpc>
            </a:pPr>
            <a:r>
              <a:rPr lang="en-US" altLang="en-US"/>
              <a:t>NWS staff provide tsunami safety presentations</a:t>
            </a:r>
          </a:p>
          <a:p>
            <a:pPr marL="742950" lvl="1" indent="-285750">
              <a:lnSpc>
                <a:spcPct val="90000"/>
              </a:lnSpc>
            </a:pPr>
            <a:r>
              <a:rPr lang="en-US" altLang="en-US"/>
              <a:t>Designate/establish tsunami safe zone</a:t>
            </a:r>
          </a:p>
          <a:p>
            <a:pPr marL="742950" lvl="1" indent="-285750">
              <a:lnSpc>
                <a:spcPct val="90000"/>
              </a:lnSpc>
            </a:pPr>
            <a:r>
              <a:rPr lang="en-US" altLang="en-US"/>
              <a:t>Designate tsunami evacuation routes and install  signs</a:t>
            </a:r>
          </a:p>
          <a:p>
            <a:pPr marL="742950" lvl="1" indent="-285750">
              <a:lnSpc>
                <a:spcPct val="90000"/>
              </a:lnSpc>
            </a:pPr>
            <a:r>
              <a:rPr lang="en-US" altLang="en-US"/>
              <a:t>Provide written, locality specific, tsunami hazard response material to public</a:t>
            </a:r>
          </a:p>
          <a:p>
            <a:pPr marL="742950" lvl="1" indent="-285750">
              <a:lnSpc>
                <a:spcPct val="90000"/>
              </a:lnSpc>
            </a:pPr>
            <a:r>
              <a:rPr lang="en-US" altLang="en-US"/>
              <a:t>Schools: encourage tsunami hazard curriculum, practice evacuations, and provide safety material to staff and students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9239" name="Rectangle 7">
            <a:extLst>
              <a:ext uri="{FF2B5EF4-FFF2-40B4-BE49-F238E27FC236}">
                <a16:creationId xmlns:a16="http://schemas.microsoft.com/office/drawing/2014/main" id="{C4CCFBEB-3C7E-482C-886F-0C9C40CE908D}"/>
              </a:ext>
            </a:extLst>
          </p:cNvPr>
          <p:cNvSpPr>
            <a:spLocks noGrp="1" noChangeArrowheads="1"/>
          </p:cNvSpPr>
          <p:nvPr>
            <p:ph type="title"/>
          </p:nvPr>
        </p:nvSpPr>
        <p:spPr/>
        <p:txBody>
          <a:bodyPr/>
          <a:lstStyle/>
          <a:p>
            <a:pPr algn="ctr"/>
            <a:r>
              <a:rPr lang="en-US" altLang="en-US" sz="4000"/>
              <a:t>National Weather Service Mission Statement</a:t>
            </a:r>
          </a:p>
        </p:txBody>
      </p:sp>
      <p:sp>
        <p:nvSpPr>
          <p:cNvPr id="1119240" name="Rectangle 8">
            <a:extLst>
              <a:ext uri="{FF2B5EF4-FFF2-40B4-BE49-F238E27FC236}">
                <a16:creationId xmlns:a16="http://schemas.microsoft.com/office/drawing/2014/main" id="{19F8F3CF-FF93-480C-B65D-22B5194D4FF4}"/>
              </a:ext>
            </a:extLst>
          </p:cNvPr>
          <p:cNvSpPr>
            <a:spLocks noGrp="1" noChangeArrowheads="1"/>
          </p:cNvSpPr>
          <p:nvPr>
            <p:ph type="body" sz="half" idx="1"/>
          </p:nvPr>
        </p:nvSpPr>
        <p:spPr>
          <a:xfrm>
            <a:off x="228600" y="1676400"/>
            <a:ext cx="4114800" cy="4495800"/>
          </a:xfrm>
        </p:spPr>
        <p:txBody>
          <a:bodyPr/>
          <a:lstStyle/>
          <a:p>
            <a:r>
              <a:rPr lang="en-US" altLang="en-US" sz="2600"/>
              <a:t>" The National Weather Service (NWS) provides weather, hydrologic, and climate forecasts and warnings for the United States, its territories, adjacent waters and ocean areas, for the protection of life and property and the enhancement of the national economy. " </a:t>
            </a:r>
          </a:p>
          <a:p>
            <a:endParaRPr lang="en-US" altLang="en-US" sz="2600"/>
          </a:p>
        </p:txBody>
      </p:sp>
      <p:pic>
        <p:nvPicPr>
          <p:cNvPr id="1119244" name="Picture 12" descr="wfo_nation2">
            <a:extLst>
              <a:ext uri="{FF2B5EF4-FFF2-40B4-BE49-F238E27FC236}">
                <a16:creationId xmlns:a16="http://schemas.microsoft.com/office/drawing/2014/main" id="{45F80681-3CD2-453B-AEFF-EE956834246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2036"/>
          <a:stretch>
            <a:fillRect/>
          </a:stretch>
        </p:blipFill>
        <p:spPr>
          <a:xfrm>
            <a:off x="4267200" y="1989138"/>
            <a:ext cx="4876800" cy="3878262"/>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19245" name="Text Box 13">
            <a:extLst>
              <a:ext uri="{FF2B5EF4-FFF2-40B4-BE49-F238E27FC236}">
                <a16:creationId xmlns:a16="http://schemas.microsoft.com/office/drawing/2014/main" id="{0B7B7D0B-E683-42D9-ACBB-435B154A698C}"/>
              </a:ext>
            </a:extLst>
          </p:cNvPr>
          <p:cNvSpPr txBox="1">
            <a:spLocks noChangeArrowheads="1"/>
          </p:cNvSpPr>
          <p:nvPr/>
        </p:nvSpPr>
        <p:spPr bwMode="auto">
          <a:xfrm>
            <a:off x="5486400" y="5943600"/>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400">
                <a:effectLst>
                  <a:outerShdw blurRad="38100" dist="38100" dir="2700000" algn="tl">
                    <a:srgbClr val="000000"/>
                  </a:outerShdw>
                </a:effectLst>
              </a:rPr>
              <a:t>Over 120 NWS Offices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19240">
                                            <p:txEl>
                                              <p:pRg st="0" end="0"/>
                                            </p:txEl>
                                          </p:spTgt>
                                        </p:tgtEl>
                                        <p:attrNameLst>
                                          <p:attrName>style.visibility</p:attrName>
                                        </p:attrNameLst>
                                      </p:cBhvr>
                                      <p:to>
                                        <p:strVal val="visible"/>
                                      </p:to>
                                    </p:set>
                                    <p:anim calcmode="lin" valueType="num">
                                      <p:cBhvr additive="base">
                                        <p:cTn id="7" dur="500" fill="hold"/>
                                        <p:tgtEl>
                                          <p:spTgt spid="11192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92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240"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2434" name="Rectangle 2">
            <a:extLst>
              <a:ext uri="{FF2B5EF4-FFF2-40B4-BE49-F238E27FC236}">
                <a16:creationId xmlns:a16="http://schemas.microsoft.com/office/drawing/2014/main" id="{64303F08-75B9-4F5B-AA20-45E153D21937}"/>
              </a:ext>
            </a:extLst>
          </p:cNvPr>
          <p:cNvSpPr>
            <a:spLocks noGrp="1" noChangeArrowheads="1"/>
          </p:cNvSpPr>
          <p:nvPr>
            <p:ph type="title"/>
          </p:nvPr>
        </p:nvSpPr>
        <p:spPr>
          <a:xfrm>
            <a:off x="1371600" y="304800"/>
            <a:ext cx="7772400" cy="1143000"/>
          </a:xfrm>
        </p:spPr>
        <p:txBody>
          <a:bodyPr/>
          <a:lstStyle/>
          <a:p>
            <a:pPr algn="ctr"/>
            <a:r>
              <a:rPr lang="en-US" altLang="en-US"/>
              <a:t>How does a Community</a:t>
            </a:r>
            <a:br>
              <a:rPr lang="en-US" altLang="en-US"/>
            </a:br>
            <a:r>
              <a:rPr lang="en-US" altLang="en-US"/>
              <a:t>become TsunamiReady? </a:t>
            </a:r>
            <a:r>
              <a:rPr lang="en-US" altLang="en-US" sz="3600"/>
              <a:t>(cont)</a:t>
            </a:r>
          </a:p>
        </p:txBody>
      </p:sp>
      <p:sp>
        <p:nvSpPr>
          <p:cNvPr id="1042435" name="Rectangle 3">
            <a:extLst>
              <a:ext uri="{FF2B5EF4-FFF2-40B4-BE49-F238E27FC236}">
                <a16:creationId xmlns:a16="http://schemas.microsoft.com/office/drawing/2014/main" id="{45F6756C-3F8F-48B6-ACF2-CA5DCAC3A4A3}"/>
              </a:ext>
            </a:extLst>
          </p:cNvPr>
          <p:cNvSpPr>
            <a:spLocks noGrp="1" noChangeArrowheads="1"/>
          </p:cNvSpPr>
          <p:nvPr>
            <p:ph type="body" sz="half" idx="1"/>
          </p:nvPr>
        </p:nvSpPr>
        <p:spPr>
          <a:xfrm>
            <a:off x="838200" y="2057400"/>
            <a:ext cx="7997825" cy="2743200"/>
          </a:xfrm>
        </p:spPr>
        <p:txBody>
          <a:bodyPr/>
          <a:lstStyle/>
          <a:p>
            <a:r>
              <a:rPr lang="en-US" altLang="en-US"/>
              <a:t> Administrative</a:t>
            </a:r>
          </a:p>
          <a:p>
            <a:pPr lvl="1"/>
            <a:r>
              <a:rPr lang="en-US" altLang="en-US"/>
              <a:t>Develop formal tsunami hazard operations plan</a:t>
            </a:r>
          </a:p>
          <a:p>
            <a:pPr lvl="1"/>
            <a:r>
              <a:rPr lang="en-US" altLang="en-US"/>
              <a:t>Yearly meeting/discussion by emergency manager with NWS</a:t>
            </a:r>
          </a:p>
          <a:p>
            <a:pPr lvl="1"/>
            <a:r>
              <a:rPr lang="en-US" altLang="en-US"/>
              <a:t>Visits by NWS official to community at least every other year</a:t>
            </a:r>
            <a:r>
              <a:rPr lang="en-US" altLang="en-US" sz="2000"/>
              <a:t> </a:t>
            </a:r>
          </a:p>
        </p:txBody>
      </p:sp>
      <p:pic>
        <p:nvPicPr>
          <p:cNvPr id="1042436" name="Picture 4" descr="Emergency Ops Plan">
            <a:extLst>
              <a:ext uri="{FF2B5EF4-FFF2-40B4-BE49-F238E27FC236}">
                <a16:creationId xmlns:a16="http://schemas.microsoft.com/office/drawing/2014/main" id="{7D125C53-95A2-4C7A-AF3D-AA933D72804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91200" y="5410200"/>
            <a:ext cx="3133725" cy="1019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3458" name="Rectangle 2">
            <a:extLst>
              <a:ext uri="{FF2B5EF4-FFF2-40B4-BE49-F238E27FC236}">
                <a16:creationId xmlns:a16="http://schemas.microsoft.com/office/drawing/2014/main" id="{6A903D09-CA3F-4670-BDC1-12DA809D24F9}"/>
              </a:ext>
            </a:extLst>
          </p:cNvPr>
          <p:cNvSpPr>
            <a:spLocks noGrp="1" noChangeArrowheads="1"/>
          </p:cNvSpPr>
          <p:nvPr>
            <p:ph type="title"/>
          </p:nvPr>
        </p:nvSpPr>
        <p:spPr>
          <a:xfrm>
            <a:off x="685800" y="457200"/>
            <a:ext cx="8245475" cy="1143000"/>
          </a:xfrm>
        </p:spPr>
        <p:txBody>
          <a:bodyPr/>
          <a:lstStyle/>
          <a:p>
            <a:pPr algn="ctr"/>
            <a:r>
              <a:rPr lang="en-US" altLang="en-US"/>
              <a:t>TsunamiReady Recognition</a:t>
            </a:r>
            <a:br>
              <a:rPr lang="en-US" altLang="en-US"/>
            </a:br>
            <a:r>
              <a:rPr lang="en-US" altLang="en-US"/>
              <a:t>Process</a:t>
            </a:r>
          </a:p>
        </p:txBody>
      </p:sp>
      <p:sp>
        <p:nvSpPr>
          <p:cNvPr id="1043459" name="Rectangle 3">
            <a:extLst>
              <a:ext uri="{FF2B5EF4-FFF2-40B4-BE49-F238E27FC236}">
                <a16:creationId xmlns:a16="http://schemas.microsoft.com/office/drawing/2014/main" id="{FDA3A1E8-7A66-4B8C-B257-77511964359A}"/>
              </a:ext>
            </a:extLst>
          </p:cNvPr>
          <p:cNvSpPr>
            <a:spLocks noGrp="1" noChangeArrowheads="1"/>
          </p:cNvSpPr>
          <p:nvPr>
            <p:ph type="body" idx="1"/>
          </p:nvPr>
        </p:nvSpPr>
        <p:spPr>
          <a:xfrm>
            <a:off x="533400" y="1905000"/>
            <a:ext cx="8382000" cy="4495800"/>
          </a:xfrm>
        </p:spPr>
        <p:txBody>
          <a:bodyPr/>
          <a:lstStyle/>
          <a:p>
            <a:pPr marL="342900" indent="-342900">
              <a:lnSpc>
                <a:spcPct val="80000"/>
              </a:lnSpc>
              <a:buFontTx/>
              <a:buChar char="•"/>
            </a:pPr>
            <a:r>
              <a:rPr lang="en-US" altLang="en-US" i="0">
                <a:solidFill>
                  <a:srgbClr val="FFF5C9"/>
                </a:solidFill>
              </a:rPr>
              <a:t>Community applies to local NWS Office.</a:t>
            </a:r>
          </a:p>
          <a:p>
            <a:pPr marL="342900" indent="-342900">
              <a:lnSpc>
                <a:spcPct val="80000"/>
              </a:lnSpc>
              <a:buFontTx/>
              <a:buChar char="•"/>
            </a:pPr>
            <a:r>
              <a:rPr lang="en-US" altLang="en-US" i="0">
                <a:solidFill>
                  <a:srgbClr val="FFF5C9"/>
                </a:solidFill>
              </a:rPr>
              <a:t>Local TsunamiReady Advisory Board reviews application.</a:t>
            </a:r>
          </a:p>
          <a:p>
            <a:pPr marL="342900" indent="-342900">
              <a:lnSpc>
                <a:spcPct val="80000"/>
              </a:lnSpc>
              <a:buFontTx/>
              <a:buChar char="•"/>
            </a:pPr>
            <a:r>
              <a:rPr lang="en-US" altLang="en-US" i="0">
                <a:solidFill>
                  <a:srgbClr val="FFF5C9"/>
                </a:solidFill>
              </a:rPr>
              <a:t>TsunamiReady Advisory Board performs on-site verification visit.</a:t>
            </a:r>
          </a:p>
          <a:p>
            <a:pPr marL="342900" indent="-342900">
              <a:lnSpc>
                <a:spcPct val="80000"/>
              </a:lnSpc>
              <a:buFontTx/>
              <a:buChar char="•"/>
            </a:pPr>
            <a:r>
              <a:rPr lang="en-US" altLang="en-US" i="0">
                <a:solidFill>
                  <a:srgbClr val="FFF5C9"/>
                </a:solidFill>
              </a:rPr>
              <a:t>If criteria are not met, TsunamiReady Advisory Board suggests improvements and works to implement changes.</a:t>
            </a:r>
          </a:p>
          <a:p>
            <a:pPr marL="342900" indent="-342900">
              <a:lnSpc>
                <a:spcPct val="80000"/>
              </a:lnSpc>
              <a:buFontTx/>
              <a:buChar char="•"/>
            </a:pPr>
            <a:r>
              <a:rPr lang="en-US" altLang="en-US" i="0">
                <a:solidFill>
                  <a:srgbClr val="FFF5C9"/>
                </a:solidFill>
              </a:rPr>
              <a:t>Once criteria are met, a recognition Ceremony and Press Conference is held for community.</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82" name="Rectangle 2">
            <a:extLst>
              <a:ext uri="{FF2B5EF4-FFF2-40B4-BE49-F238E27FC236}">
                <a16:creationId xmlns:a16="http://schemas.microsoft.com/office/drawing/2014/main" id="{0837EC9E-4B50-4557-916A-3607B53E9F84}"/>
              </a:ext>
            </a:extLst>
          </p:cNvPr>
          <p:cNvSpPr>
            <a:spLocks noGrp="1" noChangeArrowheads="1"/>
          </p:cNvSpPr>
          <p:nvPr>
            <p:ph type="title"/>
          </p:nvPr>
        </p:nvSpPr>
        <p:spPr>
          <a:xfrm>
            <a:off x="1371600" y="304800"/>
            <a:ext cx="6705600" cy="533400"/>
          </a:xfrm>
        </p:spPr>
        <p:txBody>
          <a:bodyPr/>
          <a:lstStyle/>
          <a:p>
            <a:pPr algn="ctr"/>
            <a:r>
              <a:rPr lang="en-US" altLang="en-US"/>
              <a:t>Successful Applicants</a:t>
            </a:r>
            <a:br>
              <a:rPr lang="en-US" altLang="en-US"/>
            </a:br>
            <a:r>
              <a:rPr lang="en-US" altLang="en-US"/>
              <a:t>Receive:</a:t>
            </a:r>
          </a:p>
        </p:txBody>
      </p:sp>
      <p:sp>
        <p:nvSpPr>
          <p:cNvPr id="1044483" name="Rectangle 3">
            <a:extLst>
              <a:ext uri="{FF2B5EF4-FFF2-40B4-BE49-F238E27FC236}">
                <a16:creationId xmlns:a16="http://schemas.microsoft.com/office/drawing/2014/main" id="{6CB2A27E-493A-4B92-8B8E-503CBF6A4EC2}"/>
              </a:ext>
            </a:extLst>
          </p:cNvPr>
          <p:cNvSpPr>
            <a:spLocks noGrp="1" noChangeArrowheads="1"/>
          </p:cNvSpPr>
          <p:nvPr>
            <p:ph type="body" sz="half" idx="1"/>
          </p:nvPr>
        </p:nvSpPr>
        <p:spPr>
          <a:xfrm>
            <a:off x="762000" y="1828800"/>
            <a:ext cx="7848600" cy="4114800"/>
          </a:xfrm>
        </p:spPr>
        <p:txBody>
          <a:bodyPr/>
          <a:lstStyle/>
          <a:p>
            <a:pPr marL="342900" indent="-342900">
              <a:lnSpc>
                <a:spcPct val="90000"/>
              </a:lnSpc>
              <a:buFontTx/>
              <a:buChar char="•"/>
            </a:pPr>
            <a:r>
              <a:rPr lang="en-US" altLang="en-US" sz="2400" i="0">
                <a:solidFill>
                  <a:srgbClr val="FFF5C9"/>
                </a:solidFill>
              </a:rPr>
              <a:t>TsunamiReady recognition letter valid for 3 years.</a:t>
            </a:r>
          </a:p>
          <a:p>
            <a:pPr marL="342900" indent="-342900">
              <a:lnSpc>
                <a:spcPct val="90000"/>
              </a:lnSpc>
              <a:buFontTx/>
              <a:buChar char="•"/>
            </a:pPr>
            <a:r>
              <a:rPr lang="en-US" altLang="en-US" sz="2400" i="0">
                <a:solidFill>
                  <a:srgbClr val="FFF5C9"/>
                </a:solidFill>
              </a:rPr>
              <a:t>Two official TsunamiReady signs.</a:t>
            </a:r>
          </a:p>
          <a:p>
            <a:pPr marL="342900" indent="-342900">
              <a:lnSpc>
                <a:spcPct val="90000"/>
              </a:lnSpc>
              <a:buFontTx/>
              <a:buChar char="•"/>
            </a:pPr>
            <a:r>
              <a:rPr lang="en-US" altLang="en-US" sz="2400" i="0">
                <a:solidFill>
                  <a:srgbClr val="FFF5C9"/>
                </a:solidFill>
              </a:rPr>
              <a:t>Authorization to use the TsunamiReady logo.</a:t>
            </a:r>
          </a:p>
          <a:p>
            <a:pPr marL="342900" indent="-342900">
              <a:lnSpc>
                <a:spcPct val="90000"/>
              </a:lnSpc>
              <a:buFontTx/>
              <a:buChar char="•"/>
            </a:pPr>
            <a:r>
              <a:rPr lang="en-US" altLang="en-US" sz="2400" i="0">
                <a:solidFill>
                  <a:srgbClr val="FFF5C9"/>
                </a:solidFill>
              </a:rPr>
              <a:t>Instructions for acquiring additional signs.</a:t>
            </a:r>
          </a:p>
          <a:p>
            <a:pPr marL="342900" indent="-342900">
              <a:lnSpc>
                <a:spcPct val="90000"/>
              </a:lnSpc>
              <a:buFontTx/>
              <a:buChar char="•"/>
            </a:pPr>
            <a:r>
              <a:rPr lang="en-US" altLang="en-US" sz="2400" i="0">
                <a:solidFill>
                  <a:srgbClr val="FFF5C9"/>
                </a:solidFill>
              </a:rPr>
              <a:t>Information on how to notify the ISO for possible flood insurance rate adjustment (for StormReady).</a:t>
            </a:r>
          </a:p>
          <a:p>
            <a:pPr marL="342900" indent="-342900">
              <a:lnSpc>
                <a:spcPct val="90000"/>
              </a:lnSpc>
              <a:buFontTx/>
              <a:buChar char="•"/>
            </a:pPr>
            <a:r>
              <a:rPr lang="en-US" altLang="en-US" sz="2400" i="0">
                <a:solidFill>
                  <a:srgbClr val="FFF5C9"/>
                </a:solidFill>
              </a:rPr>
              <a:t>Listing on the Natl StormReady Website. </a:t>
            </a:r>
          </a:p>
          <a:p>
            <a:pPr marL="342900" indent="-342900">
              <a:lnSpc>
                <a:spcPct val="90000"/>
              </a:lnSpc>
            </a:pPr>
            <a:endParaRPr lang="en-US" altLang="en-US" sz="2400" i="0">
              <a:solidFill>
                <a:srgbClr val="FFF5C9"/>
              </a:solidFill>
            </a:endParaRPr>
          </a:p>
        </p:txBody>
      </p:sp>
      <p:pic>
        <p:nvPicPr>
          <p:cNvPr id="1044484" name="Picture 4" descr="TsunamiReadyceremony">
            <a:extLst>
              <a:ext uri="{FF2B5EF4-FFF2-40B4-BE49-F238E27FC236}">
                <a16:creationId xmlns:a16="http://schemas.microsoft.com/office/drawing/2014/main" id="{9104DDBE-EA97-4BE9-9B03-B633545C52EB}"/>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7162800" y="4972050"/>
            <a:ext cx="1981200" cy="1466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5506" name="Rectangle 2">
            <a:extLst>
              <a:ext uri="{FF2B5EF4-FFF2-40B4-BE49-F238E27FC236}">
                <a16:creationId xmlns:a16="http://schemas.microsoft.com/office/drawing/2014/main" id="{62ACF698-2464-45F6-8156-E04AD27F145D}"/>
              </a:ext>
            </a:extLst>
          </p:cNvPr>
          <p:cNvSpPr>
            <a:spLocks noGrp="1" noChangeArrowheads="1"/>
          </p:cNvSpPr>
          <p:nvPr>
            <p:ph type="title"/>
          </p:nvPr>
        </p:nvSpPr>
        <p:spPr>
          <a:xfrm>
            <a:off x="623888" y="349250"/>
            <a:ext cx="7772400" cy="1143000"/>
          </a:xfrm>
        </p:spPr>
        <p:txBody>
          <a:bodyPr/>
          <a:lstStyle/>
          <a:p>
            <a:pPr algn="ctr"/>
            <a:r>
              <a:rPr lang="en-US" altLang="en-US"/>
              <a:t>TsunamiReady Renewal</a:t>
            </a:r>
            <a:br>
              <a:rPr lang="en-US" altLang="en-US"/>
            </a:br>
            <a:r>
              <a:rPr lang="en-US" altLang="en-US"/>
              <a:t>Process</a:t>
            </a:r>
          </a:p>
        </p:txBody>
      </p:sp>
      <p:sp>
        <p:nvSpPr>
          <p:cNvPr id="1045507" name="Rectangle 3">
            <a:extLst>
              <a:ext uri="{FF2B5EF4-FFF2-40B4-BE49-F238E27FC236}">
                <a16:creationId xmlns:a16="http://schemas.microsoft.com/office/drawing/2014/main" id="{CE446715-5200-418B-A466-A13B9C811C87}"/>
              </a:ext>
            </a:extLst>
          </p:cNvPr>
          <p:cNvSpPr>
            <a:spLocks noGrp="1" noChangeArrowheads="1"/>
          </p:cNvSpPr>
          <p:nvPr>
            <p:ph type="body" idx="1"/>
          </p:nvPr>
        </p:nvSpPr>
        <p:spPr>
          <a:xfrm>
            <a:off x="609600" y="1828800"/>
            <a:ext cx="8108950" cy="4619625"/>
          </a:xfrm>
        </p:spPr>
        <p:txBody>
          <a:bodyPr/>
          <a:lstStyle/>
          <a:p>
            <a:pPr marL="342900" indent="-342900">
              <a:lnSpc>
                <a:spcPct val="90000"/>
              </a:lnSpc>
              <a:buFontTx/>
              <a:buChar char="•"/>
            </a:pPr>
            <a:r>
              <a:rPr lang="en-US" altLang="en-US" sz="2400" i="0">
                <a:solidFill>
                  <a:srgbClr val="FFF5C9"/>
                </a:solidFill>
              </a:rPr>
              <a:t>NWS Office sends notification letter to communities that need to re-apply with 6 months advance notice. </a:t>
            </a:r>
          </a:p>
          <a:p>
            <a:pPr marL="342900" indent="-342900">
              <a:lnSpc>
                <a:spcPct val="90000"/>
              </a:lnSpc>
              <a:buFontTx/>
              <a:buChar char="•"/>
            </a:pPr>
            <a:r>
              <a:rPr lang="en-US" altLang="en-US" sz="2400" i="0">
                <a:solidFill>
                  <a:srgbClr val="FFF5C9"/>
                </a:solidFill>
              </a:rPr>
              <a:t>A copy of the original application is reviewed by community officials to certify it is still accurate.</a:t>
            </a:r>
          </a:p>
          <a:p>
            <a:pPr marL="342900" indent="-342900">
              <a:lnSpc>
                <a:spcPct val="90000"/>
              </a:lnSpc>
              <a:buFontTx/>
              <a:buChar char="•"/>
            </a:pPr>
            <a:r>
              <a:rPr lang="en-US" altLang="en-US" sz="2400" i="0">
                <a:solidFill>
                  <a:srgbClr val="FFF5C9"/>
                </a:solidFill>
              </a:rPr>
              <a:t>Community provides an updated list of any new technology or information that has been added since the initial application was signed.</a:t>
            </a:r>
          </a:p>
          <a:p>
            <a:pPr marL="342900" indent="-342900">
              <a:lnSpc>
                <a:spcPct val="90000"/>
              </a:lnSpc>
              <a:buFontTx/>
              <a:buChar char="•"/>
            </a:pPr>
            <a:r>
              <a:rPr lang="en-US" altLang="en-US" sz="2400" i="0">
                <a:solidFill>
                  <a:srgbClr val="FFF5C9"/>
                </a:solidFill>
              </a:rPr>
              <a:t>Once the community official signs and returns the application a 3-year renewal becomes effective.</a:t>
            </a:r>
          </a:p>
          <a:p>
            <a:pPr marL="342900" indent="-342900">
              <a:lnSpc>
                <a:spcPct val="90000"/>
              </a:lnSpc>
            </a:pPr>
            <a:endParaRPr lang="en-US" altLang="en-US" sz="240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6530" name="Rectangle 2">
            <a:extLst>
              <a:ext uri="{FF2B5EF4-FFF2-40B4-BE49-F238E27FC236}">
                <a16:creationId xmlns:a16="http://schemas.microsoft.com/office/drawing/2014/main" id="{5E695851-4486-400D-B799-86E5E543AC3E}"/>
              </a:ext>
            </a:extLst>
          </p:cNvPr>
          <p:cNvSpPr>
            <a:spLocks noGrp="1" noChangeArrowheads="1"/>
          </p:cNvSpPr>
          <p:nvPr>
            <p:ph type="title"/>
          </p:nvPr>
        </p:nvSpPr>
        <p:spPr/>
        <p:txBody>
          <a:bodyPr/>
          <a:lstStyle/>
          <a:p>
            <a:r>
              <a:rPr lang="en-US" altLang="en-US"/>
              <a:t>NWS StormReady Website</a:t>
            </a:r>
          </a:p>
        </p:txBody>
      </p:sp>
      <p:sp>
        <p:nvSpPr>
          <p:cNvPr id="1046531" name="Rectangle 3">
            <a:extLst>
              <a:ext uri="{FF2B5EF4-FFF2-40B4-BE49-F238E27FC236}">
                <a16:creationId xmlns:a16="http://schemas.microsoft.com/office/drawing/2014/main" id="{5F1ED732-E0E6-4F84-87E5-5490A36FC9E7}"/>
              </a:ext>
            </a:extLst>
          </p:cNvPr>
          <p:cNvSpPr>
            <a:spLocks noGrp="1" noChangeArrowheads="1"/>
          </p:cNvSpPr>
          <p:nvPr>
            <p:ph type="body" sz="half" idx="1"/>
          </p:nvPr>
        </p:nvSpPr>
        <p:spPr>
          <a:xfrm>
            <a:off x="609600" y="1828800"/>
            <a:ext cx="7696200" cy="4191000"/>
          </a:xfrm>
        </p:spPr>
        <p:txBody>
          <a:bodyPr/>
          <a:lstStyle/>
          <a:p>
            <a:pPr marL="342900" indent="-342900">
              <a:lnSpc>
                <a:spcPct val="80000"/>
              </a:lnSpc>
              <a:buFontTx/>
              <a:buChar char="•"/>
            </a:pPr>
            <a:r>
              <a:rPr lang="en-US" altLang="en-US" i="0">
                <a:solidFill>
                  <a:srgbClr val="FFF5C9"/>
                </a:solidFill>
              </a:rPr>
              <a:t>Communities</a:t>
            </a:r>
          </a:p>
          <a:p>
            <a:pPr marL="342900" indent="-342900">
              <a:lnSpc>
                <a:spcPct val="80000"/>
              </a:lnSpc>
              <a:buFontTx/>
              <a:buChar char="•"/>
            </a:pPr>
            <a:r>
              <a:rPr lang="en-US" altLang="en-US" i="0">
                <a:solidFill>
                  <a:srgbClr val="FFF5C9"/>
                </a:solidFill>
              </a:rPr>
              <a:t>How to Apply</a:t>
            </a:r>
          </a:p>
          <a:p>
            <a:pPr marL="342900" indent="-342900">
              <a:lnSpc>
                <a:spcPct val="80000"/>
              </a:lnSpc>
              <a:buFontTx/>
              <a:buChar char="•"/>
            </a:pPr>
            <a:r>
              <a:rPr lang="en-US" altLang="en-US" i="0">
                <a:solidFill>
                  <a:srgbClr val="FFF5C9"/>
                </a:solidFill>
              </a:rPr>
              <a:t>Resources/TsunamiReady</a:t>
            </a:r>
          </a:p>
          <a:p>
            <a:pPr marL="342900" indent="-342900">
              <a:lnSpc>
                <a:spcPct val="80000"/>
              </a:lnSpc>
              <a:buFontTx/>
              <a:buChar char="•"/>
            </a:pPr>
            <a:r>
              <a:rPr lang="en-US" altLang="en-US" i="0">
                <a:solidFill>
                  <a:srgbClr val="FFF5C9"/>
                </a:solidFill>
              </a:rPr>
              <a:t>Awareness</a:t>
            </a:r>
          </a:p>
          <a:p>
            <a:pPr marL="342900" indent="-342900">
              <a:lnSpc>
                <a:spcPct val="80000"/>
              </a:lnSpc>
              <a:buFontTx/>
              <a:buChar char="•"/>
            </a:pPr>
            <a:r>
              <a:rPr lang="en-US" altLang="en-US" i="0">
                <a:solidFill>
                  <a:srgbClr val="FFF5C9"/>
                </a:solidFill>
              </a:rPr>
              <a:t>Publications/Photos</a:t>
            </a:r>
          </a:p>
          <a:p>
            <a:pPr marL="342900" indent="-342900">
              <a:lnSpc>
                <a:spcPct val="80000"/>
              </a:lnSpc>
              <a:buFontTx/>
              <a:buChar char="•"/>
            </a:pPr>
            <a:r>
              <a:rPr lang="en-US" altLang="en-US" i="0">
                <a:solidFill>
                  <a:srgbClr val="FFF5C9"/>
                </a:solidFill>
              </a:rPr>
              <a:t>Customer Comments</a:t>
            </a:r>
          </a:p>
          <a:p>
            <a:pPr marL="342900" indent="-342900">
              <a:lnSpc>
                <a:spcPct val="80000"/>
              </a:lnSpc>
              <a:buFontTx/>
              <a:buChar char="•"/>
            </a:pPr>
            <a:r>
              <a:rPr lang="en-US" altLang="en-US" i="0">
                <a:solidFill>
                  <a:srgbClr val="FFF5C9"/>
                </a:solidFill>
              </a:rPr>
              <a:t>Contact Us</a:t>
            </a:r>
          </a:p>
        </p:txBody>
      </p:sp>
      <p:pic>
        <p:nvPicPr>
          <p:cNvPr id="1046533" name="Picture 5" descr="stormready logo">
            <a:extLst>
              <a:ext uri="{FF2B5EF4-FFF2-40B4-BE49-F238E27FC236}">
                <a16:creationId xmlns:a16="http://schemas.microsoft.com/office/drawing/2014/main" id="{6612F50E-BCE8-4698-9CBB-AE6E93A1E0CB}"/>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19800" y="5334000"/>
            <a:ext cx="2857500" cy="914400"/>
          </a:xfrm>
          <a:solidFill>
            <a:srgbClr val="FFFFFF"/>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46535" name="Text Box 7">
            <a:extLst>
              <a:ext uri="{FF2B5EF4-FFF2-40B4-BE49-F238E27FC236}">
                <a16:creationId xmlns:a16="http://schemas.microsoft.com/office/drawing/2014/main" id="{FCDDC384-8742-491F-AFF9-383E616D2D34}"/>
              </a:ext>
            </a:extLst>
          </p:cNvPr>
          <p:cNvSpPr txBox="1">
            <a:spLocks noChangeArrowheads="1"/>
          </p:cNvSpPr>
          <p:nvPr/>
        </p:nvSpPr>
        <p:spPr bwMode="auto">
          <a:xfrm>
            <a:off x="2438400" y="1066800"/>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effectLst>
                  <a:outerShdw blurRad="38100" dist="38100" dir="2700000" algn="tl">
                    <a:srgbClr val="000000"/>
                  </a:outerShdw>
                </a:effectLst>
              </a:rPr>
              <a:t>www.stormready.noaa.gov</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7554" name="Rectangle 2">
            <a:extLst>
              <a:ext uri="{FF2B5EF4-FFF2-40B4-BE49-F238E27FC236}">
                <a16:creationId xmlns:a16="http://schemas.microsoft.com/office/drawing/2014/main" id="{BE940F83-9777-4F05-97DA-BFBAB13D5443}"/>
              </a:ext>
            </a:extLst>
          </p:cNvPr>
          <p:cNvSpPr>
            <a:spLocks noGrp="1" noChangeArrowheads="1"/>
          </p:cNvSpPr>
          <p:nvPr>
            <p:ph type="title"/>
          </p:nvPr>
        </p:nvSpPr>
        <p:spPr>
          <a:xfrm>
            <a:off x="990600" y="457200"/>
            <a:ext cx="7924800" cy="533400"/>
          </a:xfrm>
        </p:spPr>
        <p:txBody>
          <a:bodyPr/>
          <a:lstStyle/>
          <a:p>
            <a:pPr algn="ctr"/>
            <a:r>
              <a:rPr lang="en-US" altLang="en-US"/>
              <a:t>TsunamiReady Web Resources</a:t>
            </a:r>
          </a:p>
        </p:txBody>
      </p:sp>
      <p:sp>
        <p:nvSpPr>
          <p:cNvPr id="1047555" name="Rectangle 3">
            <a:extLst>
              <a:ext uri="{FF2B5EF4-FFF2-40B4-BE49-F238E27FC236}">
                <a16:creationId xmlns:a16="http://schemas.microsoft.com/office/drawing/2014/main" id="{EE18AA5B-8A0D-4E2D-B04F-650277FC52BC}"/>
              </a:ext>
            </a:extLst>
          </p:cNvPr>
          <p:cNvSpPr>
            <a:spLocks noGrp="1" noChangeArrowheads="1"/>
          </p:cNvSpPr>
          <p:nvPr>
            <p:ph type="body" sz="half" idx="1"/>
          </p:nvPr>
        </p:nvSpPr>
        <p:spPr>
          <a:xfrm>
            <a:off x="0" y="1676400"/>
            <a:ext cx="8839200" cy="4114800"/>
          </a:xfrm>
        </p:spPr>
        <p:txBody>
          <a:bodyPr/>
          <a:lstStyle/>
          <a:p>
            <a:pPr algn="ctr"/>
            <a:r>
              <a:rPr lang="en-US" altLang="en-US"/>
              <a:t>Tsunami Information:                              </a:t>
            </a:r>
            <a:r>
              <a:rPr lang="en-US" altLang="en-US" u="sng">
                <a:solidFill>
                  <a:srgbClr val="CCFFFF"/>
                </a:solidFill>
              </a:rPr>
              <a:t>tsunami.gov</a:t>
            </a:r>
          </a:p>
          <a:p>
            <a:pPr algn="ctr"/>
            <a:r>
              <a:rPr lang="en-US" altLang="en-US"/>
              <a:t>NWS TsunamiReady Page: </a:t>
            </a:r>
            <a:r>
              <a:rPr lang="en-US" altLang="en-US" u="sng">
                <a:solidFill>
                  <a:srgbClr val="CCFFFF"/>
                </a:solidFill>
              </a:rPr>
              <a:t>wcatwc.gov/tsunamiready/tready.htm</a:t>
            </a:r>
          </a:p>
          <a:p>
            <a:pPr algn="ctr"/>
            <a:r>
              <a:rPr lang="en-US" altLang="en-US"/>
              <a:t>NWS West Coast/Alaska Tsunami Warning Center: </a:t>
            </a:r>
            <a:r>
              <a:rPr lang="en-US" altLang="en-US" u="sng">
                <a:solidFill>
                  <a:srgbClr val="CCFFFF"/>
                </a:solidFill>
              </a:rPr>
              <a:t>wcatwc.gov/main.htm</a:t>
            </a:r>
          </a:p>
          <a:p>
            <a:pPr algn="ctr"/>
            <a:r>
              <a:rPr lang="en-US" altLang="en-US"/>
              <a:t>NWS Pacific Tsunami Warning Center: </a:t>
            </a:r>
            <a:r>
              <a:rPr lang="en-US" altLang="en-US" u="sng">
                <a:solidFill>
                  <a:srgbClr val="CCFFFF"/>
                </a:solidFill>
              </a:rPr>
              <a:t>www.prh.noaa.gov/pr/ptwc</a:t>
            </a:r>
          </a:p>
        </p:txBody>
      </p:sp>
      <p:pic>
        <p:nvPicPr>
          <p:cNvPr id="1047556" name="Picture 4" descr="helijet&amp;ambulance">
            <a:extLst>
              <a:ext uri="{FF2B5EF4-FFF2-40B4-BE49-F238E27FC236}">
                <a16:creationId xmlns:a16="http://schemas.microsoft.com/office/drawing/2014/main" id="{B8C38202-025F-4D30-843F-8ABBC26F534D}"/>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858000" y="4876800"/>
            <a:ext cx="2286000" cy="1671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9602" name="Rectangle 2">
            <a:extLst>
              <a:ext uri="{FF2B5EF4-FFF2-40B4-BE49-F238E27FC236}">
                <a16:creationId xmlns:a16="http://schemas.microsoft.com/office/drawing/2014/main" id="{A75D924E-962D-491E-A4DB-6B8BC4E4B6BD}"/>
              </a:ext>
            </a:extLst>
          </p:cNvPr>
          <p:cNvSpPr>
            <a:spLocks noGrp="1" noChangeArrowheads="1"/>
          </p:cNvSpPr>
          <p:nvPr>
            <p:ph type="title"/>
          </p:nvPr>
        </p:nvSpPr>
        <p:spPr>
          <a:xfrm>
            <a:off x="914400" y="838200"/>
            <a:ext cx="7772400" cy="1143000"/>
          </a:xfrm>
        </p:spPr>
        <p:txBody>
          <a:bodyPr/>
          <a:lstStyle/>
          <a:p>
            <a:pPr algn="ctr"/>
            <a:r>
              <a:rPr lang="en-US" altLang="en-US" sz="8000" i="1"/>
              <a:t>Thank You!</a:t>
            </a:r>
          </a:p>
        </p:txBody>
      </p:sp>
      <p:pic>
        <p:nvPicPr>
          <p:cNvPr id="1049603" name="Picture 3" descr="tsunamireadysign8">
            <a:extLst>
              <a:ext uri="{FF2B5EF4-FFF2-40B4-BE49-F238E27FC236}">
                <a16:creationId xmlns:a16="http://schemas.microsoft.com/office/drawing/2014/main" id="{455B051F-C5B3-4449-9243-329C34152FB6}"/>
              </a:ext>
            </a:extLst>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00625" y="2779713"/>
            <a:ext cx="2935288" cy="3101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49604" name="Picture 4" descr="sign3x3">
            <a:extLst>
              <a:ext uri="{FF2B5EF4-FFF2-40B4-BE49-F238E27FC236}">
                <a16:creationId xmlns:a16="http://schemas.microsoft.com/office/drawing/2014/main" id="{84B0CF13-14D4-4EBC-A10F-20AEE2EC294B}"/>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331913" y="2778125"/>
            <a:ext cx="2982912" cy="3152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2315" name="Picture 11" descr="wfo">
            <a:extLst>
              <a:ext uri="{FF2B5EF4-FFF2-40B4-BE49-F238E27FC236}">
                <a16:creationId xmlns:a16="http://schemas.microsoft.com/office/drawing/2014/main" id="{2EB8A257-0A33-469E-90B1-2600EAE72CB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495800" y="2133600"/>
            <a:ext cx="4648200" cy="320992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2310" name="Rectangle 6">
            <a:extLst>
              <a:ext uri="{FF2B5EF4-FFF2-40B4-BE49-F238E27FC236}">
                <a16:creationId xmlns:a16="http://schemas.microsoft.com/office/drawing/2014/main" id="{75E61184-B62A-4C5B-86FA-5E4D0D121F98}"/>
              </a:ext>
            </a:extLst>
          </p:cNvPr>
          <p:cNvSpPr>
            <a:spLocks noGrp="1" noChangeArrowheads="1"/>
          </p:cNvSpPr>
          <p:nvPr>
            <p:ph type="title"/>
          </p:nvPr>
        </p:nvSpPr>
        <p:spPr/>
        <p:txBody>
          <a:bodyPr/>
          <a:lstStyle/>
          <a:p>
            <a:pPr algn="ctr"/>
            <a:r>
              <a:rPr lang="en-US" altLang="en-US" sz="4000"/>
              <a:t>NWS Oxnard/Los Angeles</a:t>
            </a:r>
          </a:p>
        </p:txBody>
      </p:sp>
      <p:sp>
        <p:nvSpPr>
          <p:cNvPr id="1122311" name="Rectangle 7">
            <a:extLst>
              <a:ext uri="{FF2B5EF4-FFF2-40B4-BE49-F238E27FC236}">
                <a16:creationId xmlns:a16="http://schemas.microsoft.com/office/drawing/2014/main" id="{55B1D32F-02C0-4504-A2E5-2DD9724813D7}"/>
              </a:ext>
            </a:extLst>
          </p:cNvPr>
          <p:cNvSpPr>
            <a:spLocks noGrp="1" noChangeArrowheads="1"/>
          </p:cNvSpPr>
          <p:nvPr>
            <p:ph type="body" sz="half" idx="1"/>
          </p:nvPr>
        </p:nvSpPr>
        <p:spPr>
          <a:xfrm>
            <a:off x="228600" y="1752600"/>
            <a:ext cx="5638800" cy="4648200"/>
          </a:xfrm>
        </p:spPr>
        <p:txBody>
          <a:bodyPr/>
          <a:lstStyle/>
          <a:p>
            <a:pPr>
              <a:buFontTx/>
              <a:buChar char="•"/>
            </a:pPr>
            <a:r>
              <a:rPr lang="en-US" altLang="en-US" sz="2400"/>
              <a:t> Watch/Warning Program</a:t>
            </a:r>
          </a:p>
          <a:p>
            <a:pPr>
              <a:buFontTx/>
              <a:buChar char="•"/>
            </a:pPr>
            <a:r>
              <a:rPr lang="en-US" altLang="en-US" sz="2400"/>
              <a:t> Forecasts</a:t>
            </a:r>
          </a:p>
          <a:p>
            <a:pPr lvl="1"/>
            <a:r>
              <a:rPr lang="en-US" altLang="en-US" sz="2000"/>
              <a:t>Public</a:t>
            </a:r>
          </a:p>
          <a:p>
            <a:pPr lvl="1"/>
            <a:r>
              <a:rPr lang="en-US" altLang="en-US" sz="2000"/>
              <a:t>Aviation</a:t>
            </a:r>
          </a:p>
          <a:p>
            <a:pPr lvl="1"/>
            <a:r>
              <a:rPr lang="en-US" altLang="en-US" sz="2000"/>
              <a:t>Fire </a:t>
            </a:r>
          </a:p>
          <a:p>
            <a:pPr lvl="1"/>
            <a:r>
              <a:rPr lang="en-US" altLang="en-US" sz="2000"/>
              <a:t>Marine</a:t>
            </a:r>
          </a:p>
          <a:p>
            <a:pPr lvl="1"/>
            <a:r>
              <a:rPr lang="en-US" altLang="en-US" sz="2000"/>
              <a:t>Hydrology &amp; Precipitation</a:t>
            </a:r>
          </a:p>
          <a:p>
            <a:pPr>
              <a:buFontTx/>
              <a:buChar char="•"/>
            </a:pPr>
            <a:r>
              <a:rPr lang="en-US" altLang="en-US" sz="2400"/>
              <a:t> Public Service</a:t>
            </a:r>
          </a:p>
          <a:p>
            <a:pPr lvl="1"/>
            <a:r>
              <a:rPr lang="en-US" altLang="en-US" sz="2000"/>
              <a:t>Climate</a:t>
            </a:r>
          </a:p>
          <a:p>
            <a:pPr>
              <a:buFontTx/>
              <a:buChar char="•"/>
            </a:pPr>
            <a:r>
              <a:rPr lang="en-US" altLang="en-US" sz="2400"/>
              <a:t> NOAA “All Hazards” Weather Radio </a:t>
            </a:r>
          </a:p>
          <a:p>
            <a:pPr lvl="1"/>
            <a:r>
              <a:rPr lang="en-US" altLang="en-US" sz="2000"/>
              <a:t>EAS </a:t>
            </a:r>
          </a:p>
        </p:txBody>
      </p:sp>
      <p:sp>
        <p:nvSpPr>
          <p:cNvPr id="1122316" name="Text Box 12">
            <a:extLst>
              <a:ext uri="{FF2B5EF4-FFF2-40B4-BE49-F238E27FC236}">
                <a16:creationId xmlns:a16="http://schemas.microsoft.com/office/drawing/2014/main" id="{8F382919-9D0E-4AE4-891B-DA222E9B63C4}"/>
              </a:ext>
            </a:extLst>
          </p:cNvPr>
          <p:cNvSpPr txBox="1">
            <a:spLocks noChangeArrowheads="1"/>
          </p:cNvSpPr>
          <p:nvPr/>
        </p:nvSpPr>
        <p:spPr bwMode="auto">
          <a:xfrm>
            <a:off x="3352800" y="914400"/>
            <a:ext cx="3505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600" b="1">
                <a:effectLst>
                  <a:outerShdw blurRad="38100" dist="38100" dir="2700000" algn="tl">
                    <a:srgbClr val="000000"/>
                  </a:outerShdw>
                </a:effectLst>
              </a:rPr>
              <a:t>24-hour Operation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9476" name="Rectangle 4">
            <a:extLst>
              <a:ext uri="{FF2B5EF4-FFF2-40B4-BE49-F238E27FC236}">
                <a16:creationId xmlns:a16="http://schemas.microsoft.com/office/drawing/2014/main" id="{41C67151-76E0-4714-9CF4-E41A4F2CD5D7}"/>
              </a:ext>
            </a:extLst>
          </p:cNvPr>
          <p:cNvSpPr>
            <a:spLocks noGrp="1" noChangeArrowheads="1"/>
          </p:cNvSpPr>
          <p:nvPr>
            <p:ph type="title"/>
          </p:nvPr>
        </p:nvSpPr>
        <p:spPr/>
        <p:txBody>
          <a:bodyPr/>
          <a:lstStyle/>
          <a:p>
            <a:pPr algn="ctr"/>
            <a:r>
              <a:rPr lang="en-US" altLang="en-US" sz="3600"/>
              <a:t>NWS Oxnard/Los Angeles</a:t>
            </a:r>
            <a:br>
              <a:rPr lang="en-US" altLang="en-US" sz="3600"/>
            </a:br>
            <a:r>
              <a:rPr lang="en-US" altLang="en-US" sz="3600"/>
              <a:t>County Warning Area</a:t>
            </a:r>
          </a:p>
        </p:txBody>
      </p:sp>
      <p:pic>
        <p:nvPicPr>
          <p:cNvPr id="1129481" name="Picture 9" descr="LOX_ZONES">
            <a:extLst>
              <a:ext uri="{FF2B5EF4-FFF2-40B4-BE49-F238E27FC236}">
                <a16:creationId xmlns:a16="http://schemas.microsoft.com/office/drawing/2014/main" id="{3CBD568B-0E6B-4220-BBEF-0A0CE455FAF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219200"/>
            <a:ext cx="7007225" cy="5414963"/>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9482" name="Text Box 10">
            <a:extLst>
              <a:ext uri="{FF2B5EF4-FFF2-40B4-BE49-F238E27FC236}">
                <a16:creationId xmlns:a16="http://schemas.microsoft.com/office/drawing/2014/main" id="{F7437B8A-33B2-4702-A23B-F2F8FAD786F2}"/>
              </a:ext>
            </a:extLst>
          </p:cNvPr>
          <p:cNvSpPr txBox="1">
            <a:spLocks noChangeArrowheads="1"/>
          </p:cNvSpPr>
          <p:nvPr/>
        </p:nvSpPr>
        <p:spPr bwMode="auto">
          <a:xfrm>
            <a:off x="609600" y="25908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400" b="1">
                <a:effectLst>
                  <a:outerShdw blurRad="38100" dist="38100" dir="2700000" algn="tl">
                    <a:srgbClr val="000000"/>
                  </a:outerShdw>
                </a:effectLst>
              </a:rPr>
              <a:t>San Luis Obispo</a:t>
            </a:r>
          </a:p>
        </p:txBody>
      </p:sp>
      <p:sp>
        <p:nvSpPr>
          <p:cNvPr id="1129483" name="Text Box 11">
            <a:extLst>
              <a:ext uri="{FF2B5EF4-FFF2-40B4-BE49-F238E27FC236}">
                <a16:creationId xmlns:a16="http://schemas.microsoft.com/office/drawing/2014/main" id="{F2EFC90F-372E-417E-8E3E-9A9425E04B5F}"/>
              </a:ext>
            </a:extLst>
          </p:cNvPr>
          <p:cNvSpPr txBox="1">
            <a:spLocks noChangeArrowheads="1"/>
          </p:cNvSpPr>
          <p:nvPr/>
        </p:nvSpPr>
        <p:spPr bwMode="auto">
          <a:xfrm>
            <a:off x="1066800" y="36576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400" b="1">
                <a:effectLst>
                  <a:outerShdw blurRad="38100" dist="38100" dir="2700000" algn="tl">
                    <a:srgbClr val="000000"/>
                  </a:outerShdw>
                </a:effectLst>
              </a:rPr>
              <a:t>Santa Barbara</a:t>
            </a:r>
          </a:p>
        </p:txBody>
      </p:sp>
      <p:sp>
        <p:nvSpPr>
          <p:cNvPr id="1129484" name="Text Box 12">
            <a:extLst>
              <a:ext uri="{FF2B5EF4-FFF2-40B4-BE49-F238E27FC236}">
                <a16:creationId xmlns:a16="http://schemas.microsoft.com/office/drawing/2014/main" id="{9B8E4D0B-33D2-44D1-AEB6-81D7A291F61E}"/>
              </a:ext>
            </a:extLst>
          </p:cNvPr>
          <p:cNvSpPr txBox="1">
            <a:spLocks noChangeArrowheads="1"/>
          </p:cNvSpPr>
          <p:nvPr/>
        </p:nvSpPr>
        <p:spPr bwMode="auto">
          <a:xfrm>
            <a:off x="3429000" y="4343400"/>
            <a:ext cx="15240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400" b="1">
                <a:effectLst>
                  <a:outerShdw blurRad="38100" dist="38100" dir="2700000" algn="tl">
                    <a:srgbClr val="000000"/>
                  </a:outerShdw>
                </a:effectLst>
              </a:rPr>
              <a:t>Ventura</a:t>
            </a:r>
          </a:p>
        </p:txBody>
      </p:sp>
      <p:sp>
        <p:nvSpPr>
          <p:cNvPr id="1129485" name="Text Box 13">
            <a:extLst>
              <a:ext uri="{FF2B5EF4-FFF2-40B4-BE49-F238E27FC236}">
                <a16:creationId xmlns:a16="http://schemas.microsoft.com/office/drawing/2014/main" id="{1C11AC54-4DBD-453B-9EA8-1BCA28C1354C}"/>
              </a:ext>
            </a:extLst>
          </p:cNvPr>
          <p:cNvSpPr txBox="1">
            <a:spLocks noChangeArrowheads="1"/>
          </p:cNvSpPr>
          <p:nvPr/>
        </p:nvSpPr>
        <p:spPr bwMode="auto">
          <a:xfrm>
            <a:off x="4648200" y="5105400"/>
            <a:ext cx="1752600" cy="3048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400" b="1">
                <a:effectLst>
                  <a:outerShdw blurRad="38100" dist="38100" dir="2700000" algn="tl">
                    <a:srgbClr val="000000"/>
                  </a:outerShdw>
                </a:effectLst>
              </a:rPr>
              <a:t>Los Angeles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79305" name="Picture 9" descr="buildingextsum">
            <a:extLst>
              <a:ext uri="{FF2B5EF4-FFF2-40B4-BE49-F238E27FC236}">
                <a16:creationId xmlns:a16="http://schemas.microsoft.com/office/drawing/2014/main" id="{9A8E8D1D-0069-47BC-9A6B-AFE80CFC3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276600"/>
            <a:ext cx="4114800" cy="3086100"/>
          </a:xfrm>
          <a:prstGeom prst="rect">
            <a:avLst/>
          </a:prstGeom>
          <a:noFill/>
          <a:extLst>
            <a:ext uri="{909E8E84-426E-40DD-AFC4-6F175D3DCCD1}">
              <a14:hiddenFill xmlns:a14="http://schemas.microsoft.com/office/drawing/2010/main">
                <a:solidFill>
                  <a:srgbClr val="FFFFFF"/>
                </a:solidFill>
              </a14:hiddenFill>
            </a:ext>
          </a:extLst>
        </p:spPr>
      </p:pic>
      <p:sp>
        <p:nvSpPr>
          <p:cNvPr id="1079298" name="Rectangle 2">
            <a:extLst>
              <a:ext uri="{FF2B5EF4-FFF2-40B4-BE49-F238E27FC236}">
                <a16:creationId xmlns:a16="http://schemas.microsoft.com/office/drawing/2014/main" id="{8860D94A-DFAF-40E5-AFCC-5C826A50FE70}"/>
              </a:ext>
            </a:extLst>
          </p:cNvPr>
          <p:cNvSpPr>
            <a:spLocks noGrp="1" noChangeArrowheads="1"/>
          </p:cNvSpPr>
          <p:nvPr>
            <p:ph type="title"/>
          </p:nvPr>
        </p:nvSpPr>
        <p:spPr>
          <a:xfrm>
            <a:off x="990600" y="457200"/>
            <a:ext cx="8153400" cy="838200"/>
          </a:xfrm>
        </p:spPr>
        <p:txBody>
          <a:bodyPr/>
          <a:lstStyle/>
          <a:p>
            <a:r>
              <a:rPr lang="en-US" altLang="en-US"/>
              <a:t>Tsunami Warning System Basics</a:t>
            </a:r>
          </a:p>
        </p:txBody>
      </p:sp>
      <p:sp>
        <p:nvSpPr>
          <p:cNvPr id="1079299" name="Rectangle 3">
            <a:extLst>
              <a:ext uri="{FF2B5EF4-FFF2-40B4-BE49-F238E27FC236}">
                <a16:creationId xmlns:a16="http://schemas.microsoft.com/office/drawing/2014/main" id="{7644F121-65B5-408A-9510-67509AA5CF52}"/>
              </a:ext>
            </a:extLst>
          </p:cNvPr>
          <p:cNvSpPr>
            <a:spLocks noGrp="1" noChangeArrowheads="1"/>
          </p:cNvSpPr>
          <p:nvPr>
            <p:ph type="body" sz="half" idx="1"/>
          </p:nvPr>
        </p:nvSpPr>
        <p:spPr>
          <a:xfrm>
            <a:off x="533400" y="2057400"/>
            <a:ext cx="8261350" cy="4114800"/>
          </a:xfrm>
        </p:spPr>
        <p:txBody>
          <a:bodyPr/>
          <a:lstStyle/>
          <a:p>
            <a:pPr marL="457200" indent="-457200"/>
            <a:r>
              <a:rPr lang="en-US" altLang="en-US" sz="2400" i="0"/>
              <a:t>NOAA’s National Weather Service responsible for providing tsunami warnings to West Coast</a:t>
            </a:r>
          </a:p>
          <a:p>
            <a:pPr marL="457200" indent="-457200"/>
            <a:endParaRPr lang="en-US" altLang="en-US" sz="2400" i="0"/>
          </a:p>
          <a:p>
            <a:pPr marL="457200" indent="-457200"/>
            <a:r>
              <a:rPr lang="en-US" altLang="en-US" sz="2400" i="0"/>
              <a:t>West Coast/Alaska Tsunami Warning Center</a:t>
            </a:r>
          </a:p>
          <a:p>
            <a:pPr marL="457200" indent="-457200"/>
            <a:r>
              <a:rPr lang="en-US" altLang="en-US" sz="2400" i="0"/>
              <a:t>	(primary for California)</a:t>
            </a:r>
          </a:p>
          <a:p>
            <a:pPr marL="457200" indent="-457200"/>
            <a:endParaRPr lang="en-US" altLang="en-US" sz="2400" i="0"/>
          </a:p>
          <a:p>
            <a:pPr marL="457200" indent="-457200"/>
            <a:r>
              <a:rPr lang="en-US" altLang="en-US" sz="2400" i="0"/>
              <a:t>Pacific Tsunami Warning Center</a:t>
            </a:r>
          </a:p>
          <a:p>
            <a:pPr marL="457200" indent="-457200"/>
            <a:r>
              <a:rPr lang="en-US" altLang="en-US" sz="2400" i="0"/>
              <a:t>	(backup for California)</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0562" name="Rectangle 2">
            <a:extLst>
              <a:ext uri="{FF2B5EF4-FFF2-40B4-BE49-F238E27FC236}">
                <a16:creationId xmlns:a16="http://schemas.microsoft.com/office/drawing/2014/main" id="{259B6C5A-7899-474C-BA2A-2A6E4D7D3794}"/>
              </a:ext>
            </a:extLst>
          </p:cNvPr>
          <p:cNvSpPr>
            <a:spLocks noGrp="1" noChangeArrowheads="1"/>
          </p:cNvSpPr>
          <p:nvPr>
            <p:ph type="title"/>
          </p:nvPr>
        </p:nvSpPr>
        <p:spPr>
          <a:xfrm>
            <a:off x="1066800" y="457200"/>
            <a:ext cx="8077200" cy="533400"/>
          </a:xfrm>
        </p:spPr>
        <p:txBody>
          <a:bodyPr/>
          <a:lstStyle/>
          <a:p>
            <a:r>
              <a:rPr lang="en-US" altLang="en-US"/>
              <a:t>Tsunami Warning System Basics</a:t>
            </a:r>
          </a:p>
        </p:txBody>
      </p:sp>
      <p:pic>
        <p:nvPicPr>
          <p:cNvPr id="1090564" name="Picture 4" descr="Picture 087">
            <a:extLst>
              <a:ext uri="{FF2B5EF4-FFF2-40B4-BE49-F238E27FC236}">
                <a16:creationId xmlns:a16="http://schemas.microsoft.com/office/drawing/2014/main" id="{ADD03FDE-C4FB-45F9-AF65-F789C4D4C58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1875"/>
          <a:stretch>
            <a:fillRect/>
          </a:stretch>
        </p:blipFill>
        <p:spPr>
          <a:xfrm>
            <a:off x="4953000" y="3276600"/>
            <a:ext cx="4064000" cy="3106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0563" name="Rectangle 3">
            <a:extLst>
              <a:ext uri="{FF2B5EF4-FFF2-40B4-BE49-F238E27FC236}">
                <a16:creationId xmlns:a16="http://schemas.microsoft.com/office/drawing/2014/main" id="{943BCAFF-BDCA-4E84-B147-81AD9F5C8CCA}"/>
              </a:ext>
            </a:extLst>
          </p:cNvPr>
          <p:cNvSpPr>
            <a:spLocks noGrp="1" noChangeArrowheads="1"/>
          </p:cNvSpPr>
          <p:nvPr>
            <p:ph type="body" sz="half" idx="1"/>
          </p:nvPr>
        </p:nvSpPr>
        <p:spPr>
          <a:xfrm>
            <a:off x="381000" y="2057400"/>
            <a:ext cx="6324600" cy="3810000"/>
          </a:xfrm>
        </p:spPr>
        <p:txBody>
          <a:bodyPr/>
          <a:lstStyle/>
          <a:p>
            <a:pPr marL="457200" indent="-457200">
              <a:buFontTx/>
              <a:buAutoNum type="arabicPeriod"/>
            </a:pPr>
            <a:r>
              <a:rPr lang="en-US" altLang="en-US" sz="2400" i="0"/>
              <a:t>Detect and Locate Earthquake or Causative Event</a:t>
            </a:r>
          </a:p>
          <a:p>
            <a:pPr marL="457200" indent="-457200">
              <a:buFontTx/>
              <a:buAutoNum type="arabicPeriod"/>
            </a:pPr>
            <a:r>
              <a:rPr lang="en-US" altLang="en-US" sz="2400" i="0"/>
              <a:t>Determine if Tsunami Likely</a:t>
            </a:r>
          </a:p>
          <a:p>
            <a:pPr marL="457200" indent="-457200">
              <a:buFontTx/>
              <a:buAutoNum type="arabicPeriod"/>
            </a:pPr>
            <a:r>
              <a:rPr lang="en-US" altLang="en-US" sz="2400" i="0"/>
              <a:t>Calculate Tsunami Arrival Times</a:t>
            </a:r>
          </a:p>
          <a:p>
            <a:pPr marL="457200" indent="-457200">
              <a:buFontTx/>
              <a:buAutoNum type="arabicPeriod"/>
            </a:pPr>
            <a:r>
              <a:rPr lang="en-US" altLang="en-US" sz="2400" i="0"/>
              <a:t>Issue Official Warning</a:t>
            </a:r>
          </a:p>
          <a:p>
            <a:pPr marL="457200" indent="-457200">
              <a:buFontTx/>
              <a:buAutoNum type="arabicPeriod"/>
            </a:pPr>
            <a:r>
              <a:rPr lang="en-US" altLang="en-US" sz="2400" i="0"/>
              <a:t>Confirm Tsunami </a:t>
            </a:r>
          </a:p>
          <a:p>
            <a:pPr marL="457200" indent="-457200">
              <a:buFontTx/>
              <a:buAutoNum type="arabicPeriod"/>
            </a:pPr>
            <a:r>
              <a:rPr lang="en-US" altLang="en-US" sz="2400" i="0"/>
              <a:t>Provide Follow-on Information Bulletins</a:t>
            </a:r>
          </a:p>
          <a:p>
            <a:pPr marL="457200" indent="-457200"/>
            <a:endParaRPr lang="en-US" altLang="en-US" sz="2400" i="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2610" name="Picture 2" descr="buoymap">
            <a:extLst>
              <a:ext uri="{FF2B5EF4-FFF2-40B4-BE49-F238E27FC236}">
                <a16:creationId xmlns:a16="http://schemas.microsoft.com/office/drawing/2014/main" id="{7242F1D6-8E1E-406F-9CB4-9316E417D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6248400" cy="5662613"/>
          </a:xfrm>
          <a:prstGeom prst="rect">
            <a:avLst/>
          </a:prstGeom>
          <a:noFill/>
          <a:extLst>
            <a:ext uri="{909E8E84-426E-40DD-AFC4-6F175D3DCCD1}">
              <a14:hiddenFill xmlns:a14="http://schemas.microsoft.com/office/drawing/2010/main">
                <a:solidFill>
                  <a:srgbClr val="FFFFFF"/>
                </a:solidFill>
              </a14:hiddenFill>
            </a:ext>
          </a:extLst>
        </p:spPr>
      </p:pic>
      <p:sp>
        <p:nvSpPr>
          <p:cNvPr id="1092611" name="Rectangle 3">
            <a:extLst>
              <a:ext uri="{FF2B5EF4-FFF2-40B4-BE49-F238E27FC236}">
                <a16:creationId xmlns:a16="http://schemas.microsoft.com/office/drawing/2014/main" id="{5E6AD457-FCAE-4D7F-B139-22D6BFAA35E4}"/>
              </a:ext>
            </a:extLst>
          </p:cNvPr>
          <p:cNvSpPr>
            <a:spLocks noChangeArrowheads="1"/>
          </p:cNvSpPr>
          <p:nvPr/>
        </p:nvSpPr>
        <p:spPr bwMode="auto">
          <a:xfrm>
            <a:off x="762000" y="0"/>
            <a:ext cx="8001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4400" b="1">
                <a:solidFill>
                  <a:srgbClr val="FFE881"/>
                </a:solidFill>
                <a:effectLst>
                  <a:outerShdw blurRad="38100" dist="38100" dir="2700000" algn="tl">
                    <a:srgbClr val="000000"/>
                  </a:outerShdw>
                </a:effectLst>
              </a:rPr>
              <a:t>Detection and Evaluation</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7" name="Rectangle 5">
            <a:extLst>
              <a:ext uri="{FF2B5EF4-FFF2-40B4-BE49-F238E27FC236}">
                <a16:creationId xmlns:a16="http://schemas.microsoft.com/office/drawing/2014/main" id="{303614BC-5BDE-4980-B525-BBD9006F62CA}"/>
              </a:ext>
            </a:extLst>
          </p:cNvPr>
          <p:cNvSpPr>
            <a:spLocks noChangeArrowheads="1"/>
          </p:cNvSpPr>
          <p:nvPr/>
        </p:nvSpPr>
        <p:spPr bwMode="auto">
          <a:xfrm>
            <a:off x="838200" y="228600"/>
            <a:ext cx="8305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fontAlgn="base">
              <a:spcBef>
                <a:spcPct val="0"/>
              </a:spcBef>
              <a:spcAft>
                <a:spcPct val="0"/>
              </a:spcAft>
              <a:defRPr sz="2400">
                <a:solidFill>
                  <a:schemeClr val="tx1"/>
                </a:solidFill>
                <a:latin typeface="Times New Roman" panose="02020603050405020304" pitchFamily="18" charset="0"/>
              </a:defRPr>
            </a:lvl6pPr>
            <a:lvl7pPr marL="3200400" indent="-457200" fontAlgn="base">
              <a:spcBef>
                <a:spcPct val="0"/>
              </a:spcBef>
              <a:spcAft>
                <a:spcPct val="0"/>
              </a:spcAft>
              <a:defRPr sz="2400">
                <a:solidFill>
                  <a:schemeClr val="tx1"/>
                </a:solidFill>
                <a:latin typeface="Times New Roman" panose="02020603050405020304" pitchFamily="18" charset="0"/>
              </a:defRPr>
            </a:lvl7pPr>
            <a:lvl8pPr marL="3657600" indent="-457200" fontAlgn="base">
              <a:spcBef>
                <a:spcPct val="0"/>
              </a:spcBef>
              <a:spcAft>
                <a:spcPct val="0"/>
              </a:spcAft>
              <a:defRPr sz="2400">
                <a:solidFill>
                  <a:schemeClr val="tx1"/>
                </a:solidFill>
                <a:latin typeface="Times New Roman" panose="02020603050405020304" pitchFamily="18" charset="0"/>
              </a:defRPr>
            </a:lvl8pPr>
            <a:lvl9pPr marL="4114800" indent="-4572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4000" b="1">
                <a:solidFill>
                  <a:srgbClr val="FFE881"/>
                </a:solidFill>
                <a:effectLst>
                  <a:outerShdw blurRad="38100" dist="38100" dir="2700000" algn="tl">
                    <a:srgbClr val="000000"/>
                  </a:outerShdw>
                </a:effectLst>
              </a:rPr>
              <a:t>Calculate Tsunami Arrival Times</a:t>
            </a:r>
          </a:p>
          <a:p>
            <a:pPr algn="ctr"/>
            <a:r>
              <a:rPr lang="en-US" altLang="en-US" sz="4000" b="1">
                <a:solidFill>
                  <a:srgbClr val="FFE881"/>
                </a:solidFill>
                <a:effectLst>
                  <a:outerShdw blurRad="38100" dist="38100" dir="2700000" algn="tl">
                    <a:srgbClr val="000000"/>
                  </a:outerShdw>
                </a:effectLst>
              </a:rPr>
              <a:t>&amp; Issue Official Warning</a:t>
            </a:r>
          </a:p>
        </p:txBody>
      </p:sp>
      <p:pic>
        <p:nvPicPr>
          <p:cNvPr id="1093643" name="Picture 11" descr="Contours 4-1-46">
            <a:extLst>
              <a:ext uri="{FF2B5EF4-FFF2-40B4-BE49-F238E27FC236}">
                <a16:creationId xmlns:a16="http://schemas.microsoft.com/office/drawing/2014/main" id="{6E923B95-0445-4434-BD2F-8623F779CC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133600"/>
            <a:ext cx="5791200" cy="4249738"/>
          </a:xfrm>
          <a:prstGeom prst="rect">
            <a:avLst/>
          </a:prstGeom>
          <a:noFill/>
          <a:extLst>
            <a:ext uri="{909E8E84-426E-40DD-AFC4-6F175D3DCCD1}">
              <a14:hiddenFill xmlns:a14="http://schemas.microsoft.com/office/drawing/2010/main">
                <a:solidFill>
                  <a:srgbClr val="FFFFFF"/>
                </a:solidFill>
              </a14:hiddenFill>
            </a:ext>
          </a:extLst>
        </p:spPr>
      </p:pic>
      <p:pic>
        <p:nvPicPr>
          <p:cNvPr id="1093644" name="Picture 12" descr="operations1">
            <a:extLst>
              <a:ext uri="{FF2B5EF4-FFF2-40B4-BE49-F238E27FC236}">
                <a16:creationId xmlns:a16="http://schemas.microsoft.com/office/drawing/2014/main" id="{63D42D5A-3600-46B9-AA97-03CDE49FA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4114800" cy="3086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9780" name="Rectangle 4">
            <a:extLst>
              <a:ext uri="{FF2B5EF4-FFF2-40B4-BE49-F238E27FC236}">
                <a16:creationId xmlns:a16="http://schemas.microsoft.com/office/drawing/2014/main" id="{CE553C74-ABE4-40F6-822F-FB86232444A4}"/>
              </a:ext>
            </a:extLst>
          </p:cNvPr>
          <p:cNvSpPr>
            <a:spLocks noChangeArrowheads="1"/>
          </p:cNvSpPr>
          <p:nvPr/>
        </p:nvSpPr>
        <p:spPr bwMode="auto">
          <a:xfrm>
            <a:off x="431800" y="381000"/>
            <a:ext cx="871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en-US" altLang="en-US" sz="4000" b="1">
                <a:solidFill>
                  <a:srgbClr val="FFE881"/>
                </a:solidFill>
                <a:effectLst>
                  <a:outerShdw blurRad="38100" dist="38100" dir="2700000" algn="tl">
                    <a:srgbClr val="000000"/>
                  </a:outerShdw>
                </a:effectLst>
                <a:latin typeface="Times New Roman" panose="02020603050405020304" pitchFamily="18" charset="0"/>
              </a:rPr>
              <a:t>Watch &amp; Warning Message Definitions</a:t>
            </a:r>
          </a:p>
        </p:txBody>
      </p:sp>
      <p:pic>
        <p:nvPicPr>
          <p:cNvPr id="1099784" name="Picture 8" descr="Picture 001">
            <a:extLst>
              <a:ext uri="{FF2B5EF4-FFF2-40B4-BE49-F238E27FC236}">
                <a16:creationId xmlns:a16="http://schemas.microsoft.com/office/drawing/2014/main" id="{788972D6-ADF7-4C25-8A93-D90A1D67E709}"/>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581400" y="2819400"/>
            <a:ext cx="5410200" cy="354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99782" name="Rectangle 6">
            <a:extLst>
              <a:ext uri="{FF2B5EF4-FFF2-40B4-BE49-F238E27FC236}">
                <a16:creationId xmlns:a16="http://schemas.microsoft.com/office/drawing/2014/main" id="{65B3C491-D694-4758-B142-71740842ECD4}"/>
              </a:ext>
            </a:extLst>
          </p:cNvPr>
          <p:cNvSpPr>
            <a:spLocks noGrp="1" noChangeArrowheads="1"/>
          </p:cNvSpPr>
          <p:nvPr>
            <p:ph type="body" sz="half" idx="1"/>
          </p:nvPr>
        </p:nvSpPr>
        <p:spPr>
          <a:xfrm>
            <a:off x="457200" y="1524000"/>
            <a:ext cx="7239000" cy="4648200"/>
          </a:xfrm>
        </p:spPr>
        <p:txBody>
          <a:bodyPr/>
          <a:lstStyle/>
          <a:p>
            <a:r>
              <a:rPr lang="en-US" altLang="en-US" sz="3200" u="sng">
                <a:solidFill>
                  <a:srgbClr val="FFFFFF"/>
                </a:solidFill>
              </a:rPr>
              <a:t>Tsunami Warning:</a:t>
            </a:r>
            <a:r>
              <a:rPr lang="en-US" altLang="en-US" sz="3200"/>
              <a:t>  means tsunami is imminent and coastal locations under warning area should prepare for flooding. </a:t>
            </a:r>
          </a:p>
          <a:p>
            <a:endParaRPr lang="en-US" altLang="en-US" sz="3200"/>
          </a:p>
          <a:p>
            <a:r>
              <a:rPr lang="en-US" altLang="en-US" sz="3200" u="sng">
                <a:solidFill>
                  <a:srgbClr val="FFFFFF"/>
                </a:solidFill>
              </a:rPr>
              <a:t>Tsunami Watch</a:t>
            </a:r>
            <a:r>
              <a:rPr lang="en-US" altLang="en-US" sz="3200">
                <a:solidFill>
                  <a:srgbClr val="FFFFFF"/>
                </a:solidFill>
              </a:rPr>
              <a:t>:</a:t>
            </a:r>
            <a:r>
              <a:rPr lang="en-US" altLang="en-US" sz="3200"/>
              <a:t> An alert issued to areas outside the warned area.</a:t>
            </a:r>
            <a:endParaRPr lang="en-US" altLang="en-US" sz="2400"/>
          </a:p>
        </p:txBody>
      </p:sp>
    </p:spTree>
  </p:cSld>
  <p:clrMapOvr>
    <a:masterClrMapping/>
  </p:clrMapOvr>
  <p:transition/>
</p:sld>
</file>

<file path=ppt/theme/theme1.xml><?xml version="1.0" encoding="utf-8"?>
<a:theme xmlns:a="http://schemas.openxmlformats.org/drawingml/2006/main" name="noaa">
  <a:themeElements>
    <a:clrScheme name="">
      <a:dk1>
        <a:srgbClr val="000000"/>
      </a:dk1>
      <a:lt1>
        <a:srgbClr val="009999"/>
      </a:lt1>
      <a:dk2>
        <a:srgbClr val="000000"/>
      </a:dk2>
      <a:lt2>
        <a:srgbClr val="808080"/>
      </a:lt2>
      <a:accent1>
        <a:srgbClr val="00CC99"/>
      </a:accent1>
      <a:accent2>
        <a:srgbClr val="3333CC"/>
      </a:accent2>
      <a:accent3>
        <a:srgbClr val="AACACA"/>
      </a:accent3>
      <a:accent4>
        <a:srgbClr val="000000"/>
      </a:accent4>
      <a:accent5>
        <a:srgbClr val="AAE2CA"/>
      </a:accent5>
      <a:accent6>
        <a:srgbClr val="2D2DB9"/>
      </a:accent6>
      <a:hlink>
        <a:srgbClr val="CCCCFF"/>
      </a:hlink>
      <a:folHlink>
        <a:srgbClr val="B2B2B2"/>
      </a:folHlink>
    </a:clrScheme>
    <a:fontScheme name="noaa">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outerShdw blurRad="38100" dist="38100" dir="2700000" algn="tl">
                <a:srgbClr val="000000">
                  <a:alpha val="43137"/>
                </a:srgbClr>
              </a:outerShdw>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1200" b="0" i="0" u="none" strike="noStrike" cap="none" normalizeH="0" baseline="0" smtClean="0">
            <a:ln>
              <a:noFill/>
            </a:ln>
            <a:solidFill>
              <a:srgbClr val="FFFFFF"/>
            </a:solidFill>
            <a:effectLst>
              <a:outerShdw blurRad="38100" dist="38100" dir="2700000" algn="tl">
                <a:srgbClr val="000000">
                  <a:alpha val="43137"/>
                </a:srgbClr>
              </a:outerShdw>
            </a:effectLst>
            <a:latin typeface="Arial" panose="020B0604020202020204" pitchFamily="34" charset="0"/>
          </a:defRPr>
        </a:defPPr>
      </a:lstStyle>
    </a:lnDef>
  </a:objectDefaults>
  <a:extraClrSchemeLst>
    <a:extraClrScheme>
      <a:clrScheme name="noa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oa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oa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oa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oa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oa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oa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008080"/>
    </a:lt1>
    <a:dk2>
      <a:srgbClr val="000000"/>
    </a:dk2>
    <a:lt2>
      <a:srgbClr val="808080"/>
    </a:lt2>
    <a:accent1>
      <a:srgbClr val="00CC99"/>
    </a:accent1>
    <a:accent2>
      <a:srgbClr val="3333CC"/>
    </a:accent2>
    <a:accent3>
      <a:srgbClr val="AAC0C0"/>
    </a:accent3>
    <a:accent4>
      <a:srgbClr val="000000"/>
    </a:accent4>
    <a:accent5>
      <a:srgbClr val="AAE2CA"/>
    </a:accent5>
    <a:accent6>
      <a:srgbClr val="2D2DB9"/>
    </a:accent6>
    <a:hlink>
      <a:srgbClr val="CCCCFF"/>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3703652906D242AF13B2983B05895C" ma:contentTypeVersion="10" ma:contentTypeDescription="Create a new document." ma:contentTypeScope="" ma:versionID="2a12b3372998fa591c88ce7bef0a31bb">
  <xsd:schema xmlns:xsd="http://www.w3.org/2001/XMLSchema" xmlns:xs="http://www.w3.org/2001/XMLSchema" xmlns:p="http://schemas.microsoft.com/office/2006/metadata/properties" xmlns:ns3="eb137370-5f35-4056-90a7-88d2ddf75fa1" xmlns:ns4="69648237-7faf-4d84-8b0c-1a9337ea8065" targetNamespace="http://schemas.microsoft.com/office/2006/metadata/properties" ma:root="true" ma:fieldsID="03f0aa2f5f9805f874c6244d0107d9cc" ns3:_="" ns4:_="">
    <xsd:import namespace="eb137370-5f35-4056-90a7-88d2ddf75fa1"/>
    <xsd:import namespace="69648237-7faf-4d84-8b0c-1a9337ea806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37370-5f35-4056-90a7-88d2ddf75fa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648237-7faf-4d84-8b0c-1a9337ea806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D04CDF-14FB-48BE-B16D-6BB3458978F3}">
  <ds:schemaRefs>
    <ds:schemaRef ds:uri="http://schemas.microsoft.com/sharepoint/v3/contenttype/forms"/>
  </ds:schemaRefs>
</ds:datastoreItem>
</file>

<file path=customXml/itemProps2.xml><?xml version="1.0" encoding="utf-8"?>
<ds:datastoreItem xmlns:ds="http://schemas.openxmlformats.org/officeDocument/2006/customXml" ds:itemID="{BD906197-E984-4743-B3A0-3B373F3B5B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37370-5f35-4056-90a7-88d2ddf75fa1"/>
    <ds:schemaRef ds:uri="69648237-7faf-4d84-8b0c-1a9337ea80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6F8005-B3F1-4641-8C55-38DE43B00B7B}">
  <ds:schemaRefs>
    <ds:schemaRef ds:uri="http://schemas.microsoft.com/office/infopath/2007/PartnerControls"/>
    <ds:schemaRef ds:uri="http://purl.org/dc/terms/"/>
    <ds:schemaRef ds:uri="eb137370-5f35-4056-90a7-88d2ddf75fa1"/>
    <ds:schemaRef ds:uri="http://schemas.microsoft.com/office/2006/metadata/properties"/>
    <ds:schemaRef ds:uri="http://schemas.microsoft.com/office/2006/documentManagement/types"/>
    <ds:schemaRef ds:uri="http://www.w3.org/XML/1998/namespace"/>
    <ds:schemaRef ds:uri="http://purl.org/dc/elements/1.1/"/>
    <ds:schemaRef ds:uri="http://schemas.openxmlformats.org/package/2006/metadata/core-properties"/>
    <ds:schemaRef ds:uri="69648237-7faf-4d84-8b0c-1a9337ea806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D:\Program Files\Microsoft Office\Templates\Presentation Designs\noaa.pot</Template>
  <TotalTime>36432</TotalTime>
  <Words>2385</Words>
  <Application>Microsoft Office PowerPoint</Application>
  <PresentationFormat>On-screen Show (4:3)</PresentationFormat>
  <Paragraphs>289</Paragraphs>
  <Slides>26</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34" baseType="lpstr">
      <vt:lpstr>ACaslon RegularSC</vt:lpstr>
      <vt:lpstr>Arial</vt:lpstr>
      <vt:lpstr>CaslonOpnface BT</vt:lpstr>
      <vt:lpstr>Times New Roman</vt:lpstr>
      <vt:lpstr>Wingdings</vt:lpstr>
      <vt:lpstr>noaa</vt:lpstr>
      <vt:lpstr>Document</vt:lpstr>
      <vt:lpstr>Drawing</vt:lpstr>
      <vt:lpstr>Overview of National Weather Service &amp; the Tsunami Warning Program </vt:lpstr>
      <vt:lpstr>National Weather Service Mission Statement</vt:lpstr>
      <vt:lpstr>NWS Oxnard/Los Angeles</vt:lpstr>
      <vt:lpstr>NWS Oxnard/Los Angeles County Warning Area</vt:lpstr>
      <vt:lpstr>Tsunami Warning System Basics</vt:lpstr>
      <vt:lpstr>Tsunami Warning System Basics</vt:lpstr>
      <vt:lpstr>PowerPoint Presentation</vt:lpstr>
      <vt:lpstr>PowerPoint Presentation</vt:lpstr>
      <vt:lpstr>PowerPoint Presentation</vt:lpstr>
      <vt:lpstr>PowerPoint Presentation</vt:lpstr>
      <vt:lpstr>How is NWS Message Sent Out?</vt:lpstr>
      <vt:lpstr>What is TsunamiReady?</vt:lpstr>
      <vt:lpstr>TsunamiReady Objectives</vt:lpstr>
      <vt:lpstr>TsunamiReady Benefits</vt:lpstr>
      <vt:lpstr>As of early March 2005 there are 877 StormReady and 16 TsunamiReady Communities in 47 States</vt:lpstr>
      <vt:lpstr>In Hawaii - Maui and Kauai Counties have been recognized as TsunamiReady</vt:lpstr>
      <vt:lpstr>How does a Community become TsunamiReady?</vt:lpstr>
      <vt:lpstr>How does a Community become TsunamiReady? (cont)</vt:lpstr>
      <vt:lpstr>How does a Community become TsunamiReady? (cont)</vt:lpstr>
      <vt:lpstr>How does a Community become TsunamiReady? (cont)</vt:lpstr>
      <vt:lpstr>TsunamiReady Recognition Process</vt:lpstr>
      <vt:lpstr>Successful Applicants Receive:</vt:lpstr>
      <vt:lpstr>TsunamiReady Renewal Process</vt:lpstr>
      <vt:lpstr>NWS StormReady Website</vt:lpstr>
      <vt:lpstr>TsunamiReady Web Resources</vt:lpstr>
      <vt:lpstr>Thank You!</vt:lpstr>
    </vt:vector>
  </TitlesOfParts>
  <Company>National Weather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Weather Service 3rd Quarter Review 2001</dc:title>
  <dc:creator>David Pascual</dc:creator>
  <cp:lastModifiedBy>Reilly, Daniel@CalOES</cp:lastModifiedBy>
  <cp:revision>1405</cp:revision>
  <dcterms:created xsi:type="dcterms:W3CDTF">2001-08-02T19:44:25Z</dcterms:created>
  <dcterms:modified xsi:type="dcterms:W3CDTF">2020-08-26T16:51:04Z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0x010100843703652906D242AF13B2983B05895C</vt:lpwstr>
  </property>
</Properties>
</file>