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  <p:sldMasterId id="2147483650" r:id="rId5"/>
    <p:sldMasterId id="2147483649" r:id="rId6"/>
  </p:sldMasterIdLst>
  <p:notesMasterIdLst>
    <p:notesMasterId r:id="rId42"/>
  </p:notesMasterIdLst>
  <p:sldIdLst>
    <p:sldId id="412" r:id="rId7"/>
    <p:sldId id="464" r:id="rId8"/>
    <p:sldId id="466" r:id="rId9"/>
    <p:sldId id="465" r:id="rId10"/>
    <p:sldId id="414" r:id="rId11"/>
    <p:sldId id="415" r:id="rId12"/>
    <p:sldId id="440" r:id="rId13"/>
    <p:sldId id="423" r:id="rId14"/>
    <p:sldId id="452" r:id="rId15"/>
    <p:sldId id="451" r:id="rId16"/>
    <p:sldId id="381" r:id="rId17"/>
    <p:sldId id="422" r:id="rId18"/>
    <p:sldId id="387" r:id="rId19"/>
    <p:sldId id="467" r:id="rId20"/>
    <p:sldId id="455" r:id="rId21"/>
    <p:sldId id="425" r:id="rId22"/>
    <p:sldId id="426" r:id="rId23"/>
    <p:sldId id="432" r:id="rId24"/>
    <p:sldId id="427" r:id="rId25"/>
    <p:sldId id="430" r:id="rId26"/>
    <p:sldId id="429" r:id="rId27"/>
    <p:sldId id="456" r:id="rId28"/>
    <p:sldId id="457" r:id="rId29"/>
    <p:sldId id="433" r:id="rId30"/>
    <p:sldId id="450" r:id="rId31"/>
    <p:sldId id="390" r:id="rId32"/>
    <p:sldId id="443" r:id="rId33"/>
    <p:sldId id="444" r:id="rId34"/>
    <p:sldId id="453" r:id="rId35"/>
    <p:sldId id="454" r:id="rId36"/>
    <p:sldId id="458" r:id="rId37"/>
    <p:sldId id="460" r:id="rId38"/>
    <p:sldId id="462" r:id="rId39"/>
    <p:sldId id="463" r:id="rId40"/>
    <p:sldId id="468" r:id="rId4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2"/>
        </a:solidFill>
        <a:latin typeface="Arial Rounded MT Bold" panose="020F07040305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2"/>
        </a:solidFill>
        <a:latin typeface="Arial Rounded MT Bold" panose="020F07040305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2"/>
        </a:solidFill>
        <a:latin typeface="Arial Rounded MT Bold" panose="020F07040305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2"/>
        </a:solidFill>
        <a:latin typeface="Arial Rounded MT Bold" panose="020F07040305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2"/>
        </a:solidFill>
        <a:latin typeface="Arial Rounded MT Bold" panose="020F0704030504030204" pitchFamily="34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2"/>
        </a:solidFill>
        <a:latin typeface="Arial Rounded MT Bold" panose="020F0704030504030204" pitchFamily="34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2"/>
        </a:solidFill>
        <a:latin typeface="Arial Rounded MT Bold" panose="020F0704030504030204" pitchFamily="34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2"/>
        </a:solidFill>
        <a:latin typeface="Arial Rounded MT Bold" panose="020F0704030504030204" pitchFamily="34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2"/>
        </a:solidFill>
        <a:latin typeface="Arial Rounded MT Bold" panose="020F07040305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  <a:srgbClr val="BB56C3"/>
    <a:srgbClr val="CDC7C2"/>
    <a:srgbClr val="971297"/>
    <a:srgbClr val="976692"/>
    <a:srgbClr val="7DFF83"/>
    <a:srgbClr val="FF6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94676" autoAdjust="0"/>
  </p:normalViewPr>
  <p:slideViewPr>
    <p:cSldViewPr>
      <p:cViewPr varScale="1">
        <p:scale>
          <a:sx n="79" d="100"/>
          <a:sy n="79" d="100"/>
        </p:scale>
        <p:origin x="1339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1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FB500C5-2EBF-4E3F-B517-90BCF0056EF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59389303-DA3C-43C4-BB15-C2B5FB2499C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FEBFCAE6-B6ED-42F0-B115-12037791CF7D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3337BB5A-8A07-42D5-A662-180C476F648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78726C92-B538-4AD7-9E10-353CB78288A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2B7A8C56-7B53-49D7-BBD9-B0324879E5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975E12D2-D160-41C0-BAFD-5C092A214F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3ACA25C6-142D-4C1F-8627-1CE5A49B8D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fld id="{8ED18821-9F63-4006-8FB6-FB8810985132}" type="slidenum">
              <a:rPr lang="en-US" altLang="en-US" sz="1200" b="0">
                <a:solidFill>
                  <a:schemeClr val="tx1"/>
                </a:solidFill>
                <a:latin typeface="Times" panose="02020603050405020304" pitchFamily="18" charset="0"/>
              </a:rPr>
              <a:pPr/>
              <a:t>9</a:t>
            </a:fld>
            <a:endParaRPr lang="en-US" altLang="en-US" sz="12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72AAD5F5-56BF-4CDC-848A-C567874E62A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31888" y="674688"/>
            <a:ext cx="4595812" cy="3446462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CB25A882-C6BA-4A2B-A4CB-6B2A6D9E29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5988" y="4346575"/>
            <a:ext cx="5026025" cy="303213"/>
          </a:xfrm>
          <a:noFill/>
        </p:spPr>
        <p:txBody>
          <a:bodyPr/>
          <a:lstStyle/>
          <a:p>
            <a:endParaRPr lang="en-US" altLang="en-US"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F64E7FFC-092D-419B-91FF-F62CB02196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fld id="{AC8A7384-0EB0-46DF-8D41-9AF7729A0A57}" type="slidenum">
              <a:rPr lang="en-US" altLang="en-US" sz="1200" b="0">
                <a:solidFill>
                  <a:schemeClr val="tx1"/>
                </a:solidFill>
                <a:latin typeface="Times" panose="02020603050405020304" pitchFamily="18" charset="0"/>
              </a:rPr>
              <a:pPr/>
              <a:t>10</a:t>
            </a:fld>
            <a:endParaRPr lang="en-US" altLang="en-US" sz="12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9280167E-49A2-472F-AC34-222FE63F048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6CD26C2A-DDC5-482D-9CF4-E14B722306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227013"/>
          </a:xfrm>
          <a:noFill/>
        </p:spPr>
        <p:txBody>
          <a:bodyPr/>
          <a:lstStyle/>
          <a:p>
            <a:endParaRPr lang="en-US" altLang="en-US" sz="9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2046EDF6-B6FA-4AE3-BC24-670B5E828F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fld id="{4FCCDA3E-25D0-4D0E-A819-0A6FCA043892}" type="slidenum">
              <a:rPr lang="en-US" altLang="en-US" sz="1200" b="0">
                <a:solidFill>
                  <a:schemeClr val="tx1"/>
                </a:solidFill>
                <a:latin typeface="Times" panose="02020603050405020304" pitchFamily="18" charset="0"/>
              </a:rPr>
              <a:pPr/>
              <a:t>11</a:t>
            </a:fld>
            <a:endParaRPr lang="en-US" altLang="en-US" sz="12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E70BD2C0-8F32-4B1D-AB0F-30C8B8702A8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92EA266D-317F-4215-917C-822E8B28F85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FAQs – wind waves vs Tsunamis</a:t>
            </a:r>
          </a:p>
          <a:p>
            <a:r>
              <a:rPr lang="en-US" altLang="en-US"/>
              <a:t>- detection of tsunami with cubic polynomial running over 3 hour intervals to predict pressure….</a:t>
            </a:r>
          </a:p>
          <a:p>
            <a:r>
              <a:rPr lang="en-US" altLang="en-US"/>
              <a:t>	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B5004EE4-E397-4DEE-87A3-41A1F75799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fld id="{EF719DAC-AE2C-45C1-8D6F-64201EE5EAF3}" type="slidenum">
              <a:rPr lang="en-US" altLang="en-US" sz="1200" b="0">
                <a:solidFill>
                  <a:schemeClr val="tx1"/>
                </a:solidFill>
                <a:latin typeface="Times" panose="02020603050405020304" pitchFamily="18" charset="0"/>
              </a:rPr>
              <a:pPr/>
              <a:t>16</a:t>
            </a:fld>
            <a:endParaRPr lang="en-US" altLang="en-US" sz="12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42ECFC21-EB97-435D-ADC1-333CC39D736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F5F0E61B-860D-43DE-89E5-2E5A0801A2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CC94B180-2802-4ADF-AA49-1A474B64DE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fld id="{D889BAC1-6632-4B2C-8C28-A1BBBD1E3F86}" type="slidenum">
              <a:rPr lang="en-US" altLang="en-US" sz="1200" b="0">
                <a:solidFill>
                  <a:schemeClr val="tx1"/>
                </a:solidFill>
                <a:latin typeface="Times" panose="02020603050405020304" pitchFamily="18" charset="0"/>
              </a:rPr>
              <a:pPr/>
              <a:t>17</a:t>
            </a:fld>
            <a:endParaRPr lang="en-US" altLang="en-US" sz="12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A883D30D-B4EC-489E-BF7C-93F999365E4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E285CBD4-ADBF-4865-8A69-690F0DC3EA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35DE5A7D-99B3-4A63-9A1F-CC5CBA2A24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fld id="{1779D91C-FE44-4BD8-953E-500B01860312}" type="slidenum">
              <a:rPr lang="en-US" altLang="en-US" sz="1200" b="0">
                <a:solidFill>
                  <a:schemeClr val="tx1"/>
                </a:solidFill>
                <a:latin typeface="Times" panose="02020603050405020304" pitchFamily="18" charset="0"/>
              </a:rPr>
              <a:pPr/>
              <a:t>20</a:t>
            </a:fld>
            <a:endParaRPr lang="en-US" altLang="en-US" sz="12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4B2D5FDD-0C69-449C-BF24-881310571EA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95A821BE-3531-4131-AC14-E74E919ADA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E6FE67FE-17C8-4B22-AEDA-0C552211B1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fld id="{07B4B186-3D66-4CFC-9345-4AAC022DA018}" type="slidenum">
              <a:rPr lang="en-US" altLang="en-US" sz="1200" b="0">
                <a:solidFill>
                  <a:schemeClr val="tx1"/>
                </a:solidFill>
                <a:latin typeface="Times" panose="02020603050405020304" pitchFamily="18" charset="0"/>
              </a:rPr>
              <a:pPr/>
              <a:t>25</a:t>
            </a:fld>
            <a:endParaRPr lang="en-US" altLang="en-US" sz="12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13D3ED7C-D42B-424F-8340-5EEBAAC9B0D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172AB312-5812-45EF-8F1E-A10AF8934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3050"/>
          </a:xfrm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915B0-8CF4-40CF-B016-9D211B30B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126C3B-3AA8-477D-86A4-800A3C0C3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B8696D-E7F1-4116-A490-0AFDD2C525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ACFE31-271D-4A9B-8093-179EFA72C2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075588-74A7-406C-B044-DD937D96F0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71289-F445-44BC-8379-587C7EDDC4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6327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CDF3A-8905-4A9E-A89D-F764849CC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49698A-96E3-4AE9-9D82-6843C77A41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7683CC-5843-47CA-844F-68B65E245C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353CF2-8D46-45F6-8860-3B5AB13567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5635B6D-EDEB-46B3-B5F0-1638C517A2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92722-6128-4C96-BDE3-7423333B96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473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A1DD5D-DFB4-42A0-BEF4-8A371169DF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1FBB23-90EE-47C1-A069-2782CA6C6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F82E74-31DC-4C3B-8D7E-6696C18887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82D195-E53D-407F-90FE-B94F204145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BDB402-E359-4E8E-B8A9-2A182E1E29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CBB3F-2CB1-4C12-9CFA-D879116E4C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127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1CC43-CE98-4EB2-A6C0-CF4EE607B3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CD4AE5-325C-4926-8282-1DFDD2689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CCE99A-5B50-4159-B1AC-D260A836E7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B64F76-F188-4189-82EB-77D9D15C30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E3C751-DAF9-4E3E-BA19-2FEB03913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2C9A6-631D-48C2-AF72-64E41AE2A3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3915645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3D810-79A1-46CF-A25A-A3B6D773D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BB5E1-5E70-454A-BD21-1F518F0A3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068057-D24F-4201-A039-5CD0413207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DB22AC-C801-4FD9-86AE-D2F3848A16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3D25AC-AC31-49BC-8A9B-925BAEC5FC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7879C-0785-468A-800C-1B4131A1CC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8536640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24D5-754E-48F7-99B7-E00F3F042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4E316-72FF-4DE1-90CD-21E35820B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5FAB89-6C2F-4F20-BD64-18D43ABA54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396DF6-0C99-4CBD-BD23-9916CEBD87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16FBDD-B24C-4671-B32D-5BE41D9FD0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133BB-4E59-41C0-8227-5E2CF32461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8886392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999ED-174A-4073-8533-DD636E468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77ADA-8187-4CD2-BEF5-2FC31EB5E9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529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9588C-DD83-4A07-84A2-EB7B139EB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6300" y="1295400"/>
            <a:ext cx="41529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D29109-EEB0-4A00-A809-39AF15D1F5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B039E6-327D-45E1-833D-38B39FE7E2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948B43-7C34-44AD-AABF-C9077D120B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8C25E-536B-417B-B73F-6DF8DA029D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230027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F526B-8528-4F89-90BB-CB03E41BC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E4C13-545C-4537-B93B-B4F95E189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DF123-8481-469B-8800-E05DD7334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FE23F0-C66E-4642-8FDB-E5CFE702D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3B1A18-AB13-4187-85E5-77119B5414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8834E9B-D083-48C0-98B4-8377DAACB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DB543DC-ACCE-4F9C-880F-368E81B13E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7A0B299-0366-4376-9EF0-54F0FEB341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27574-187A-4C73-BAA8-9DB9246EC6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3876349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FAD24-3526-4D2A-821E-A03665983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1AE43A-6DA1-49F2-B9B6-035FAA2178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BEFAAD2-A24E-4B9E-AA9E-86742DE560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BEB7332-3C9B-4172-A3B6-E9746EF5A2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7DB59-593A-4A97-84C7-82FC3C6CCC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699319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C4B771D-8E90-4254-99EC-01AF3E9368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8D03C3E-1FDD-4782-8D17-E04CE9CB75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A690D86-BDFB-41CA-87AA-3AE745ABDB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C78BB-3CAA-41E4-AA59-F2D0EA3F06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709978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C7925-F152-4778-93FA-EBF6CF6A9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5BAA2-B853-44AD-9D1A-08969F6D8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DD3175-CAD4-487D-809D-E4F6CFA0F8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F28C65-A7A5-4772-8E4A-5FFCF2FF1F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F5D6DA-26B7-4851-8EF3-D68BBFF7AD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60CF13-5058-4EDE-8323-6ADA5FBED1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0412E-3725-4E69-AA52-E56E182242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7830533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58FD1-0BAD-4C8C-BE4F-A750C8FDD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37FDD-981D-482F-A253-D79EDFC5E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1FA38B-06AA-4D0F-A0AA-EA4DA50C89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322978-9D2D-4500-834D-933D3D4A43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963BE2-768A-4B3F-BB66-8F064E0B9A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4E087-BAF3-4D1B-9D10-812E25144F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2946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9489E-254F-4E40-99EA-88BB80919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B76538-4DF7-48D5-9EA8-4C543C2DB9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18879B-949E-4009-BA0F-AE6970A9A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FED1B2-1275-4F32-89EC-34AC3E6F21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EBD60A-D9B1-43C9-B4C9-9EB4B35058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222FB3-E0CC-4FF8-AF19-D377886C2E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85434-35BE-4F7D-AAA8-CB51B70E74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697495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70B6D-9B11-4D4F-ADC3-075A366A0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519872-B288-4621-9CD5-938A867A10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D85AA5-AB5B-495E-ABC5-48A4FA4B6B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3CD19F-3BE9-40F5-B1EC-9509B8060C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C78601-883D-40F7-BB08-8332433834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01306-6BCF-494E-8669-ABC259C791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944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BF8573-1A50-443C-B81F-1EE3293C93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724650" y="152400"/>
            <a:ext cx="211455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3E85FD-7B5A-4FB3-9358-A413A52B4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19125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25A752-BA15-47D9-9EB6-467F977500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53736F-6C23-43B3-8403-A7A0717BB8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D61E01-6CDC-4FE0-85CA-094D5FB6AB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95871-377F-4858-BC8E-7AF2FF55D4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7270167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E8B72-C179-4AF1-A6FB-568016B48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A9E04F-7119-4957-BBC8-33391386E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87F432-FF1B-4ED4-9146-18C3D2DDFB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954C9A-7868-4BEE-8AF9-9D8F0C8589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583944-7221-449E-A34F-7CC593AD1A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A822C-72CC-4923-86F5-A4A25464E9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2724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C91CE-BD5D-453D-A5F3-9A5AD1D31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020BF-6917-407F-8A10-C95FD780D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39DD80-864E-4520-AD56-95501EF94F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54290D-A9CB-4455-A439-49E6383FEB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800BF3-47A0-4776-B0C1-85413562E6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13584-9AB7-477C-9A66-A767ED0029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037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A9B25-2E69-467D-AB54-B85271E55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0E669-988E-463A-9DFA-552FE00B0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DBF867-A87D-44A9-929B-4F7EF9C622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F92359-BE5A-4418-B137-8E451C4964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B55F3C-6F8D-4AA7-AE8C-110D0BCC56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0B615-AA8A-43A4-A47D-A8768F1AC8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3619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CC054-AA60-4149-B659-AC9B05B66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DFABF-EA0F-44DA-B162-00B4AC79F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49455-DEE6-4A29-A92B-7508FDEDF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794868-75F6-42BC-B849-54FAD4E7AB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A48288-A1C3-43C5-B6B4-CAF6B2D84F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B1F808-B21D-4570-941F-70A9AB16C3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E8160-3DF6-4F1B-AA07-2391FDBBC7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952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5916F-2019-4345-812F-F29A24710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6C16E4-E605-4D4C-8B29-38AC981C6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99518F-2D9C-4D4F-B00A-7E15E07B6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6159A8-4C54-4E3D-9E71-6AE6240250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144214-52E4-46C3-969A-465E09F74B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E131388-59A7-4F84-BF57-5738415637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2B5976A-B244-4573-AFEE-9E22ED120A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03E10AB-00C6-4D74-AE7F-F3DAED240C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4B0DF-D2E0-4195-9840-EAA0C21116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11985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F2F3D-39AB-4E1C-B88F-0870F15E3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5BE09BE-A2B4-46FF-929F-5BC4993D4E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41B82E1-7E55-4B1E-805A-316C348B65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836FA0A-DB9B-49ED-AD9A-4AF5C8F643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8EC02-481F-440C-8604-17810E58C3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2084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BBF4432-5BEA-4115-AA6D-83AB178B1A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26899B0-51BA-4CA6-990E-BFD1E5796A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B06CC28-EC3B-4E54-9909-033FA706EA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5A857-3555-46DD-911B-1D421E8BF1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69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31A32-6D8B-4635-8B67-282FFAEDA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3433E-7C12-4434-AC61-10C4A00E6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E1DE25-5A40-4E77-918B-DD9CA44FB4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A9C5A9-E5A7-4FCB-AF93-4ED6BCFD6D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98EA30-014A-4043-8BC9-0CFC4A3030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96A16-86E2-4B9F-BEF7-B632BE7061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8425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B6FB2-185F-4B77-A561-B404A2B65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5A197-A0F0-49CD-82B8-772873719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4CB21-7BC1-43D6-9AA3-B84541BEC6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C9709D-697A-43F9-9F94-D2870AA8ED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207B90-EF7A-4179-A24F-2FA600AB5D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28F9C-77EB-4869-8E43-9C1A99DE0C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D261B-66D0-4FE9-80BF-11ABA24994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5920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7112B-4DF1-493E-A27F-035E6264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C4BB0F-04CC-45D8-9F99-1F72BC149D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F09061-6F0A-4962-91B2-87A87CCBB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93320A-45CC-48F6-B662-7BBFD4535E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165139-5707-4F98-AB11-704E0E7495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231AA4-AA0D-4882-A379-782EB0DB1D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08E3A-0988-42A2-8559-61C9645BE6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8849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449C9-7BA1-46A6-B4E7-022BE590F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81F4D-E141-4578-BBCA-CD60298E0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756171-E64C-4D5E-A534-0C6E0F148C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CF3C78-8C03-4FA6-A61F-D0581A9593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178BA3-106B-47A7-8FF2-A7B011DBF7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52034-D2DD-4303-BC19-160D2BFD3C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351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894E4F-F0E8-444B-BB25-AA664DE53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18F15C-D6A6-499C-9324-B07A06816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695F63-5F8E-460D-B358-1EF926EF46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B2F277-4F7A-4394-B58C-DFC4B75247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802ACC-FC49-481D-8AE7-5550B4EE16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2085A-B55F-4FC7-ACE6-C6E06E7C33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2749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1A210-DE21-4D52-B3A9-7D9F6E279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F23F6-3BAE-41D7-9F03-8C1749CACF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346815-095A-4D5D-859E-0E13995FF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93D537-594A-45ED-B9BB-EDCEEE7216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0F46B0-CE55-4F89-904C-A523506964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70ED4F-8F3E-4365-B659-9A09D715D9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ACAA2-8C4A-4D35-9440-114621BD31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565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2A752-AE94-4C19-B8FD-747A125F1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F8648-CF59-48AB-B9DD-A3DD6D999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2F8A0-5F23-40AC-9848-BEDB5F2FC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0DF4B5-BB1F-40D1-A7F4-E86F602D9A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C8EE06-8926-4379-944D-1E6AE27FDA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544A98A-E8FE-41F9-9C61-108DB4FAD5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E51802F-A598-4981-9961-67B0329DB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BD7A4AD-6CD5-4E58-A03A-C90957A24E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A6A0E-FA9F-4DAC-A0DF-57B91BEC0C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7705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E20FD-3534-4EB8-8A5A-6572B8A9C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7DBA4F9-50F1-478D-8367-0475B59D7D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975B7B2-28E8-435F-AB44-71A1E19148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1100902-A295-4A03-9AFC-28D907754F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17220-FBF4-490D-B79C-B6799CB218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0348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CAB402D-08E7-434C-82EC-E584D838E1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112AD10-D651-442E-97B2-2D719097F2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8096363-467F-43B7-A433-EFC513A95A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52E70-78DA-42B0-A047-E15604450D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113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4BE1A-D4E3-470C-969E-7273F725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F3733-1EBC-439E-B225-8AFC581E5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3DEF60-28C2-459D-B9E1-DAF63F66A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02008C-EAE7-40C1-8988-FB729C433B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992B8D-43AD-4B22-A53C-FCBA7149AC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DC36A2-E273-4F95-9FBB-F2A114302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66FE7-53A1-4BE9-BAFC-28489A328A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43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B1248-A50E-4706-98D0-665533C9B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134813-0375-4016-8C3E-6AD0BE623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178F6-1AC1-48AF-BD19-05D007230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ED6FA5-0D5A-4A2D-B2CE-9A4E8410E5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77687D-E326-4320-9070-84F24F8587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4AB165-6CBF-43D0-9FF3-A20E724A43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3081C-768C-4C6C-B143-F0C55355B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4085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C2D3AE5-0778-4AB1-B143-D781F9FFBD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119ED42-C7EE-423C-8900-6EB7636EE0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0ACB354-0B8B-40CA-A52A-389D2F06D8B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A8FB4E6-B922-44C1-A518-AC8ED35BD18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0C3A57B-8DAD-4DCA-845C-F2E0FE5F472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7F6DDDFD-193F-4CF6-B2BD-E7B08AF8B7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9FC2FAC-1F3C-448D-96C8-6253A2D17D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458200" cy="838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89D2E8C-3E0D-4DB4-B7F6-7EA8EE8E80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458200" cy="48006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17444" name="Rectangle 4">
            <a:extLst>
              <a:ext uri="{FF2B5EF4-FFF2-40B4-BE49-F238E27FC236}">
                <a16:creationId xmlns:a16="http://schemas.microsoft.com/office/drawing/2014/main" id="{2CAD53BD-B7E7-4062-912B-AFB99C11583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17445" name="Rectangle 5">
            <a:extLst>
              <a:ext uri="{FF2B5EF4-FFF2-40B4-BE49-F238E27FC236}">
                <a16:creationId xmlns:a16="http://schemas.microsoft.com/office/drawing/2014/main" id="{9DF19B5A-FBC3-4075-AB78-5625B11BE7C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17446" name="Rectangle 6">
            <a:extLst>
              <a:ext uri="{FF2B5EF4-FFF2-40B4-BE49-F238E27FC236}">
                <a16:creationId xmlns:a16="http://schemas.microsoft.com/office/drawing/2014/main" id="{850060DB-E141-4F19-979E-F8734232E7B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999139A9-A2C4-4760-AE12-05467DECE0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wipe dir="r"/>
  </p:transition>
  <p:txStyles>
    <p:titleStyle>
      <a:lvl1pPr algn="ctr" rtl="0" eaLnBrk="0" fontAlgn="base" hangingPunct="0">
        <a:spcBef>
          <a:spcPts val="1200"/>
        </a:spcBef>
        <a:spcAft>
          <a:spcPts val="30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ts val="1200"/>
        </a:spcBef>
        <a:spcAft>
          <a:spcPts val="30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ts val="1200"/>
        </a:spcBef>
        <a:spcAft>
          <a:spcPts val="30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ts val="1200"/>
        </a:spcBef>
        <a:spcAft>
          <a:spcPts val="30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ts val="1200"/>
        </a:spcBef>
        <a:spcAft>
          <a:spcPts val="30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ts val="1200"/>
        </a:spcBef>
        <a:spcAft>
          <a:spcPts val="30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ts val="1200"/>
        </a:spcBef>
        <a:spcAft>
          <a:spcPts val="30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ts val="1200"/>
        </a:spcBef>
        <a:spcAft>
          <a:spcPts val="30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ts val="1200"/>
        </a:spcBef>
        <a:spcAft>
          <a:spcPts val="30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just" rtl="0" eaLnBrk="0" fontAlgn="base" hangingPunct="0">
        <a:lnSpc>
          <a:spcPct val="96000"/>
        </a:lnSpc>
        <a:spcBef>
          <a:spcPts val="1200"/>
        </a:spcBef>
        <a:spcAft>
          <a:spcPts val="600"/>
        </a:spcAft>
        <a:buChar char="•"/>
        <a:defRPr sz="32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ts val="1200"/>
        </a:spcBef>
        <a:spcAft>
          <a:spcPts val="300"/>
        </a:spcAft>
        <a:buChar char="–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just" rtl="0" eaLnBrk="0" fontAlgn="base" hangingPunct="0">
        <a:lnSpc>
          <a:spcPct val="96000"/>
        </a:lnSpc>
        <a:spcBef>
          <a:spcPct val="20000"/>
        </a:spcBef>
        <a:spcAft>
          <a:spcPts val="60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ED02CCB-2F0D-4627-87B3-98F9A0AD13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46BF696-89A1-4853-A681-3BC9D1E55A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99012" name="Rectangle 4">
            <a:extLst>
              <a:ext uri="{FF2B5EF4-FFF2-40B4-BE49-F238E27FC236}">
                <a16:creationId xmlns:a16="http://schemas.microsoft.com/office/drawing/2014/main" id="{36C7DBBF-9F4C-4860-A112-9451C7381F1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99013" name="Rectangle 5">
            <a:extLst>
              <a:ext uri="{FF2B5EF4-FFF2-40B4-BE49-F238E27FC236}">
                <a16:creationId xmlns:a16="http://schemas.microsoft.com/office/drawing/2014/main" id="{B2B5C31F-ECDB-4E58-A5A2-C1BEE6EDD25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99014" name="Rectangle 6">
            <a:extLst>
              <a:ext uri="{FF2B5EF4-FFF2-40B4-BE49-F238E27FC236}">
                <a16:creationId xmlns:a16="http://schemas.microsoft.com/office/drawing/2014/main" id="{4B676FDF-B060-4FD3-B022-6574F005822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EF2707D4-6693-447A-BDC7-964115BDBD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file:///E:\Bernard%20Paris\DART.ex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DA75CA0D-4829-4EB0-B7A4-09004B81EE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 anchor="ctr"/>
          <a:lstStyle/>
          <a:p>
            <a:pPr eaLnBrk="1" hangingPunct="1"/>
            <a:r>
              <a:rPr lang="en-US" altLang="en-US" sz="4000" b="1"/>
              <a:t>President’s Proposed Expansion of Tsunami Warning System</a:t>
            </a:r>
          </a:p>
        </p:txBody>
      </p:sp>
      <p:sp>
        <p:nvSpPr>
          <p:cNvPr id="5123" name="Rectangle 5">
            <a:extLst>
              <a:ext uri="{FF2B5EF4-FFF2-40B4-BE49-F238E27FC236}">
                <a16:creationId xmlns:a16="http://schemas.microsoft.com/office/drawing/2014/main" id="{A469B06B-97C7-4F0A-86D2-164DFB0E755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213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b="1"/>
              <a:t>Eddie Bernard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/>
              <a:t>Director, Pacific Marine Environmental Laboratory (PMEL)/NOAA 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/>
              <a:t>Member, National Tsunami Hazard Mitigation Program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381CCB7-55EC-4726-9706-8CF10F2ABD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731838"/>
            <a:ext cx="7086600" cy="792162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chemeClr val="accent2"/>
                </a:solidFill>
              </a:rPr>
              <a:t>Proposed </a:t>
            </a:r>
            <a:r>
              <a:rPr lang="en-US" altLang="en-US" sz="3600" b="1"/>
              <a:t>U.S. DART Network</a:t>
            </a:r>
          </a:p>
        </p:txBody>
      </p:sp>
      <p:pic>
        <p:nvPicPr>
          <p:cNvPr id="15363" name="Picture 3" descr="USDARTLocationsPoster3">
            <a:extLst>
              <a:ext uri="{FF2B5EF4-FFF2-40B4-BE49-F238E27FC236}">
                <a16:creationId xmlns:a16="http://schemas.microsoft.com/office/drawing/2014/main" id="{07BE1346-D75A-4686-9025-594F4BFB3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04938"/>
            <a:ext cx="5257800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Text Box 2">
            <a:extLst>
              <a:ext uri="{FF2B5EF4-FFF2-40B4-BE49-F238E27FC236}">
                <a16:creationId xmlns:a16="http://schemas.microsoft.com/office/drawing/2014/main" id="{3A4AB320-C15F-4A42-8CB8-57CCC74F8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375" y="6535738"/>
            <a:ext cx="1041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en-US" alt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hlinkClick r:id="rId3" action="ppaction://hlinkfile"/>
              </a:rPr>
              <a:t>Animation</a:t>
            </a:r>
            <a:endParaRPr lang="en-US" altLang="en-US" sz="16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6403" name="Rectangle 3">
            <a:extLst>
              <a:ext uri="{FF2B5EF4-FFF2-40B4-BE49-F238E27FC236}">
                <a16:creationId xmlns:a16="http://schemas.microsoft.com/office/drawing/2014/main" id="{8196756F-0853-4688-944D-049F4397148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228600"/>
            <a:ext cx="3200400" cy="587375"/>
          </a:xfrm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en-US" alt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DART Concept</a:t>
            </a:r>
            <a:endParaRPr lang="en-US" altLang="en-US" sz="3600" b="1">
              <a:latin typeface="Arial" panose="020B0604020202020204" pitchFamily="34" charset="0"/>
            </a:endParaRPr>
          </a:p>
        </p:txBody>
      </p:sp>
      <p:sp>
        <p:nvSpPr>
          <p:cNvPr id="486404" name="Text Box 4">
            <a:extLst>
              <a:ext uri="{FF2B5EF4-FFF2-40B4-BE49-F238E27FC236}">
                <a16:creationId xmlns:a16="http://schemas.microsoft.com/office/drawing/2014/main" id="{8874219B-9E66-4C4E-82D7-A276B0878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173163"/>
            <a:ext cx="4191000" cy="511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2250" indent="-2222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635000" indent="-298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BPR measures small changes in pressure at the seafloor.  Data sent acoustically to surface buoy, then via satellite to the Warning Centers.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22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Normal transmissions</a:t>
            </a: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:  Hourly reporting of 15 minute data to confirm system readiness.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22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Two Event Modes</a:t>
            </a: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en-US" altLang="en-US" sz="2200" i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Automatic</a:t>
            </a: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:  Triggered by seismic or tsunami wave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en-US" altLang="en-US" sz="2200" i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Request</a:t>
            </a: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:  Warning Center triggers data stream</a:t>
            </a:r>
          </a:p>
        </p:txBody>
      </p:sp>
      <p:pic>
        <p:nvPicPr>
          <p:cNvPr id="17413" name="Picture 5" descr="dart_mooring0">
            <a:extLst>
              <a:ext uri="{FF2B5EF4-FFF2-40B4-BE49-F238E27FC236}">
                <a16:creationId xmlns:a16="http://schemas.microsoft.com/office/drawing/2014/main" id="{8C9EF8E2-ADF6-4D46-9524-177142391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2" t="2592" b="3778"/>
          <a:stretch>
            <a:fillRect/>
          </a:stretch>
        </p:blipFill>
        <p:spPr bwMode="auto">
          <a:xfrm>
            <a:off x="4375150" y="415925"/>
            <a:ext cx="4540250" cy="6019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7">
            <a:extLst>
              <a:ext uri="{FF2B5EF4-FFF2-40B4-BE49-F238E27FC236}">
                <a16:creationId xmlns:a16="http://schemas.microsoft.com/office/drawing/2014/main" id="{E5192DC2-B808-4A7D-B70E-FC6A9C878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4630" r="5055" b="4630"/>
          <a:stretch>
            <a:fillRect/>
          </a:stretch>
        </p:blipFill>
        <p:spPr bwMode="auto">
          <a:xfrm>
            <a:off x="120650" y="136525"/>
            <a:ext cx="650875" cy="6223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>
            <a:extLst>
              <a:ext uri="{FF2B5EF4-FFF2-40B4-BE49-F238E27FC236}">
                <a16:creationId xmlns:a16="http://schemas.microsoft.com/office/drawing/2014/main" id="{298FAF8A-BE55-4AC8-BCB6-AA76EE0B91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312863"/>
          <a:ext cx="9144000" cy="554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Bitmap Image" r:id="rId3" imgW="7523810" imgH="4563112" progId="Paint.Picture">
                  <p:embed/>
                </p:oleObj>
              </mc:Choice>
              <mc:Fallback>
                <p:oleObj name="Bitmap Image" r:id="rId3" imgW="7523810" imgH="4563112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12863"/>
                        <a:ext cx="9144000" cy="554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195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8867" name="Text Box 3">
            <a:extLst>
              <a:ext uri="{FF2B5EF4-FFF2-40B4-BE49-F238E27FC236}">
                <a16:creationId xmlns:a16="http://schemas.microsoft.com/office/drawing/2014/main" id="{FBE5D23E-157C-44FA-9E73-35A6B08F9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144000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altLang="en-US" sz="40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Requested DART Data: December 27,2004</a:t>
            </a:r>
          </a:p>
        </p:txBody>
      </p:sp>
      <p:sp>
        <p:nvSpPr>
          <p:cNvPr id="19460" name="Line 4">
            <a:extLst>
              <a:ext uri="{FF2B5EF4-FFF2-40B4-BE49-F238E27FC236}">
                <a16:creationId xmlns:a16="http://schemas.microsoft.com/office/drawing/2014/main" id="{3DD93478-4694-4783-9DCA-46B0D4A8BEB3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30480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1" name="Line 6">
            <a:extLst>
              <a:ext uri="{FF2B5EF4-FFF2-40B4-BE49-F238E27FC236}">
                <a16:creationId xmlns:a16="http://schemas.microsoft.com/office/drawing/2014/main" id="{975BC040-BDA2-4192-8D66-C4DA10BD52D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3124200"/>
            <a:ext cx="0" cy="685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>
            <a:extLst>
              <a:ext uri="{FF2B5EF4-FFF2-40B4-BE49-F238E27FC236}">
                <a16:creationId xmlns:a16="http://schemas.microsoft.com/office/drawing/2014/main" id="{9EE147EE-C716-479F-B6BE-9D277E83714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6525" y="365125"/>
            <a:ext cx="8866188" cy="549275"/>
          </a:xfrm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altLang="en-US" sz="3600" b="1" u="sng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Operational Tsunami Forecasting</a:t>
            </a:r>
            <a:endParaRPr lang="en-US" altLang="en-US" sz="3600" b="1"/>
          </a:p>
        </p:txBody>
      </p:sp>
      <p:sp>
        <p:nvSpPr>
          <p:cNvPr id="497667" name="Text Box 3">
            <a:extLst>
              <a:ext uri="{FF2B5EF4-FFF2-40B4-BE49-F238E27FC236}">
                <a16:creationId xmlns:a16="http://schemas.microsoft.com/office/drawing/2014/main" id="{2F9BE76E-6576-48D7-8D36-594526ACC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1689100"/>
            <a:ext cx="8824912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marL="349250" indent="-349250">
              <a:tabLst>
                <a:tab pos="682625" algn="l"/>
                <a:tab pos="32051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311275" indent="-625475">
              <a:tabLst>
                <a:tab pos="682625" algn="l"/>
                <a:tab pos="32051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930400" indent="-457200">
              <a:tabLst>
                <a:tab pos="682625" algn="l"/>
                <a:tab pos="32051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2325688" indent="-280988">
              <a:tabLst>
                <a:tab pos="682625" algn="l"/>
                <a:tab pos="32051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897188" indent="-457200">
              <a:tabLst>
                <a:tab pos="682625" algn="l"/>
                <a:tab pos="32051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3354388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2625" algn="l"/>
                <a:tab pos="32051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811588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2625" algn="l"/>
                <a:tab pos="32051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4268788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2625" algn="l"/>
                <a:tab pos="32051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4725988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2625" algn="l"/>
                <a:tab pos="32051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lnSpc>
                <a:spcPct val="40000"/>
              </a:lnSpc>
              <a:spcBef>
                <a:spcPts val="600"/>
              </a:spcBef>
              <a:spcAft>
                <a:spcPts val="150"/>
              </a:spcAft>
              <a:defRPr/>
            </a:pPr>
            <a:endParaRPr lang="en-US" altLang="en-US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150"/>
              </a:spcAft>
              <a:defRPr/>
            </a:pPr>
            <a:r>
              <a:rPr lang="en-US" altLang="en-US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• Essential to Improve Warning Speed and Reliability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150"/>
              </a:spcAft>
              <a:defRPr/>
            </a:pPr>
            <a:endParaRPr lang="en-US" altLang="en-US" sz="2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150"/>
              </a:spcAft>
              <a:defRPr/>
            </a:pPr>
            <a:r>
              <a:rPr lang="en-US" altLang="en-US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• Vast Ocean Areas with </a:t>
            </a:r>
            <a:r>
              <a:rPr lang="en-US" altLang="en-US" sz="28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 Tsunami Measurements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150"/>
              </a:spcAft>
              <a:defRPr/>
            </a:pPr>
            <a:endParaRPr lang="en-US" altLang="en-US" sz="2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150"/>
              </a:spcAft>
              <a:defRPr/>
            </a:pPr>
            <a:r>
              <a:rPr lang="en-US" altLang="en-US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• Must Integrate Real-time </a:t>
            </a:r>
            <a:r>
              <a:rPr lang="en-US" altLang="en-US" sz="28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Measurement</a:t>
            </a:r>
            <a:r>
              <a:rPr lang="en-US" altLang="en-US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</a:t>
            </a:r>
            <a:r>
              <a:rPr lang="en-US" altLang="en-US" sz="28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Modeling</a:t>
            </a:r>
            <a:endParaRPr lang="en-US" altLang="en-US" sz="2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150"/>
              </a:spcAft>
              <a:defRPr/>
            </a:pPr>
            <a:r>
              <a:rPr lang="en-US" altLang="en-US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</a:t>
            </a:r>
            <a:r>
              <a:rPr lang="en-US" altLang="en-US" sz="2800" i="1">
                <a:effectLst>
                  <a:outerShdw blurRad="38100" dist="38100" dir="2700000" algn="tl">
                    <a:srgbClr val="000000"/>
                  </a:outerShdw>
                </a:effectLst>
              </a:rPr>
              <a:t>- Measurement:	 DART Network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150"/>
              </a:spcAft>
              <a:defRPr/>
            </a:pPr>
            <a:r>
              <a:rPr lang="en-US" altLang="en-US" sz="2800" i="1">
                <a:effectLst>
                  <a:outerShdw blurRad="38100" dist="38100" dir="2700000" algn="tl">
                    <a:srgbClr val="000000"/>
                  </a:outerShdw>
                </a:effectLst>
              </a:rPr>
              <a:t>		- Modeling:	Tsunami Forecast Model</a:t>
            </a:r>
            <a:endParaRPr lang="en-US" alt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095CEA24-73BF-438C-ACD2-812D44CB5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4630" r="5055" b="4630"/>
          <a:stretch>
            <a:fillRect/>
          </a:stretch>
        </p:blipFill>
        <p:spPr bwMode="auto">
          <a:xfrm>
            <a:off x="120650" y="136525"/>
            <a:ext cx="650875" cy="6223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C063EE61-2D33-44BF-A721-C401D5B79B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Tsunami Forecasting</a:t>
            </a:r>
            <a:br>
              <a:rPr lang="en-US" altLang="en-US" sz="4000"/>
            </a:br>
            <a:r>
              <a:rPr lang="en-US" altLang="en-US" sz="4000"/>
              <a:t>Measurement Requirements</a:t>
            </a:r>
          </a:p>
        </p:txBody>
      </p:sp>
      <p:sp>
        <p:nvSpPr>
          <p:cNvPr id="609283" name="Rectangle 3">
            <a:extLst>
              <a:ext uri="{FF2B5EF4-FFF2-40B4-BE49-F238E27FC236}">
                <a16:creationId xmlns:a16="http://schemas.microsoft.com/office/drawing/2014/main" id="{1A723BD8-9DEA-4BB8-8876-7A2722B178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/>
              <a:t>1. Measurement type  - tsunami amplitude over time for input into forecast models</a:t>
            </a:r>
          </a:p>
          <a:p>
            <a:pPr eaLnBrk="1" hangingPunct="1">
              <a:buFontTx/>
              <a:buNone/>
            </a:pPr>
            <a:r>
              <a:rPr lang="en-US" altLang="en-US"/>
              <a:t>2. Measurement accuracy  -  0.5 cm</a:t>
            </a:r>
          </a:p>
          <a:p>
            <a:pPr eaLnBrk="1" hangingPunct="1">
              <a:buFontTx/>
              <a:buNone/>
            </a:pPr>
            <a:r>
              <a:rPr lang="en-US" altLang="en-US"/>
              <a:t>3.  Measurement sample rate – 1 min or less</a:t>
            </a:r>
          </a:p>
          <a:p>
            <a:pPr eaLnBrk="1" hangingPunct="1">
              <a:buFontTx/>
              <a:buNone/>
            </a:pPr>
            <a:r>
              <a:rPr lang="en-US" altLang="en-US"/>
              <a:t>4. Measurement processing – within 2 min</a:t>
            </a:r>
          </a:p>
          <a:p>
            <a:pPr eaLnBrk="1" hangingPunct="1">
              <a:buFontTx/>
              <a:buNone/>
            </a:pPr>
            <a:r>
              <a:rPr lang="en-US" altLang="en-US"/>
              <a:t>5. Measurement availability – within 5 minutes to assimilate into forecast models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9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9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09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9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9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14032004_1c">
            <a:extLst>
              <a:ext uri="{FF2B5EF4-FFF2-40B4-BE49-F238E27FC236}">
                <a16:creationId xmlns:a16="http://schemas.microsoft.com/office/drawing/2014/main" id="{749A33E4-E583-431C-9455-601495029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3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EC2127D2-EEE3-4389-8393-EC1DEF3895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838200"/>
          </a:xfrm>
        </p:spPr>
        <p:txBody>
          <a:bodyPr/>
          <a:lstStyle/>
          <a:p>
            <a:r>
              <a:rPr lang="en-US" altLang="en-US" sz="3600" b="1"/>
              <a:t>Elements of Tsunami Forecasting</a:t>
            </a:r>
          </a:p>
        </p:txBody>
      </p:sp>
      <p:sp>
        <p:nvSpPr>
          <p:cNvPr id="551939" name="Rectangle 3">
            <a:extLst>
              <a:ext uri="{FF2B5EF4-FFF2-40B4-BE49-F238E27FC236}">
                <a16:creationId xmlns:a16="http://schemas.microsoft.com/office/drawing/2014/main" id="{BE14031B-F088-420A-B9D7-8825C1753D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990600"/>
            <a:ext cx="7772400" cy="5638800"/>
          </a:xfrm>
        </p:spPr>
        <p:txBody>
          <a:bodyPr anchor="ctr"/>
          <a:lstStyle/>
          <a:p>
            <a:pPr>
              <a:lnSpc>
                <a:spcPct val="126000"/>
              </a:lnSpc>
            </a:pPr>
            <a:r>
              <a:rPr lang="en-US" altLang="en-US" sz="2400" b="1"/>
              <a:t>Use propagation models to generate a simulation database</a:t>
            </a:r>
          </a:p>
          <a:p>
            <a:pPr>
              <a:lnSpc>
                <a:spcPct val="126000"/>
              </a:lnSpc>
            </a:pPr>
            <a:r>
              <a:rPr lang="en-US" altLang="en-US" sz="2400" b="1"/>
              <a:t>When tsunami occurs, select from database as “first estimate”</a:t>
            </a:r>
          </a:p>
          <a:p>
            <a:pPr>
              <a:lnSpc>
                <a:spcPct val="126000"/>
              </a:lnSpc>
            </a:pPr>
            <a:r>
              <a:rPr lang="en-US" altLang="en-US" sz="2400" b="1"/>
              <a:t>Assimilate deep ocean data to update database from “first estimate” to “offshore tsunami forecast”</a:t>
            </a:r>
          </a:p>
          <a:p>
            <a:pPr>
              <a:lnSpc>
                <a:spcPct val="126000"/>
              </a:lnSpc>
            </a:pPr>
            <a:r>
              <a:rPr lang="en-US" altLang="en-US" sz="2400" b="1"/>
              <a:t>Use  “offshore tsunami forecast” as input for inundation model at specific site</a:t>
            </a:r>
          </a:p>
          <a:p>
            <a:pPr>
              <a:lnSpc>
                <a:spcPct val="126000"/>
              </a:lnSpc>
            </a:pPr>
            <a:r>
              <a:rPr lang="en-US" altLang="en-US" sz="2400" b="1"/>
              <a:t>Inundation model produces tsunami forecast at specific site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1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1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51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51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1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7A7541CE-25A7-449E-BF40-75D26F99B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1219200"/>
            <a:ext cx="7927975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>
            <a:extLst>
              <a:ext uri="{FF2B5EF4-FFF2-40B4-BE49-F238E27FC236}">
                <a16:creationId xmlns:a16="http://schemas.microsoft.com/office/drawing/2014/main" id="{BB013093-4B6B-4B9E-9BE2-54DBA1C739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Model database</a:t>
            </a: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C2FC3B6B-8518-4103-B635-AEE69B96C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4800600" cy="99695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lnSpc>
                <a:spcPct val="96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en-US" sz="2800" b="0" i="1">
                <a:solidFill>
                  <a:schemeClr val="tx1"/>
                </a:solidFill>
                <a:latin typeface="Times" panose="02020603050405020304" pitchFamily="18" charset="0"/>
              </a:rPr>
              <a:t>Unit sources for pre-computed tsunami propagation scenarios</a:t>
            </a:r>
          </a:p>
        </p:txBody>
      </p:sp>
      <p:sp>
        <p:nvSpPr>
          <p:cNvPr id="25605" name="Line 5">
            <a:extLst>
              <a:ext uri="{FF2B5EF4-FFF2-40B4-BE49-F238E27FC236}">
                <a16:creationId xmlns:a16="http://schemas.microsoft.com/office/drawing/2014/main" id="{4FC91EEF-2224-4EB0-BE71-DD72AF0767B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81200" y="32766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Line 6">
            <a:extLst>
              <a:ext uri="{FF2B5EF4-FFF2-40B4-BE49-F238E27FC236}">
                <a16:creationId xmlns:a16="http://schemas.microsoft.com/office/drawing/2014/main" id="{D84E2191-A00A-412A-B28D-62AA1792A6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2590800"/>
            <a:ext cx="381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Line 7">
            <a:extLst>
              <a:ext uri="{FF2B5EF4-FFF2-40B4-BE49-F238E27FC236}">
                <a16:creationId xmlns:a16="http://schemas.microsoft.com/office/drawing/2014/main" id="{F7668D73-1F41-46D6-88F7-CA651566E3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9000" y="32004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mostb0_max">
            <a:extLst>
              <a:ext uri="{FF2B5EF4-FFF2-40B4-BE49-F238E27FC236}">
                <a16:creationId xmlns:a16="http://schemas.microsoft.com/office/drawing/2014/main" id="{D8DE6953-7933-474F-9368-44FE185BA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9144000" cy="705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>
            <a:extLst>
              <a:ext uri="{FF2B5EF4-FFF2-40B4-BE49-F238E27FC236}">
                <a16:creationId xmlns:a16="http://schemas.microsoft.com/office/drawing/2014/main" id="{696338A2-CECA-46F7-A789-6DD22EDF5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57200"/>
            <a:ext cx="75803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chemeClr val="bg2"/>
                </a:solidFill>
              </a:rPr>
              <a:t>November 17, 2003 Tsunami:</a:t>
            </a:r>
          </a:p>
          <a:p>
            <a:pPr algn="ctr"/>
            <a:r>
              <a:rPr lang="en-US" altLang="en-US">
                <a:solidFill>
                  <a:schemeClr val="bg2"/>
                </a:solidFill>
              </a:rPr>
              <a:t>DART Data Used to Update Simulation</a:t>
            </a:r>
          </a:p>
        </p:txBody>
      </p:sp>
    </p:spTree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FF15F0C6-1C21-4C02-98E4-0462EF7150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sz="4000"/>
              <a:t>Real Time Detection of </a:t>
            </a:r>
            <a:br>
              <a:rPr lang="en-US" altLang="en-US" sz="4000"/>
            </a:br>
            <a:r>
              <a:rPr lang="en-US" altLang="en-US" sz="4000"/>
              <a:t>November  17, 2003  Tsunami</a:t>
            </a:r>
          </a:p>
        </p:txBody>
      </p:sp>
      <p:pic>
        <p:nvPicPr>
          <p:cNvPr id="28675" name="Picture 3" descr="Plot of Water Column Height Data for Station 46401">
            <a:extLst>
              <a:ext uri="{FF2B5EF4-FFF2-40B4-BE49-F238E27FC236}">
                <a16:creationId xmlns:a16="http://schemas.microsoft.com/office/drawing/2014/main" id="{FED7036B-0CCC-481A-833A-0A0306FD15BA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268413"/>
            <a:ext cx="9144000" cy="4573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6" name="Text Box 4">
            <a:extLst>
              <a:ext uri="{FF2B5EF4-FFF2-40B4-BE49-F238E27FC236}">
                <a16:creationId xmlns:a16="http://schemas.microsoft.com/office/drawing/2014/main" id="{5D5A1BD7-6F9E-4CFF-83A7-CB8584A1F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725" y="3795713"/>
            <a:ext cx="11430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lnSpc>
                <a:spcPct val="96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en-US" sz="2000">
                <a:solidFill>
                  <a:schemeClr val="tx1"/>
                </a:solidFill>
                <a:latin typeface="Times" panose="02020603050405020304" pitchFamily="18" charset="0"/>
              </a:rPr>
              <a:t>Tsunami</a:t>
            </a:r>
          </a:p>
        </p:txBody>
      </p:sp>
      <p:sp>
        <p:nvSpPr>
          <p:cNvPr id="28677" name="Text Box 5">
            <a:extLst>
              <a:ext uri="{FF2B5EF4-FFF2-40B4-BE49-F238E27FC236}">
                <a16:creationId xmlns:a16="http://schemas.microsoft.com/office/drawing/2014/main" id="{7C4C6F24-34DB-4E45-AC58-5238C46E5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525" y="2955925"/>
            <a:ext cx="1235075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lnSpc>
                <a:spcPct val="96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en-US" sz="2400" b="0" i="1">
                <a:solidFill>
                  <a:schemeClr val="tx1"/>
                </a:solidFill>
                <a:latin typeface="Times" panose="02020603050405020304" pitchFamily="18" charset="0"/>
              </a:rPr>
              <a:t>Tsunami</a:t>
            </a:r>
          </a:p>
        </p:txBody>
      </p:sp>
      <p:sp>
        <p:nvSpPr>
          <p:cNvPr id="28678" name="Text Box 6">
            <a:extLst>
              <a:ext uri="{FF2B5EF4-FFF2-40B4-BE49-F238E27FC236}">
                <a16:creationId xmlns:a16="http://schemas.microsoft.com/office/drawing/2014/main" id="{D08895FA-BFFC-4F4A-BBE6-9A48E4997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2636838"/>
            <a:ext cx="1719263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lnSpc>
                <a:spcPct val="96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en-US">
                <a:solidFill>
                  <a:schemeClr val="bg1"/>
                </a:solidFill>
                <a:latin typeface="Times" panose="02020603050405020304" pitchFamily="18" charset="0"/>
              </a:rPr>
              <a:t>Tsunami</a:t>
            </a:r>
          </a:p>
        </p:txBody>
      </p:sp>
      <p:sp>
        <p:nvSpPr>
          <p:cNvPr id="28679" name="Text Box 7">
            <a:extLst>
              <a:ext uri="{FF2B5EF4-FFF2-40B4-BE49-F238E27FC236}">
                <a16:creationId xmlns:a16="http://schemas.microsoft.com/office/drawing/2014/main" id="{814A98A1-1CB8-489A-BFE7-4338B7645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3213100"/>
            <a:ext cx="985838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lnSpc>
                <a:spcPct val="96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en-US" sz="2000" b="0">
                <a:solidFill>
                  <a:schemeClr val="bg1"/>
                </a:solidFill>
                <a:latin typeface="Times" panose="02020603050405020304" pitchFamily="18" charset="0"/>
              </a:rPr>
              <a:t>Seismic</a:t>
            </a:r>
          </a:p>
        </p:txBody>
      </p:sp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ORs">
            <a:extLst>
              <a:ext uri="{FF2B5EF4-FFF2-40B4-BE49-F238E27FC236}">
                <a16:creationId xmlns:a16="http://schemas.microsoft.com/office/drawing/2014/main" id="{001898F4-6BD6-4432-B3FC-932090F52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988"/>
            <a:ext cx="8839200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NOAAlogoColor">
            <a:extLst>
              <a:ext uri="{FF2B5EF4-FFF2-40B4-BE49-F238E27FC236}">
                <a16:creationId xmlns:a16="http://schemas.microsoft.com/office/drawing/2014/main" id="{E4D63F14-0107-4130-9CE2-BDFD51707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5876" r="10541" b="29614"/>
          <a:stretch>
            <a:fillRect/>
          </a:stretch>
        </p:blipFill>
        <p:spPr bwMode="auto">
          <a:xfrm>
            <a:off x="622300" y="5443538"/>
            <a:ext cx="101441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7155F8DF-8068-4348-AE6C-26F6552ADA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000"/>
              <a:t>Nested Models Telescope Grid from 4000m to 25m</a:t>
            </a:r>
          </a:p>
        </p:txBody>
      </p:sp>
      <p:pic>
        <p:nvPicPr>
          <p:cNvPr id="29699" name="Picture 3">
            <a:extLst>
              <a:ext uri="{FF2B5EF4-FFF2-40B4-BE49-F238E27FC236}">
                <a16:creationId xmlns:a16="http://schemas.microsoft.com/office/drawing/2014/main" id="{08055BC3-AE54-4DD9-8BCA-0EED98338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4770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0" name="Line 4">
            <a:extLst>
              <a:ext uri="{FF2B5EF4-FFF2-40B4-BE49-F238E27FC236}">
                <a16:creationId xmlns:a16="http://schemas.microsoft.com/office/drawing/2014/main" id="{81C248D3-8E71-4EE3-9344-DC523FADF8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95400" y="3398838"/>
            <a:ext cx="2514600" cy="639762"/>
          </a:xfrm>
          <a:prstGeom prst="line">
            <a:avLst/>
          </a:prstGeom>
          <a:noFill/>
          <a:ln w="1905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Line 5">
            <a:extLst>
              <a:ext uri="{FF2B5EF4-FFF2-40B4-BE49-F238E27FC236}">
                <a16:creationId xmlns:a16="http://schemas.microsoft.com/office/drawing/2014/main" id="{0A6FF13F-15CF-443F-8E91-2024F5353D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3429000"/>
            <a:ext cx="115888" cy="598488"/>
          </a:xfrm>
          <a:prstGeom prst="line">
            <a:avLst/>
          </a:prstGeom>
          <a:noFill/>
          <a:ln w="1905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Line 6">
            <a:extLst>
              <a:ext uri="{FF2B5EF4-FFF2-40B4-BE49-F238E27FC236}">
                <a16:creationId xmlns:a16="http://schemas.microsoft.com/office/drawing/2014/main" id="{C4C25EC8-840E-4E45-8E45-6F2C6EA27E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57525" y="4032250"/>
            <a:ext cx="2082800" cy="1244600"/>
          </a:xfrm>
          <a:prstGeom prst="line">
            <a:avLst/>
          </a:prstGeom>
          <a:noFill/>
          <a:ln w="1905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3" name="Rectangle 7">
            <a:extLst>
              <a:ext uri="{FF2B5EF4-FFF2-40B4-BE49-F238E27FC236}">
                <a16:creationId xmlns:a16="http://schemas.microsoft.com/office/drawing/2014/main" id="{3B53DF27-46FE-41F5-96DA-E386D5CB1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038600"/>
            <a:ext cx="2857500" cy="23526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9704" name="Rectangle 8">
            <a:extLst>
              <a:ext uri="{FF2B5EF4-FFF2-40B4-BE49-F238E27FC236}">
                <a16:creationId xmlns:a16="http://schemas.microsoft.com/office/drawing/2014/main" id="{5D7BE60E-B84E-4540-B5A4-CBCC1407F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5563" y="4030663"/>
            <a:ext cx="2616200" cy="23526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9705" name="Line 9">
            <a:extLst>
              <a:ext uri="{FF2B5EF4-FFF2-40B4-BE49-F238E27FC236}">
                <a16:creationId xmlns:a16="http://schemas.microsoft.com/office/drawing/2014/main" id="{BB8BDC14-8BC6-4AE2-9CDD-C5BABE4F4A2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3400" y="6069013"/>
            <a:ext cx="2066925" cy="311150"/>
          </a:xfrm>
          <a:prstGeom prst="line">
            <a:avLst/>
          </a:prstGeom>
          <a:noFill/>
          <a:ln w="1905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Line 10">
            <a:extLst>
              <a:ext uri="{FF2B5EF4-FFF2-40B4-BE49-F238E27FC236}">
                <a16:creationId xmlns:a16="http://schemas.microsoft.com/office/drawing/2014/main" id="{C8CB61B5-FE98-45A1-903E-CF7FD2D85E2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3888" y="3898900"/>
            <a:ext cx="1204912" cy="1104900"/>
          </a:xfrm>
          <a:prstGeom prst="line">
            <a:avLst/>
          </a:prstGeom>
          <a:noFill/>
          <a:ln w="1905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Line 11">
            <a:extLst>
              <a:ext uri="{FF2B5EF4-FFF2-40B4-BE49-F238E27FC236}">
                <a16:creationId xmlns:a16="http://schemas.microsoft.com/office/drawing/2014/main" id="{D3E5F276-EE8C-405B-A68B-15D8CCAD91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91363" y="3875088"/>
            <a:ext cx="895350" cy="1128712"/>
          </a:xfrm>
          <a:prstGeom prst="line">
            <a:avLst/>
          </a:prstGeom>
          <a:noFill/>
          <a:ln w="1905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Rectangle 12">
            <a:extLst>
              <a:ext uri="{FF2B5EF4-FFF2-40B4-BE49-F238E27FC236}">
                <a16:creationId xmlns:a16="http://schemas.microsoft.com/office/drawing/2014/main" id="{D8E00CB9-441E-41FF-B46C-831976489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625" y="1230313"/>
            <a:ext cx="1990725" cy="26352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29709" name="Picture 13">
            <a:extLst>
              <a:ext uri="{FF2B5EF4-FFF2-40B4-BE49-F238E27FC236}">
                <a16:creationId xmlns:a16="http://schemas.microsoft.com/office/drawing/2014/main" id="{24B37F04-A3A1-41B8-9158-630C6C336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8"/>
          <a:stretch>
            <a:fillRect/>
          </a:stretch>
        </p:blipFill>
        <p:spPr bwMode="auto">
          <a:xfrm>
            <a:off x="5715000" y="1219200"/>
            <a:ext cx="2281238" cy="2671763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7065BD20-D2F1-446C-9487-F055010FA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49363"/>
            <a:ext cx="8027988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>
            <a:extLst>
              <a:ext uri="{FF2B5EF4-FFF2-40B4-BE49-F238E27FC236}">
                <a16:creationId xmlns:a16="http://schemas.microsoft.com/office/drawing/2014/main" id="{521509FA-755C-464B-992E-D9F1457AA7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altLang="en-US" sz="4000"/>
              <a:t>Tsunami Forecast at Hilo</a:t>
            </a:r>
            <a:br>
              <a:rPr lang="en-US" altLang="en-US" sz="4000"/>
            </a:br>
            <a:r>
              <a:rPr lang="en-US" altLang="en-US" sz="4000"/>
              <a:t>November 17, 2003</a:t>
            </a:r>
          </a:p>
        </p:txBody>
      </p:sp>
    </p:spTree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14032004_2b">
            <a:extLst>
              <a:ext uri="{FF2B5EF4-FFF2-40B4-BE49-F238E27FC236}">
                <a16:creationId xmlns:a16="http://schemas.microsoft.com/office/drawing/2014/main" id="{0F0042EA-0D7B-423A-82D8-4504BB561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3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648B43C3-B1C2-4E81-859E-101B8C8961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Model Standards Paper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5B1CB32D-229F-4F45-9874-5E9235D4F4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 b="1" i="0">
                <a:solidFill>
                  <a:srgbClr val="FFFF00"/>
                </a:solidFill>
              </a:rPr>
              <a:t>Progress in National Tsunami Hazard Mitigation Program Hazard Assessment</a:t>
            </a:r>
            <a:endParaRPr lang="en-US" altLang="en-US"/>
          </a:p>
          <a:p>
            <a:pPr>
              <a:buFontTx/>
              <a:buNone/>
            </a:pPr>
            <a:r>
              <a:rPr lang="en-US" altLang="en-US"/>
              <a:t>F.I. Gonzalez, V.V. Titov, H.O. Mofjeld, A.J. Venturato, R.S. Simmons, R.Hansen, R.Combellick, R.K.Eisner, D.F. Hoirup, B.S. Yanagi, S.Young, M.Darienzo, G.R. Priest, G.L. Crawford, T. J. Walsh </a:t>
            </a:r>
          </a:p>
        </p:txBody>
      </p:sp>
    </p:spTree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4AD57103-BDCD-44D4-BD25-965A9993B6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Forecast Model to Hazard Mapping Plan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6932BE27-570C-4ECF-8C16-8EB3ABB473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Combine real time seismic, sea level monitoring networks coupled with numerical models to produce tsunami forecast products for 74 sites</a:t>
            </a:r>
          </a:p>
          <a:p>
            <a:r>
              <a:rPr lang="en-US" altLang="en-US"/>
              <a:t>Make models available to states to produce inundation maps </a:t>
            </a:r>
          </a:p>
          <a:p>
            <a:pPr>
              <a:buFontTx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C1572DAB-308A-48BD-9B9A-B0B8381FC1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335838" cy="792163"/>
          </a:xfrm>
        </p:spPr>
        <p:txBody>
          <a:bodyPr/>
          <a:lstStyle/>
          <a:p>
            <a:r>
              <a:rPr lang="en-US" altLang="en-US" sz="3200">
                <a:solidFill>
                  <a:schemeClr val="accent2"/>
                </a:solidFill>
              </a:rPr>
              <a:t>Potential </a:t>
            </a:r>
            <a:r>
              <a:rPr lang="en-US" altLang="en-US" sz="3200">
                <a:solidFill>
                  <a:schemeClr val="tx1"/>
                </a:solidFill>
              </a:rPr>
              <a:t>GEOSS</a:t>
            </a:r>
            <a:r>
              <a:rPr lang="en-US" altLang="en-US" sz="3200">
                <a:solidFill>
                  <a:schemeClr val="accent2"/>
                </a:solidFill>
              </a:rPr>
              <a:t> </a:t>
            </a:r>
            <a:r>
              <a:rPr lang="en-US" altLang="en-US" sz="3200"/>
              <a:t>International Tsunami Warning Network</a:t>
            </a:r>
          </a:p>
        </p:txBody>
      </p:sp>
      <p:pic>
        <p:nvPicPr>
          <p:cNvPr id="35843" name="Picture 3" descr="DARTLocationsPoster2">
            <a:extLst>
              <a:ext uri="{FF2B5EF4-FFF2-40B4-BE49-F238E27FC236}">
                <a16:creationId xmlns:a16="http://schemas.microsoft.com/office/drawing/2014/main" id="{E7B5A774-77A2-4C6B-8E5F-362922A5E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800100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>
            <a:extLst>
              <a:ext uri="{FF2B5EF4-FFF2-40B4-BE49-F238E27FC236}">
                <a16:creationId xmlns:a16="http://schemas.microsoft.com/office/drawing/2014/main" id="{64FAF29E-2CC7-41A1-B6F8-68C410785E6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76200"/>
            <a:ext cx="7924800" cy="914400"/>
          </a:xfrm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en-US" altLang="en-US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International Modeling Network</a:t>
            </a:r>
            <a:br>
              <a:rPr lang="en-US" altLang="en-US" sz="4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sz="24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Transfer, Maintain, and Improve Tsunami Forecast Models</a:t>
            </a:r>
            <a:endParaRPr lang="en-US" altLang="en-US" sz="2800" b="1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7891" name="Picture 3">
            <a:extLst>
              <a:ext uri="{FF2B5EF4-FFF2-40B4-BE49-F238E27FC236}">
                <a16:creationId xmlns:a16="http://schemas.microsoft.com/office/drawing/2014/main" id="{01A430FE-5F39-494E-8C21-3180C7A0D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4630" r="5055" b="4630"/>
          <a:stretch>
            <a:fillRect/>
          </a:stretch>
        </p:blipFill>
        <p:spPr bwMode="auto">
          <a:xfrm>
            <a:off x="120650" y="136525"/>
            <a:ext cx="650875" cy="6223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892" name="Group 4">
            <a:extLst>
              <a:ext uri="{FF2B5EF4-FFF2-40B4-BE49-F238E27FC236}">
                <a16:creationId xmlns:a16="http://schemas.microsoft.com/office/drawing/2014/main" id="{E3DD3EB3-82AB-43CF-9B45-B56E13979154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1752600"/>
            <a:ext cx="8991600" cy="5054600"/>
            <a:chOff x="48" y="1104"/>
            <a:chExt cx="5664" cy="3184"/>
          </a:xfrm>
        </p:grpSpPr>
        <p:pic>
          <p:nvPicPr>
            <p:cNvPr id="37894" name="Picture 5">
              <a:extLst>
                <a:ext uri="{FF2B5EF4-FFF2-40B4-BE49-F238E27FC236}">
                  <a16:creationId xmlns:a16="http://schemas.microsoft.com/office/drawing/2014/main" id="{A9295505-EFC3-47E8-8555-01DD26A60C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68" b="11136"/>
            <a:stretch>
              <a:fillRect/>
            </a:stretch>
          </p:blipFill>
          <p:spPr bwMode="auto">
            <a:xfrm>
              <a:off x="48" y="1104"/>
              <a:ext cx="5654" cy="3184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895" name="Freeform 6">
              <a:extLst>
                <a:ext uri="{FF2B5EF4-FFF2-40B4-BE49-F238E27FC236}">
                  <a16:creationId xmlns:a16="http://schemas.microsoft.com/office/drawing/2014/main" id="{BAEE1AF7-281F-47C6-9129-2B889BE10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" y="1680"/>
              <a:ext cx="2448" cy="768"/>
            </a:xfrm>
            <a:custGeom>
              <a:avLst/>
              <a:gdLst>
                <a:gd name="T0" fmla="*/ 2448 w 2448"/>
                <a:gd name="T1" fmla="*/ 192 h 768"/>
                <a:gd name="T2" fmla="*/ 1200 w 2448"/>
                <a:gd name="T3" fmla="*/ 96 h 768"/>
                <a:gd name="T4" fmla="*/ 0 w 2448"/>
                <a:gd name="T5" fmla="*/ 768 h 76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48" h="768">
                  <a:moveTo>
                    <a:pt x="2448" y="192"/>
                  </a:moveTo>
                  <a:cubicBezTo>
                    <a:pt x="2028" y="96"/>
                    <a:pt x="1608" y="0"/>
                    <a:pt x="1200" y="96"/>
                  </a:cubicBezTo>
                  <a:cubicBezTo>
                    <a:pt x="792" y="192"/>
                    <a:pt x="396" y="480"/>
                    <a:pt x="0" y="768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6" name="Freeform 7">
              <a:extLst>
                <a:ext uri="{FF2B5EF4-FFF2-40B4-BE49-F238E27FC236}">
                  <a16:creationId xmlns:a16="http://schemas.microsoft.com/office/drawing/2014/main" id="{FB27999F-A6F7-4235-A1CD-2D8E3174A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" y="1677"/>
              <a:ext cx="2447" cy="766"/>
            </a:xfrm>
            <a:custGeom>
              <a:avLst/>
              <a:gdLst>
                <a:gd name="T0" fmla="*/ 2447 w 2448"/>
                <a:gd name="T1" fmla="*/ 192 h 768"/>
                <a:gd name="T2" fmla="*/ 1200 w 2448"/>
                <a:gd name="T3" fmla="*/ 96 h 768"/>
                <a:gd name="T4" fmla="*/ 0 w 2448"/>
                <a:gd name="T5" fmla="*/ 766 h 76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48" h="768">
                  <a:moveTo>
                    <a:pt x="2448" y="192"/>
                  </a:moveTo>
                  <a:cubicBezTo>
                    <a:pt x="2028" y="96"/>
                    <a:pt x="1608" y="0"/>
                    <a:pt x="1200" y="96"/>
                  </a:cubicBezTo>
                  <a:cubicBezTo>
                    <a:pt x="792" y="192"/>
                    <a:pt x="396" y="480"/>
                    <a:pt x="0" y="768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7" name="Freeform 8">
              <a:extLst>
                <a:ext uri="{FF2B5EF4-FFF2-40B4-BE49-F238E27FC236}">
                  <a16:creationId xmlns:a16="http://schemas.microsoft.com/office/drawing/2014/main" id="{C1EA8C23-884A-4A6E-951E-9135D9A00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1872"/>
              <a:ext cx="2208" cy="576"/>
            </a:xfrm>
            <a:custGeom>
              <a:avLst/>
              <a:gdLst>
                <a:gd name="T0" fmla="*/ 2208 w 2208"/>
                <a:gd name="T1" fmla="*/ 0 h 576"/>
                <a:gd name="T2" fmla="*/ 816 w 2208"/>
                <a:gd name="T3" fmla="*/ 96 h 576"/>
                <a:gd name="T4" fmla="*/ 0 w 2208"/>
                <a:gd name="T5" fmla="*/ 576 h 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08" h="576">
                  <a:moveTo>
                    <a:pt x="2208" y="0"/>
                  </a:moveTo>
                  <a:cubicBezTo>
                    <a:pt x="1696" y="0"/>
                    <a:pt x="1184" y="0"/>
                    <a:pt x="816" y="96"/>
                  </a:cubicBezTo>
                  <a:cubicBezTo>
                    <a:pt x="448" y="192"/>
                    <a:pt x="136" y="496"/>
                    <a:pt x="0" y="576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8" name="Freeform 9">
              <a:extLst>
                <a:ext uri="{FF2B5EF4-FFF2-40B4-BE49-F238E27FC236}">
                  <a16:creationId xmlns:a16="http://schemas.microsoft.com/office/drawing/2014/main" id="{9E0CFF51-EF9E-4A4F-813F-FCD4E86F9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1872"/>
              <a:ext cx="2016" cy="624"/>
            </a:xfrm>
            <a:custGeom>
              <a:avLst/>
              <a:gdLst>
                <a:gd name="T0" fmla="*/ 2016 w 2208"/>
                <a:gd name="T1" fmla="*/ 0 h 576"/>
                <a:gd name="T2" fmla="*/ 745 w 2208"/>
                <a:gd name="T3" fmla="*/ 104 h 576"/>
                <a:gd name="T4" fmla="*/ 0 w 2208"/>
                <a:gd name="T5" fmla="*/ 624 h 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08" h="576">
                  <a:moveTo>
                    <a:pt x="2208" y="0"/>
                  </a:moveTo>
                  <a:cubicBezTo>
                    <a:pt x="1696" y="0"/>
                    <a:pt x="1184" y="0"/>
                    <a:pt x="816" y="96"/>
                  </a:cubicBezTo>
                  <a:cubicBezTo>
                    <a:pt x="448" y="192"/>
                    <a:pt x="136" y="496"/>
                    <a:pt x="0" y="576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9" name="Freeform 10">
              <a:extLst>
                <a:ext uri="{FF2B5EF4-FFF2-40B4-BE49-F238E27FC236}">
                  <a16:creationId xmlns:a16="http://schemas.microsoft.com/office/drawing/2014/main" id="{2FA47741-D355-4CDB-9FB6-9B7DEDFCB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" y="1872"/>
              <a:ext cx="1584" cy="96"/>
            </a:xfrm>
            <a:custGeom>
              <a:avLst/>
              <a:gdLst>
                <a:gd name="T0" fmla="*/ 1584 w 2208"/>
                <a:gd name="T1" fmla="*/ 0 h 576"/>
                <a:gd name="T2" fmla="*/ 585 w 2208"/>
                <a:gd name="T3" fmla="*/ 16 h 576"/>
                <a:gd name="T4" fmla="*/ 0 w 2208"/>
                <a:gd name="T5" fmla="*/ 96 h 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08" h="576">
                  <a:moveTo>
                    <a:pt x="2208" y="0"/>
                  </a:moveTo>
                  <a:cubicBezTo>
                    <a:pt x="1696" y="0"/>
                    <a:pt x="1184" y="0"/>
                    <a:pt x="816" y="96"/>
                  </a:cubicBezTo>
                  <a:cubicBezTo>
                    <a:pt x="448" y="192"/>
                    <a:pt x="136" y="496"/>
                    <a:pt x="0" y="576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0" name="Freeform 11">
              <a:extLst>
                <a:ext uri="{FF2B5EF4-FFF2-40B4-BE49-F238E27FC236}">
                  <a16:creationId xmlns:a16="http://schemas.microsoft.com/office/drawing/2014/main" id="{7DC12868-BCB0-4AD3-B99E-5EF03D50B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" y="1872"/>
              <a:ext cx="2436" cy="644"/>
            </a:xfrm>
            <a:custGeom>
              <a:avLst/>
              <a:gdLst>
                <a:gd name="T0" fmla="*/ 2436 w 2208"/>
                <a:gd name="T1" fmla="*/ 0 h 576"/>
                <a:gd name="T2" fmla="*/ 900 w 2208"/>
                <a:gd name="T3" fmla="*/ 107 h 576"/>
                <a:gd name="T4" fmla="*/ 0 w 2208"/>
                <a:gd name="T5" fmla="*/ 644 h 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08" h="576">
                  <a:moveTo>
                    <a:pt x="2208" y="0"/>
                  </a:moveTo>
                  <a:cubicBezTo>
                    <a:pt x="1696" y="0"/>
                    <a:pt x="1184" y="0"/>
                    <a:pt x="816" y="96"/>
                  </a:cubicBezTo>
                  <a:cubicBezTo>
                    <a:pt x="448" y="192"/>
                    <a:pt x="136" y="496"/>
                    <a:pt x="0" y="576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1" name="Freeform 12">
              <a:extLst>
                <a:ext uri="{FF2B5EF4-FFF2-40B4-BE49-F238E27FC236}">
                  <a16:creationId xmlns:a16="http://schemas.microsoft.com/office/drawing/2014/main" id="{7EF308DE-B0AA-4B2E-A329-BEAB7C649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2" y="1872"/>
              <a:ext cx="2064" cy="816"/>
            </a:xfrm>
            <a:custGeom>
              <a:avLst/>
              <a:gdLst>
                <a:gd name="T0" fmla="*/ 2064 w 2208"/>
                <a:gd name="T1" fmla="*/ 0 h 576"/>
                <a:gd name="T2" fmla="*/ 763 w 2208"/>
                <a:gd name="T3" fmla="*/ 136 h 576"/>
                <a:gd name="T4" fmla="*/ 0 w 2208"/>
                <a:gd name="T5" fmla="*/ 816 h 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08" h="576">
                  <a:moveTo>
                    <a:pt x="2208" y="0"/>
                  </a:moveTo>
                  <a:cubicBezTo>
                    <a:pt x="1696" y="0"/>
                    <a:pt x="1184" y="0"/>
                    <a:pt x="816" y="96"/>
                  </a:cubicBezTo>
                  <a:cubicBezTo>
                    <a:pt x="448" y="192"/>
                    <a:pt x="136" y="496"/>
                    <a:pt x="0" y="576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2" name="Freeform 13">
              <a:extLst>
                <a:ext uri="{FF2B5EF4-FFF2-40B4-BE49-F238E27FC236}">
                  <a16:creationId xmlns:a16="http://schemas.microsoft.com/office/drawing/2014/main" id="{5BC1F76F-A095-463B-9661-159BDD0E5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1872"/>
              <a:ext cx="1392" cy="1200"/>
            </a:xfrm>
            <a:custGeom>
              <a:avLst/>
              <a:gdLst>
                <a:gd name="T0" fmla="*/ 1392 w 2208"/>
                <a:gd name="T1" fmla="*/ 0 h 576"/>
                <a:gd name="T2" fmla="*/ 514 w 2208"/>
                <a:gd name="T3" fmla="*/ 200 h 576"/>
                <a:gd name="T4" fmla="*/ 0 w 2208"/>
                <a:gd name="T5" fmla="*/ 1200 h 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08" h="576">
                  <a:moveTo>
                    <a:pt x="2208" y="0"/>
                  </a:moveTo>
                  <a:cubicBezTo>
                    <a:pt x="1696" y="0"/>
                    <a:pt x="1184" y="0"/>
                    <a:pt x="816" y="96"/>
                  </a:cubicBezTo>
                  <a:cubicBezTo>
                    <a:pt x="448" y="192"/>
                    <a:pt x="136" y="496"/>
                    <a:pt x="0" y="576"/>
                  </a:cubicBez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3" name="Freeform 14">
              <a:extLst>
                <a:ext uri="{FF2B5EF4-FFF2-40B4-BE49-F238E27FC236}">
                  <a16:creationId xmlns:a16="http://schemas.microsoft.com/office/drawing/2014/main" id="{ABFA9765-1FD2-4218-8A5B-3DEFB904B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872"/>
              <a:ext cx="960" cy="1536"/>
            </a:xfrm>
            <a:custGeom>
              <a:avLst/>
              <a:gdLst>
                <a:gd name="T0" fmla="*/ 960 w 2208"/>
                <a:gd name="T1" fmla="*/ 0 h 576"/>
                <a:gd name="T2" fmla="*/ 355 w 2208"/>
                <a:gd name="T3" fmla="*/ 256 h 576"/>
                <a:gd name="T4" fmla="*/ 0 w 2208"/>
                <a:gd name="T5" fmla="*/ 1536 h 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08" h="576">
                  <a:moveTo>
                    <a:pt x="2208" y="0"/>
                  </a:moveTo>
                  <a:cubicBezTo>
                    <a:pt x="1696" y="0"/>
                    <a:pt x="1184" y="0"/>
                    <a:pt x="816" y="96"/>
                  </a:cubicBezTo>
                  <a:cubicBezTo>
                    <a:pt x="448" y="192"/>
                    <a:pt x="136" y="496"/>
                    <a:pt x="0" y="576"/>
                  </a:cubicBez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4" name="Freeform 15">
              <a:extLst>
                <a:ext uri="{FF2B5EF4-FFF2-40B4-BE49-F238E27FC236}">
                  <a16:creationId xmlns:a16="http://schemas.microsoft.com/office/drawing/2014/main" id="{6A1A5466-C926-4840-840B-412B05ADC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" y="1872"/>
              <a:ext cx="1506" cy="904"/>
            </a:xfrm>
            <a:custGeom>
              <a:avLst/>
              <a:gdLst>
                <a:gd name="T0" fmla="*/ 1506 w 2208"/>
                <a:gd name="T1" fmla="*/ 0 h 576"/>
                <a:gd name="T2" fmla="*/ 557 w 2208"/>
                <a:gd name="T3" fmla="*/ 151 h 576"/>
                <a:gd name="T4" fmla="*/ 0 w 2208"/>
                <a:gd name="T5" fmla="*/ 904 h 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08" h="576">
                  <a:moveTo>
                    <a:pt x="2208" y="0"/>
                  </a:moveTo>
                  <a:cubicBezTo>
                    <a:pt x="1696" y="0"/>
                    <a:pt x="1184" y="0"/>
                    <a:pt x="816" y="96"/>
                  </a:cubicBezTo>
                  <a:cubicBezTo>
                    <a:pt x="448" y="192"/>
                    <a:pt x="136" y="496"/>
                    <a:pt x="0" y="576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5" name="Freeform 16">
              <a:extLst>
                <a:ext uri="{FF2B5EF4-FFF2-40B4-BE49-F238E27FC236}">
                  <a16:creationId xmlns:a16="http://schemas.microsoft.com/office/drawing/2014/main" id="{B598E697-11C7-4671-BE0F-F16CB69D2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1872"/>
              <a:ext cx="1872" cy="816"/>
            </a:xfrm>
            <a:custGeom>
              <a:avLst/>
              <a:gdLst>
                <a:gd name="T0" fmla="*/ 1872 w 2208"/>
                <a:gd name="T1" fmla="*/ 0 h 576"/>
                <a:gd name="T2" fmla="*/ 692 w 2208"/>
                <a:gd name="T3" fmla="*/ 136 h 576"/>
                <a:gd name="T4" fmla="*/ 0 w 2208"/>
                <a:gd name="T5" fmla="*/ 816 h 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08" h="576">
                  <a:moveTo>
                    <a:pt x="2208" y="0"/>
                  </a:moveTo>
                  <a:cubicBezTo>
                    <a:pt x="1696" y="0"/>
                    <a:pt x="1184" y="0"/>
                    <a:pt x="816" y="96"/>
                  </a:cubicBezTo>
                  <a:cubicBezTo>
                    <a:pt x="448" y="192"/>
                    <a:pt x="136" y="496"/>
                    <a:pt x="0" y="576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6" name="Freeform 17">
              <a:extLst>
                <a:ext uri="{FF2B5EF4-FFF2-40B4-BE49-F238E27FC236}">
                  <a16:creationId xmlns:a16="http://schemas.microsoft.com/office/drawing/2014/main" id="{3F24E3D0-7365-4D58-9618-7B8A60B99CF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456" y="1872"/>
              <a:ext cx="864" cy="1248"/>
            </a:xfrm>
            <a:custGeom>
              <a:avLst/>
              <a:gdLst>
                <a:gd name="T0" fmla="*/ 864 w 2208"/>
                <a:gd name="T1" fmla="*/ 0 h 576"/>
                <a:gd name="T2" fmla="*/ 319 w 2208"/>
                <a:gd name="T3" fmla="*/ 208 h 576"/>
                <a:gd name="T4" fmla="*/ 0 w 2208"/>
                <a:gd name="T5" fmla="*/ 1248 h 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08" h="576">
                  <a:moveTo>
                    <a:pt x="2208" y="0"/>
                  </a:moveTo>
                  <a:cubicBezTo>
                    <a:pt x="1696" y="0"/>
                    <a:pt x="1184" y="0"/>
                    <a:pt x="816" y="96"/>
                  </a:cubicBezTo>
                  <a:cubicBezTo>
                    <a:pt x="448" y="192"/>
                    <a:pt x="136" y="496"/>
                    <a:pt x="0" y="576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7" name="Freeform 18">
              <a:extLst>
                <a:ext uri="{FF2B5EF4-FFF2-40B4-BE49-F238E27FC236}">
                  <a16:creationId xmlns:a16="http://schemas.microsoft.com/office/drawing/2014/main" id="{11E936B0-3C99-4482-802E-99233196E49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456" y="1872"/>
              <a:ext cx="1872" cy="144"/>
            </a:xfrm>
            <a:custGeom>
              <a:avLst/>
              <a:gdLst>
                <a:gd name="T0" fmla="*/ 1872 w 2208"/>
                <a:gd name="T1" fmla="*/ 0 h 576"/>
                <a:gd name="T2" fmla="*/ 692 w 2208"/>
                <a:gd name="T3" fmla="*/ 24 h 576"/>
                <a:gd name="T4" fmla="*/ 0 w 2208"/>
                <a:gd name="T5" fmla="*/ 144 h 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08" h="576">
                  <a:moveTo>
                    <a:pt x="2208" y="0"/>
                  </a:moveTo>
                  <a:cubicBezTo>
                    <a:pt x="1696" y="0"/>
                    <a:pt x="1184" y="0"/>
                    <a:pt x="816" y="96"/>
                  </a:cubicBezTo>
                  <a:cubicBezTo>
                    <a:pt x="448" y="192"/>
                    <a:pt x="136" y="496"/>
                    <a:pt x="0" y="576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8" name="Freeform 19">
              <a:extLst>
                <a:ext uri="{FF2B5EF4-FFF2-40B4-BE49-F238E27FC236}">
                  <a16:creationId xmlns:a16="http://schemas.microsoft.com/office/drawing/2014/main" id="{73D3E0F2-E824-43BA-B1A8-8247C25F88BA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3456" y="1776"/>
              <a:ext cx="2112" cy="96"/>
            </a:xfrm>
            <a:custGeom>
              <a:avLst/>
              <a:gdLst>
                <a:gd name="T0" fmla="*/ 2112 w 2208"/>
                <a:gd name="T1" fmla="*/ 0 h 576"/>
                <a:gd name="T2" fmla="*/ 781 w 2208"/>
                <a:gd name="T3" fmla="*/ 16 h 576"/>
                <a:gd name="T4" fmla="*/ 0 w 2208"/>
                <a:gd name="T5" fmla="*/ 96 h 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08" h="576">
                  <a:moveTo>
                    <a:pt x="2208" y="0"/>
                  </a:moveTo>
                  <a:cubicBezTo>
                    <a:pt x="1696" y="0"/>
                    <a:pt x="1184" y="0"/>
                    <a:pt x="816" y="96"/>
                  </a:cubicBezTo>
                  <a:cubicBezTo>
                    <a:pt x="448" y="192"/>
                    <a:pt x="136" y="496"/>
                    <a:pt x="0" y="576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9" name="Freeform 20">
              <a:extLst>
                <a:ext uri="{FF2B5EF4-FFF2-40B4-BE49-F238E27FC236}">
                  <a16:creationId xmlns:a16="http://schemas.microsoft.com/office/drawing/2014/main" id="{187A9970-E9F0-4E4C-980F-42A51D357D6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456" y="1872"/>
              <a:ext cx="768" cy="576"/>
            </a:xfrm>
            <a:custGeom>
              <a:avLst/>
              <a:gdLst>
                <a:gd name="T0" fmla="*/ 768 w 2208"/>
                <a:gd name="T1" fmla="*/ 0 h 576"/>
                <a:gd name="T2" fmla="*/ 284 w 2208"/>
                <a:gd name="T3" fmla="*/ 96 h 576"/>
                <a:gd name="T4" fmla="*/ 0 w 2208"/>
                <a:gd name="T5" fmla="*/ 576 h 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08" h="576">
                  <a:moveTo>
                    <a:pt x="2208" y="0"/>
                  </a:moveTo>
                  <a:cubicBezTo>
                    <a:pt x="1696" y="0"/>
                    <a:pt x="1184" y="0"/>
                    <a:pt x="816" y="96"/>
                  </a:cubicBezTo>
                  <a:cubicBezTo>
                    <a:pt x="448" y="192"/>
                    <a:pt x="136" y="496"/>
                    <a:pt x="0" y="576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0" name="Freeform 21">
              <a:extLst>
                <a:ext uri="{FF2B5EF4-FFF2-40B4-BE49-F238E27FC236}">
                  <a16:creationId xmlns:a16="http://schemas.microsoft.com/office/drawing/2014/main" id="{C5CC272E-67C2-4B37-B3EE-61749A35E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1872"/>
              <a:ext cx="288" cy="480"/>
            </a:xfrm>
            <a:custGeom>
              <a:avLst/>
              <a:gdLst>
                <a:gd name="T0" fmla="*/ 0 w 288"/>
                <a:gd name="T1" fmla="*/ 0 h 480"/>
                <a:gd name="T2" fmla="*/ 240 w 288"/>
                <a:gd name="T3" fmla="*/ 192 h 480"/>
                <a:gd name="T4" fmla="*/ 288 w 288"/>
                <a:gd name="T5" fmla="*/ 480 h 4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480">
                  <a:moveTo>
                    <a:pt x="0" y="0"/>
                  </a:moveTo>
                  <a:cubicBezTo>
                    <a:pt x="96" y="56"/>
                    <a:pt x="192" y="112"/>
                    <a:pt x="240" y="192"/>
                  </a:cubicBezTo>
                  <a:cubicBezTo>
                    <a:pt x="288" y="272"/>
                    <a:pt x="288" y="376"/>
                    <a:pt x="288" y="48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1" name="Freeform 22">
              <a:extLst>
                <a:ext uri="{FF2B5EF4-FFF2-40B4-BE49-F238E27FC236}">
                  <a16:creationId xmlns:a16="http://schemas.microsoft.com/office/drawing/2014/main" id="{49FB3C3D-5CAF-447E-9BB9-4FB26CB73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1872"/>
              <a:ext cx="528" cy="624"/>
            </a:xfrm>
            <a:custGeom>
              <a:avLst/>
              <a:gdLst>
                <a:gd name="T0" fmla="*/ 0 w 288"/>
                <a:gd name="T1" fmla="*/ 0 h 480"/>
                <a:gd name="T2" fmla="*/ 440 w 288"/>
                <a:gd name="T3" fmla="*/ 250 h 480"/>
                <a:gd name="T4" fmla="*/ 528 w 288"/>
                <a:gd name="T5" fmla="*/ 624 h 4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480">
                  <a:moveTo>
                    <a:pt x="0" y="0"/>
                  </a:moveTo>
                  <a:cubicBezTo>
                    <a:pt x="96" y="56"/>
                    <a:pt x="192" y="112"/>
                    <a:pt x="240" y="192"/>
                  </a:cubicBezTo>
                  <a:cubicBezTo>
                    <a:pt x="288" y="272"/>
                    <a:pt x="288" y="376"/>
                    <a:pt x="288" y="48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2" name="Freeform 23">
              <a:extLst>
                <a:ext uri="{FF2B5EF4-FFF2-40B4-BE49-F238E27FC236}">
                  <a16:creationId xmlns:a16="http://schemas.microsoft.com/office/drawing/2014/main" id="{A55B82F8-FB51-439A-A245-3064E5CEC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1872"/>
              <a:ext cx="672" cy="960"/>
            </a:xfrm>
            <a:custGeom>
              <a:avLst/>
              <a:gdLst>
                <a:gd name="T0" fmla="*/ 0 w 288"/>
                <a:gd name="T1" fmla="*/ 0 h 480"/>
                <a:gd name="T2" fmla="*/ 560 w 288"/>
                <a:gd name="T3" fmla="*/ 384 h 480"/>
                <a:gd name="T4" fmla="*/ 672 w 288"/>
                <a:gd name="T5" fmla="*/ 960 h 4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480">
                  <a:moveTo>
                    <a:pt x="0" y="0"/>
                  </a:moveTo>
                  <a:cubicBezTo>
                    <a:pt x="96" y="56"/>
                    <a:pt x="192" y="112"/>
                    <a:pt x="240" y="192"/>
                  </a:cubicBezTo>
                  <a:cubicBezTo>
                    <a:pt x="288" y="272"/>
                    <a:pt x="288" y="376"/>
                    <a:pt x="288" y="48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3" name="Freeform 24">
              <a:extLst>
                <a:ext uri="{FF2B5EF4-FFF2-40B4-BE49-F238E27FC236}">
                  <a16:creationId xmlns:a16="http://schemas.microsoft.com/office/drawing/2014/main" id="{0E833277-05E3-4CD0-A869-AB39CFC34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1872"/>
              <a:ext cx="104" cy="240"/>
            </a:xfrm>
            <a:custGeom>
              <a:avLst/>
              <a:gdLst>
                <a:gd name="T0" fmla="*/ 0 w 104"/>
                <a:gd name="T1" fmla="*/ 0 h 240"/>
                <a:gd name="T2" fmla="*/ 96 w 104"/>
                <a:gd name="T3" fmla="*/ 144 h 240"/>
                <a:gd name="T4" fmla="*/ 48 w 104"/>
                <a:gd name="T5" fmla="*/ 240 h 2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4" h="240">
                  <a:moveTo>
                    <a:pt x="0" y="0"/>
                  </a:moveTo>
                  <a:cubicBezTo>
                    <a:pt x="44" y="52"/>
                    <a:pt x="88" y="104"/>
                    <a:pt x="96" y="144"/>
                  </a:cubicBezTo>
                  <a:cubicBezTo>
                    <a:pt x="104" y="184"/>
                    <a:pt x="76" y="212"/>
                    <a:pt x="48" y="240"/>
                  </a:cubicBez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4" name="Freeform 25">
              <a:extLst>
                <a:ext uri="{FF2B5EF4-FFF2-40B4-BE49-F238E27FC236}">
                  <a16:creationId xmlns:a16="http://schemas.microsoft.com/office/drawing/2014/main" id="{7BFF223C-9302-4877-A57E-5C0415FD5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72"/>
              <a:ext cx="576" cy="528"/>
            </a:xfrm>
            <a:custGeom>
              <a:avLst/>
              <a:gdLst>
                <a:gd name="T0" fmla="*/ 576 w 576"/>
                <a:gd name="T1" fmla="*/ 0 h 528"/>
                <a:gd name="T2" fmla="*/ 144 w 576"/>
                <a:gd name="T3" fmla="*/ 288 h 528"/>
                <a:gd name="T4" fmla="*/ 0 w 576"/>
                <a:gd name="T5" fmla="*/ 528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76" h="528">
                  <a:moveTo>
                    <a:pt x="576" y="0"/>
                  </a:moveTo>
                  <a:cubicBezTo>
                    <a:pt x="408" y="100"/>
                    <a:pt x="240" y="200"/>
                    <a:pt x="144" y="288"/>
                  </a:cubicBezTo>
                  <a:cubicBezTo>
                    <a:pt x="48" y="376"/>
                    <a:pt x="24" y="452"/>
                    <a:pt x="0" y="528"/>
                  </a:cubicBez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oval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5" name="Freeform 26">
              <a:extLst>
                <a:ext uri="{FF2B5EF4-FFF2-40B4-BE49-F238E27FC236}">
                  <a16:creationId xmlns:a16="http://schemas.microsoft.com/office/drawing/2014/main" id="{9E9C3E9D-99B4-470C-8213-01F4826E40C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456" y="1872"/>
              <a:ext cx="2229" cy="70"/>
            </a:xfrm>
            <a:custGeom>
              <a:avLst/>
              <a:gdLst>
                <a:gd name="T0" fmla="*/ 2229 w 2208"/>
                <a:gd name="T1" fmla="*/ 0 h 576"/>
                <a:gd name="T2" fmla="*/ 824 w 2208"/>
                <a:gd name="T3" fmla="*/ 12 h 576"/>
                <a:gd name="T4" fmla="*/ 0 w 2208"/>
                <a:gd name="T5" fmla="*/ 70 h 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08" h="576">
                  <a:moveTo>
                    <a:pt x="2208" y="0"/>
                  </a:moveTo>
                  <a:cubicBezTo>
                    <a:pt x="1696" y="0"/>
                    <a:pt x="1184" y="0"/>
                    <a:pt x="816" y="96"/>
                  </a:cubicBezTo>
                  <a:cubicBezTo>
                    <a:pt x="448" y="192"/>
                    <a:pt x="136" y="496"/>
                    <a:pt x="0" y="576"/>
                  </a:cubicBez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6" name="Freeform 27">
              <a:extLst>
                <a:ext uri="{FF2B5EF4-FFF2-40B4-BE49-F238E27FC236}">
                  <a16:creationId xmlns:a16="http://schemas.microsoft.com/office/drawing/2014/main" id="{CEF4D043-1DF1-41E1-AA0C-4B7396062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1872"/>
              <a:ext cx="1488" cy="288"/>
            </a:xfrm>
            <a:custGeom>
              <a:avLst/>
              <a:gdLst>
                <a:gd name="T0" fmla="*/ 1488 w 2208"/>
                <a:gd name="T1" fmla="*/ 0 h 576"/>
                <a:gd name="T2" fmla="*/ 550 w 2208"/>
                <a:gd name="T3" fmla="*/ 48 h 576"/>
                <a:gd name="T4" fmla="*/ 0 w 2208"/>
                <a:gd name="T5" fmla="*/ 288 h 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08" h="576">
                  <a:moveTo>
                    <a:pt x="2208" y="0"/>
                  </a:moveTo>
                  <a:cubicBezTo>
                    <a:pt x="1696" y="0"/>
                    <a:pt x="1184" y="0"/>
                    <a:pt x="816" y="96"/>
                  </a:cubicBezTo>
                  <a:cubicBezTo>
                    <a:pt x="448" y="192"/>
                    <a:pt x="136" y="496"/>
                    <a:pt x="0" y="576"/>
                  </a:cubicBez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7" name="Line 28">
              <a:extLst>
                <a:ext uri="{FF2B5EF4-FFF2-40B4-BE49-F238E27FC236}">
                  <a16:creationId xmlns:a16="http://schemas.microsoft.com/office/drawing/2014/main" id="{726F7728-C859-4291-86D9-8F0EBCD00A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48"/>
              <a:ext cx="2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8" name="Line 29">
              <a:extLst>
                <a:ext uri="{FF2B5EF4-FFF2-40B4-BE49-F238E27FC236}">
                  <a16:creationId xmlns:a16="http://schemas.microsoft.com/office/drawing/2014/main" id="{44AC8576-5233-4439-A4A3-E8EBDA4364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2" y="2496"/>
              <a:ext cx="48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9" name="Line 30">
              <a:extLst>
                <a:ext uri="{FF2B5EF4-FFF2-40B4-BE49-F238E27FC236}">
                  <a16:creationId xmlns:a16="http://schemas.microsoft.com/office/drawing/2014/main" id="{CB482712-1ACE-460B-8B31-291E10FCA6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08" y="2688"/>
              <a:ext cx="176" cy="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0" name="Line 31">
              <a:extLst>
                <a:ext uri="{FF2B5EF4-FFF2-40B4-BE49-F238E27FC236}">
                  <a16:creationId xmlns:a16="http://schemas.microsoft.com/office/drawing/2014/main" id="{3D46700C-E149-45CE-AA19-BC3A044F60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19" y="2533"/>
              <a:ext cx="368" cy="15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1" name="Line 32">
              <a:extLst>
                <a:ext uri="{FF2B5EF4-FFF2-40B4-BE49-F238E27FC236}">
                  <a16:creationId xmlns:a16="http://schemas.microsoft.com/office/drawing/2014/main" id="{965A9B4E-5BC4-4E92-92D5-57B19A8577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8" y="2468"/>
              <a:ext cx="235" cy="6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2" name="Line 33">
              <a:extLst>
                <a:ext uri="{FF2B5EF4-FFF2-40B4-BE49-F238E27FC236}">
                  <a16:creationId xmlns:a16="http://schemas.microsoft.com/office/drawing/2014/main" id="{ADC74660-7198-472F-9AB2-8E01CA6ADB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3" y="2495"/>
              <a:ext cx="416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3" name="Line 34">
              <a:extLst>
                <a:ext uri="{FF2B5EF4-FFF2-40B4-BE49-F238E27FC236}">
                  <a16:creationId xmlns:a16="http://schemas.microsoft.com/office/drawing/2014/main" id="{4FC55ACC-AECC-4144-BDC4-63C67D4271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" y="2689"/>
              <a:ext cx="395" cy="10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4" name="Line 35">
              <a:extLst>
                <a:ext uri="{FF2B5EF4-FFF2-40B4-BE49-F238E27FC236}">
                  <a16:creationId xmlns:a16="http://schemas.microsoft.com/office/drawing/2014/main" id="{E36743E4-A727-4E87-B23A-CBF1BF4BD6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9" y="2347"/>
              <a:ext cx="245" cy="14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5" name="Line 36">
              <a:extLst>
                <a:ext uri="{FF2B5EF4-FFF2-40B4-BE49-F238E27FC236}">
                  <a16:creationId xmlns:a16="http://schemas.microsoft.com/office/drawing/2014/main" id="{FA2B04FF-A759-4AB4-9280-69300F8A47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2496"/>
              <a:ext cx="128" cy="3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6" name="Line 37">
              <a:extLst>
                <a:ext uri="{FF2B5EF4-FFF2-40B4-BE49-F238E27FC236}">
                  <a16:creationId xmlns:a16="http://schemas.microsoft.com/office/drawing/2014/main" id="{505292FC-80B2-4650-8AEF-018BA0CABB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3" y="2823"/>
              <a:ext cx="214" cy="31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7" name="Line 38">
              <a:extLst>
                <a:ext uri="{FF2B5EF4-FFF2-40B4-BE49-F238E27FC236}">
                  <a16:creationId xmlns:a16="http://schemas.microsoft.com/office/drawing/2014/main" id="{2C05E289-5161-4081-ACC6-4188C299FA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0" y="2467"/>
              <a:ext cx="110" cy="6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8" name="Line 39">
              <a:extLst>
                <a:ext uri="{FF2B5EF4-FFF2-40B4-BE49-F238E27FC236}">
                  <a16:creationId xmlns:a16="http://schemas.microsoft.com/office/drawing/2014/main" id="{D2D54965-BD3D-45A5-8261-4FA4A0A25E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7" y="2464"/>
              <a:ext cx="247" cy="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9" name="Line 40">
              <a:extLst>
                <a:ext uri="{FF2B5EF4-FFF2-40B4-BE49-F238E27FC236}">
                  <a16:creationId xmlns:a16="http://schemas.microsoft.com/office/drawing/2014/main" id="{C0B594FB-05CB-41E6-8817-1F67412C46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10" y="1768"/>
              <a:ext cx="279" cy="2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0" name="Line 41">
              <a:extLst>
                <a:ext uri="{FF2B5EF4-FFF2-40B4-BE49-F238E27FC236}">
                  <a16:creationId xmlns:a16="http://schemas.microsoft.com/office/drawing/2014/main" id="{3A9294CB-C109-4FBF-9FC3-39A3230B54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44" y="2045"/>
              <a:ext cx="1068" cy="4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1" name="Freeform 42">
              <a:extLst>
                <a:ext uri="{FF2B5EF4-FFF2-40B4-BE49-F238E27FC236}">
                  <a16:creationId xmlns:a16="http://schemas.microsoft.com/office/drawing/2014/main" id="{E9104AC4-ABD8-44D7-9826-C16F3C44BEBD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3360" y="1725"/>
              <a:ext cx="96" cy="144"/>
            </a:xfrm>
            <a:custGeom>
              <a:avLst/>
              <a:gdLst>
                <a:gd name="T0" fmla="*/ 0 w 288"/>
                <a:gd name="T1" fmla="*/ 0 h 480"/>
                <a:gd name="T2" fmla="*/ 80 w 288"/>
                <a:gd name="T3" fmla="*/ 58 h 480"/>
                <a:gd name="T4" fmla="*/ 96 w 288"/>
                <a:gd name="T5" fmla="*/ 144 h 4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480">
                  <a:moveTo>
                    <a:pt x="0" y="0"/>
                  </a:moveTo>
                  <a:cubicBezTo>
                    <a:pt x="96" y="56"/>
                    <a:pt x="192" y="112"/>
                    <a:pt x="240" y="192"/>
                  </a:cubicBezTo>
                  <a:cubicBezTo>
                    <a:pt x="288" y="272"/>
                    <a:pt x="288" y="376"/>
                    <a:pt x="288" y="48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2" name="Freeform 43">
              <a:extLst>
                <a:ext uri="{FF2B5EF4-FFF2-40B4-BE49-F238E27FC236}">
                  <a16:creationId xmlns:a16="http://schemas.microsoft.com/office/drawing/2014/main" id="{7075E0D9-7CC6-4FD4-B9CD-28294B6E17C0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3120" y="1485"/>
              <a:ext cx="336" cy="384"/>
            </a:xfrm>
            <a:custGeom>
              <a:avLst/>
              <a:gdLst>
                <a:gd name="T0" fmla="*/ 0 w 288"/>
                <a:gd name="T1" fmla="*/ 0 h 480"/>
                <a:gd name="T2" fmla="*/ 280 w 288"/>
                <a:gd name="T3" fmla="*/ 154 h 480"/>
                <a:gd name="T4" fmla="*/ 336 w 288"/>
                <a:gd name="T5" fmla="*/ 384 h 4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480">
                  <a:moveTo>
                    <a:pt x="0" y="0"/>
                  </a:moveTo>
                  <a:cubicBezTo>
                    <a:pt x="96" y="56"/>
                    <a:pt x="192" y="112"/>
                    <a:pt x="240" y="192"/>
                  </a:cubicBezTo>
                  <a:cubicBezTo>
                    <a:pt x="288" y="272"/>
                    <a:pt x="288" y="376"/>
                    <a:pt x="288" y="48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3" name="Freeform 44">
              <a:extLst>
                <a:ext uri="{FF2B5EF4-FFF2-40B4-BE49-F238E27FC236}">
                  <a16:creationId xmlns:a16="http://schemas.microsoft.com/office/drawing/2014/main" id="{F0EF8DDE-83E4-41A5-B8F7-83A85003A7E3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400" y="1485"/>
              <a:ext cx="1056" cy="384"/>
            </a:xfrm>
            <a:custGeom>
              <a:avLst/>
              <a:gdLst>
                <a:gd name="T0" fmla="*/ 0 w 288"/>
                <a:gd name="T1" fmla="*/ 0 h 480"/>
                <a:gd name="T2" fmla="*/ 880 w 288"/>
                <a:gd name="T3" fmla="*/ 154 h 480"/>
                <a:gd name="T4" fmla="*/ 1056 w 288"/>
                <a:gd name="T5" fmla="*/ 384 h 4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480">
                  <a:moveTo>
                    <a:pt x="0" y="0"/>
                  </a:moveTo>
                  <a:cubicBezTo>
                    <a:pt x="96" y="56"/>
                    <a:pt x="192" y="112"/>
                    <a:pt x="240" y="192"/>
                  </a:cubicBezTo>
                  <a:cubicBezTo>
                    <a:pt x="288" y="272"/>
                    <a:pt x="288" y="376"/>
                    <a:pt x="288" y="48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4" name="Freeform 45">
              <a:extLst>
                <a:ext uri="{FF2B5EF4-FFF2-40B4-BE49-F238E27FC236}">
                  <a16:creationId xmlns:a16="http://schemas.microsoft.com/office/drawing/2014/main" id="{7D3FAA2A-5568-4B62-AB0B-546C8BA48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1485"/>
              <a:ext cx="720" cy="96"/>
            </a:xfrm>
            <a:custGeom>
              <a:avLst/>
              <a:gdLst>
                <a:gd name="T0" fmla="*/ 0 w 720"/>
                <a:gd name="T1" fmla="*/ 0 h 96"/>
                <a:gd name="T2" fmla="*/ 432 w 720"/>
                <a:gd name="T3" fmla="*/ 96 h 96"/>
                <a:gd name="T4" fmla="*/ 720 w 720"/>
                <a:gd name="T5" fmla="*/ 0 h 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0" h="96">
                  <a:moveTo>
                    <a:pt x="0" y="0"/>
                  </a:moveTo>
                  <a:cubicBezTo>
                    <a:pt x="156" y="48"/>
                    <a:pt x="312" y="96"/>
                    <a:pt x="432" y="96"/>
                  </a:cubicBezTo>
                  <a:cubicBezTo>
                    <a:pt x="552" y="96"/>
                    <a:pt x="636" y="48"/>
                    <a:pt x="720" y="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5" name="Freeform 46">
              <a:extLst>
                <a:ext uri="{FF2B5EF4-FFF2-40B4-BE49-F238E27FC236}">
                  <a16:creationId xmlns:a16="http://schemas.microsoft.com/office/drawing/2014/main" id="{EF7DE018-4D4F-4126-A5A6-00C5C543E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1485"/>
              <a:ext cx="960" cy="240"/>
            </a:xfrm>
            <a:custGeom>
              <a:avLst/>
              <a:gdLst>
                <a:gd name="T0" fmla="*/ 0 w 960"/>
                <a:gd name="T1" fmla="*/ 0 h 240"/>
                <a:gd name="T2" fmla="*/ 384 w 960"/>
                <a:gd name="T3" fmla="*/ 192 h 240"/>
                <a:gd name="T4" fmla="*/ 960 w 960"/>
                <a:gd name="T5" fmla="*/ 240 h 2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0" h="240">
                  <a:moveTo>
                    <a:pt x="0" y="0"/>
                  </a:moveTo>
                  <a:cubicBezTo>
                    <a:pt x="112" y="76"/>
                    <a:pt x="224" y="152"/>
                    <a:pt x="384" y="192"/>
                  </a:cubicBezTo>
                  <a:cubicBezTo>
                    <a:pt x="544" y="232"/>
                    <a:pt x="752" y="236"/>
                    <a:pt x="960" y="24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6" name="Freeform 47">
              <a:extLst>
                <a:ext uri="{FF2B5EF4-FFF2-40B4-BE49-F238E27FC236}">
                  <a16:creationId xmlns:a16="http://schemas.microsoft.com/office/drawing/2014/main" id="{09D520CC-494F-47ED-9C8D-CAF792F05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" y="1485"/>
              <a:ext cx="240" cy="240"/>
            </a:xfrm>
            <a:custGeom>
              <a:avLst/>
              <a:gdLst>
                <a:gd name="T0" fmla="*/ 0 w 960"/>
                <a:gd name="T1" fmla="*/ 0 h 240"/>
                <a:gd name="T2" fmla="*/ 96 w 960"/>
                <a:gd name="T3" fmla="*/ 192 h 240"/>
                <a:gd name="T4" fmla="*/ 240 w 960"/>
                <a:gd name="T5" fmla="*/ 240 h 2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0" h="240">
                  <a:moveTo>
                    <a:pt x="0" y="0"/>
                  </a:moveTo>
                  <a:cubicBezTo>
                    <a:pt x="112" y="76"/>
                    <a:pt x="224" y="152"/>
                    <a:pt x="384" y="192"/>
                  </a:cubicBezTo>
                  <a:cubicBezTo>
                    <a:pt x="544" y="232"/>
                    <a:pt x="752" y="236"/>
                    <a:pt x="960" y="24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7" name="Freeform 48">
              <a:extLst>
                <a:ext uri="{FF2B5EF4-FFF2-40B4-BE49-F238E27FC236}">
                  <a16:creationId xmlns:a16="http://schemas.microsoft.com/office/drawing/2014/main" id="{F9D73938-894B-47A9-874A-EE916D4D1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0" y="1573"/>
              <a:ext cx="2208" cy="200"/>
            </a:xfrm>
            <a:custGeom>
              <a:avLst/>
              <a:gdLst>
                <a:gd name="T0" fmla="*/ 0 w 2208"/>
                <a:gd name="T1" fmla="*/ 152 h 200"/>
                <a:gd name="T2" fmla="*/ 864 w 2208"/>
                <a:gd name="T3" fmla="*/ 8 h 200"/>
                <a:gd name="T4" fmla="*/ 2208 w 2208"/>
                <a:gd name="T5" fmla="*/ 200 h 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08" h="200">
                  <a:moveTo>
                    <a:pt x="0" y="152"/>
                  </a:moveTo>
                  <a:cubicBezTo>
                    <a:pt x="248" y="76"/>
                    <a:pt x="496" y="0"/>
                    <a:pt x="864" y="8"/>
                  </a:cubicBezTo>
                  <a:cubicBezTo>
                    <a:pt x="1232" y="16"/>
                    <a:pt x="1720" y="108"/>
                    <a:pt x="2208" y="20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8" name="Freeform 49">
              <a:extLst>
                <a:ext uri="{FF2B5EF4-FFF2-40B4-BE49-F238E27FC236}">
                  <a16:creationId xmlns:a16="http://schemas.microsoft.com/office/drawing/2014/main" id="{31F142B1-128A-431F-B6F9-6BFE5203E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2157"/>
              <a:ext cx="912" cy="328"/>
            </a:xfrm>
            <a:custGeom>
              <a:avLst/>
              <a:gdLst>
                <a:gd name="T0" fmla="*/ 0 w 912"/>
                <a:gd name="T1" fmla="*/ 0 h 328"/>
                <a:gd name="T2" fmla="*/ 432 w 912"/>
                <a:gd name="T3" fmla="*/ 288 h 328"/>
                <a:gd name="T4" fmla="*/ 912 w 912"/>
                <a:gd name="T5" fmla="*/ 240 h 3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2" h="328">
                  <a:moveTo>
                    <a:pt x="0" y="0"/>
                  </a:moveTo>
                  <a:cubicBezTo>
                    <a:pt x="140" y="124"/>
                    <a:pt x="280" y="248"/>
                    <a:pt x="432" y="288"/>
                  </a:cubicBezTo>
                  <a:cubicBezTo>
                    <a:pt x="584" y="328"/>
                    <a:pt x="748" y="284"/>
                    <a:pt x="912" y="240"/>
                  </a:cubicBez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9" name="Freeform 50">
              <a:extLst>
                <a:ext uri="{FF2B5EF4-FFF2-40B4-BE49-F238E27FC236}">
                  <a16:creationId xmlns:a16="http://schemas.microsoft.com/office/drawing/2014/main" id="{D607A3B9-8460-4487-9470-E4C8D8864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0" y="2013"/>
              <a:ext cx="1008" cy="1104"/>
            </a:xfrm>
            <a:custGeom>
              <a:avLst/>
              <a:gdLst>
                <a:gd name="T0" fmla="*/ 0 w 1008"/>
                <a:gd name="T1" fmla="*/ 1104 h 1104"/>
                <a:gd name="T2" fmla="*/ 672 w 1008"/>
                <a:gd name="T3" fmla="*/ 672 h 1104"/>
                <a:gd name="T4" fmla="*/ 1008 w 1008"/>
                <a:gd name="T5" fmla="*/ 0 h 11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08" h="1104">
                  <a:moveTo>
                    <a:pt x="0" y="1104"/>
                  </a:moveTo>
                  <a:cubicBezTo>
                    <a:pt x="252" y="980"/>
                    <a:pt x="504" y="856"/>
                    <a:pt x="672" y="672"/>
                  </a:cubicBezTo>
                  <a:cubicBezTo>
                    <a:pt x="840" y="488"/>
                    <a:pt x="924" y="244"/>
                    <a:pt x="1008" y="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0" name="Freeform 51">
              <a:extLst>
                <a:ext uri="{FF2B5EF4-FFF2-40B4-BE49-F238E27FC236}">
                  <a16:creationId xmlns:a16="http://schemas.microsoft.com/office/drawing/2014/main" id="{A0B11725-DBF2-475D-A69B-034DA8B17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0" y="2349"/>
              <a:ext cx="864" cy="768"/>
            </a:xfrm>
            <a:custGeom>
              <a:avLst/>
              <a:gdLst>
                <a:gd name="T0" fmla="*/ 0 w 864"/>
                <a:gd name="T1" fmla="*/ 768 h 768"/>
                <a:gd name="T2" fmla="*/ 384 w 864"/>
                <a:gd name="T3" fmla="*/ 144 h 768"/>
                <a:gd name="T4" fmla="*/ 864 w 864"/>
                <a:gd name="T5" fmla="*/ 0 h 76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64" h="768">
                  <a:moveTo>
                    <a:pt x="0" y="768"/>
                  </a:moveTo>
                  <a:cubicBezTo>
                    <a:pt x="120" y="520"/>
                    <a:pt x="240" y="272"/>
                    <a:pt x="384" y="144"/>
                  </a:cubicBezTo>
                  <a:cubicBezTo>
                    <a:pt x="528" y="16"/>
                    <a:pt x="696" y="8"/>
                    <a:pt x="864" y="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1" name="Freeform 52">
              <a:extLst>
                <a:ext uri="{FF2B5EF4-FFF2-40B4-BE49-F238E27FC236}">
                  <a16:creationId xmlns:a16="http://schemas.microsoft.com/office/drawing/2014/main" id="{997563D0-DB66-40CD-99F4-B869CB090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0" y="2725"/>
              <a:ext cx="1248" cy="392"/>
            </a:xfrm>
            <a:custGeom>
              <a:avLst/>
              <a:gdLst>
                <a:gd name="T0" fmla="*/ 0 w 1248"/>
                <a:gd name="T1" fmla="*/ 392 h 392"/>
                <a:gd name="T2" fmla="*/ 672 w 1248"/>
                <a:gd name="T3" fmla="*/ 56 h 392"/>
                <a:gd name="T4" fmla="*/ 1248 w 1248"/>
                <a:gd name="T5" fmla="*/ 56 h 3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48" h="392">
                  <a:moveTo>
                    <a:pt x="0" y="392"/>
                  </a:moveTo>
                  <a:cubicBezTo>
                    <a:pt x="232" y="252"/>
                    <a:pt x="464" y="112"/>
                    <a:pt x="672" y="56"/>
                  </a:cubicBezTo>
                  <a:cubicBezTo>
                    <a:pt x="880" y="0"/>
                    <a:pt x="1064" y="28"/>
                    <a:pt x="1248" y="56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2" name="Freeform 53">
              <a:extLst>
                <a:ext uri="{FF2B5EF4-FFF2-40B4-BE49-F238E27FC236}">
                  <a16:creationId xmlns:a16="http://schemas.microsoft.com/office/drawing/2014/main" id="{63F058DB-0A0E-49AB-9A8B-FCA9769B3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0" y="2557"/>
              <a:ext cx="912" cy="512"/>
            </a:xfrm>
            <a:custGeom>
              <a:avLst/>
              <a:gdLst>
                <a:gd name="T0" fmla="*/ 0 w 912"/>
                <a:gd name="T1" fmla="*/ 512 h 512"/>
                <a:gd name="T2" fmla="*/ 432 w 912"/>
                <a:gd name="T3" fmla="*/ 80 h 512"/>
                <a:gd name="T4" fmla="*/ 912 w 912"/>
                <a:gd name="T5" fmla="*/ 32 h 5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2" h="512">
                  <a:moveTo>
                    <a:pt x="0" y="512"/>
                  </a:moveTo>
                  <a:cubicBezTo>
                    <a:pt x="140" y="336"/>
                    <a:pt x="280" y="160"/>
                    <a:pt x="432" y="80"/>
                  </a:cubicBezTo>
                  <a:cubicBezTo>
                    <a:pt x="584" y="0"/>
                    <a:pt x="748" y="16"/>
                    <a:pt x="912" y="32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3" name="Freeform 54">
              <a:extLst>
                <a:ext uri="{FF2B5EF4-FFF2-40B4-BE49-F238E27FC236}">
                  <a16:creationId xmlns:a16="http://schemas.microsoft.com/office/drawing/2014/main" id="{A8073B80-A2EA-4FBC-90DB-70414C1AD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349"/>
              <a:ext cx="56" cy="240"/>
            </a:xfrm>
            <a:custGeom>
              <a:avLst/>
              <a:gdLst>
                <a:gd name="T0" fmla="*/ 0 w 56"/>
                <a:gd name="T1" fmla="*/ 0 h 240"/>
                <a:gd name="T2" fmla="*/ 48 w 56"/>
                <a:gd name="T3" fmla="*/ 144 h 240"/>
                <a:gd name="T4" fmla="*/ 48 w 56"/>
                <a:gd name="T5" fmla="*/ 240 h 2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240">
                  <a:moveTo>
                    <a:pt x="0" y="0"/>
                  </a:moveTo>
                  <a:cubicBezTo>
                    <a:pt x="20" y="52"/>
                    <a:pt x="40" y="104"/>
                    <a:pt x="48" y="144"/>
                  </a:cubicBezTo>
                  <a:cubicBezTo>
                    <a:pt x="56" y="184"/>
                    <a:pt x="48" y="224"/>
                    <a:pt x="48" y="24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4" name="Freeform 55">
              <a:extLst>
                <a:ext uri="{FF2B5EF4-FFF2-40B4-BE49-F238E27FC236}">
                  <a16:creationId xmlns:a16="http://schemas.microsoft.com/office/drawing/2014/main" id="{9B49325F-066C-4508-BE50-DC99B0961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2" y="2589"/>
              <a:ext cx="334" cy="197"/>
            </a:xfrm>
            <a:custGeom>
              <a:avLst/>
              <a:gdLst>
                <a:gd name="T0" fmla="*/ 0 w 334"/>
                <a:gd name="T1" fmla="*/ 0 h 197"/>
                <a:gd name="T2" fmla="*/ 224 w 334"/>
                <a:gd name="T3" fmla="*/ 78 h 197"/>
                <a:gd name="T4" fmla="*/ 334 w 334"/>
                <a:gd name="T5" fmla="*/ 197 h 19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34" h="197">
                  <a:moveTo>
                    <a:pt x="0" y="0"/>
                  </a:moveTo>
                  <a:cubicBezTo>
                    <a:pt x="84" y="22"/>
                    <a:pt x="168" y="45"/>
                    <a:pt x="224" y="78"/>
                  </a:cubicBezTo>
                  <a:cubicBezTo>
                    <a:pt x="280" y="111"/>
                    <a:pt x="307" y="154"/>
                    <a:pt x="334" y="197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5" name="Freeform 56">
              <a:extLst>
                <a:ext uri="{FF2B5EF4-FFF2-40B4-BE49-F238E27FC236}">
                  <a16:creationId xmlns:a16="http://schemas.microsoft.com/office/drawing/2014/main" id="{48E77D66-A7E8-411B-B978-8685BEC46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2109"/>
              <a:ext cx="624" cy="288"/>
            </a:xfrm>
            <a:custGeom>
              <a:avLst/>
              <a:gdLst>
                <a:gd name="T0" fmla="*/ 0 w 624"/>
                <a:gd name="T1" fmla="*/ 288 h 288"/>
                <a:gd name="T2" fmla="*/ 384 w 624"/>
                <a:gd name="T3" fmla="*/ 192 h 288"/>
                <a:gd name="T4" fmla="*/ 624 w 624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4" h="288">
                  <a:moveTo>
                    <a:pt x="0" y="288"/>
                  </a:moveTo>
                  <a:cubicBezTo>
                    <a:pt x="140" y="264"/>
                    <a:pt x="280" y="240"/>
                    <a:pt x="384" y="192"/>
                  </a:cubicBezTo>
                  <a:cubicBezTo>
                    <a:pt x="488" y="144"/>
                    <a:pt x="556" y="72"/>
                    <a:pt x="624" y="0"/>
                  </a:cubicBez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6" name="Freeform 57">
              <a:extLst>
                <a:ext uri="{FF2B5EF4-FFF2-40B4-BE49-F238E27FC236}">
                  <a16:creationId xmlns:a16="http://schemas.microsoft.com/office/drawing/2014/main" id="{CCDDF8E8-D40D-4AE3-A945-CB1CA3D36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2109"/>
              <a:ext cx="1008" cy="1296"/>
            </a:xfrm>
            <a:custGeom>
              <a:avLst/>
              <a:gdLst>
                <a:gd name="T0" fmla="*/ 0 w 624"/>
                <a:gd name="T1" fmla="*/ 1296 h 288"/>
                <a:gd name="T2" fmla="*/ 620 w 624"/>
                <a:gd name="T3" fmla="*/ 864 h 288"/>
                <a:gd name="T4" fmla="*/ 1008 w 624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4" h="288">
                  <a:moveTo>
                    <a:pt x="0" y="288"/>
                  </a:moveTo>
                  <a:cubicBezTo>
                    <a:pt x="140" y="264"/>
                    <a:pt x="280" y="240"/>
                    <a:pt x="384" y="192"/>
                  </a:cubicBezTo>
                  <a:cubicBezTo>
                    <a:pt x="488" y="144"/>
                    <a:pt x="556" y="72"/>
                    <a:pt x="624" y="0"/>
                  </a:cubicBez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7" name="Freeform 58">
              <a:extLst>
                <a:ext uri="{FF2B5EF4-FFF2-40B4-BE49-F238E27FC236}">
                  <a16:creationId xmlns:a16="http://schemas.microsoft.com/office/drawing/2014/main" id="{00E59892-BDFC-4770-A6BE-91C7C28DE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2109"/>
              <a:ext cx="1440" cy="960"/>
            </a:xfrm>
            <a:custGeom>
              <a:avLst/>
              <a:gdLst>
                <a:gd name="T0" fmla="*/ 0 w 624"/>
                <a:gd name="T1" fmla="*/ 960 h 288"/>
                <a:gd name="T2" fmla="*/ 886 w 624"/>
                <a:gd name="T3" fmla="*/ 640 h 288"/>
                <a:gd name="T4" fmla="*/ 1440 w 624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4" h="288">
                  <a:moveTo>
                    <a:pt x="0" y="288"/>
                  </a:moveTo>
                  <a:cubicBezTo>
                    <a:pt x="140" y="264"/>
                    <a:pt x="280" y="240"/>
                    <a:pt x="384" y="192"/>
                  </a:cubicBezTo>
                  <a:cubicBezTo>
                    <a:pt x="488" y="144"/>
                    <a:pt x="556" y="72"/>
                    <a:pt x="624" y="0"/>
                  </a:cubicBez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8" name="Freeform 59">
              <a:extLst>
                <a:ext uri="{FF2B5EF4-FFF2-40B4-BE49-F238E27FC236}">
                  <a16:creationId xmlns:a16="http://schemas.microsoft.com/office/drawing/2014/main" id="{B6F79339-D2F7-463A-B890-BF6A9BEA0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3069"/>
              <a:ext cx="430" cy="339"/>
            </a:xfrm>
            <a:custGeom>
              <a:avLst/>
              <a:gdLst>
                <a:gd name="T0" fmla="*/ 0 w 430"/>
                <a:gd name="T1" fmla="*/ 0 h 339"/>
                <a:gd name="T2" fmla="*/ 288 w 430"/>
                <a:gd name="T3" fmla="*/ 144 h 339"/>
                <a:gd name="T4" fmla="*/ 430 w 430"/>
                <a:gd name="T5" fmla="*/ 339 h 3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0" h="339">
                  <a:moveTo>
                    <a:pt x="0" y="0"/>
                  </a:moveTo>
                  <a:cubicBezTo>
                    <a:pt x="108" y="44"/>
                    <a:pt x="216" y="88"/>
                    <a:pt x="288" y="144"/>
                  </a:cubicBezTo>
                  <a:cubicBezTo>
                    <a:pt x="360" y="200"/>
                    <a:pt x="395" y="269"/>
                    <a:pt x="430" y="339"/>
                  </a:cubicBez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9" name="Freeform 60">
              <a:extLst>
                <a:ext uri="{FF2B5EF4-FFF2-40B4-BE49-F238E27FC236}">
                  <a16:creationId xmlns:a16="http://schemas.microsoft.com/office/drawing/2014/main" id="{B3A775B0-699B-4186-9CFF-E34E134CD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4" y="1941"/>
              <a:ext cx="2208" cy="168"/>
            </a:xfrm>
            <a:custGeom>
              <a:avLst/>
              <a:gdLst>
                <a:gd name="T0" fmla="*/ 0 w 2208"/>
                <a:gd name="T1" fmla="*/ 168 h 168"/>
                <a:gd name="T2" fmla="*/ 1008 w 2208"/>
                <a:gd name="T3" fmla="*/ 24 h 168"/>
                <a:gd name="T4" fmla="*/ 2208 w 2208"/>
                <a:gd name="T5" fmla="*/ 24 h 16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08" h="168">
                  <a:moveTo>
                    <a:pt x="0" y="168"/>
                  </a:moveTo>
                  <a:cubicBezTo>
                    <a:pt x="320" y="108"/>
                    <a:pt x="640" y="48"/>
                    <a:pt x="1008" y="24"/>
                  </a:cubicBezTo>
                  <a:cubicBezTo>
                    <a:pt x="1376" y="0"/>
                    <a:pt x="1792" y="12"/>
                    <a:pt x="2208" y="24"/>
                  </a:cubicBez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50" name="Freeform 61">
              <a:extLst>
                <a:ext uri="{FF2B5EF4-FFF2-40B4-BE49-F238E27FC236}">
                  <a16:creationId xmlns:a16="http://schemas.microsoft.com/office/drawing/2014/main" id="{43A5248F-8F00-4AE3-AE8F-08B56D0B1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" y="2165"/>
              <a:ext cx="112" cy="909"/>
            </a:xfrm>
            <a:custGeom>
              <a:avLst/>
              <a:gdLst>
                <a:gd name="T0" fmla="*/ 0 w 430"/>
                <a:gd name="T1" fmla="*/ 0 h 339"/>
                <a:gd name="T2" fmla="*/ 75 w 430"/>
                <a:gd name="T3" fmla="*/ 386 h 339"/>
                <a:gd name="T4" fmla="*/ 112 w 430"/>
                <a:gd name="T5" fmla="*/ 909 h 3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0" h="339">
                  <a:moveTo>
                    <a:pt x="0" y="0"/>
                  </a:moveTo>
                  <a:cubicBezTo>
                    <a:pt x="108" y="44"/>
                    <a:pt x="216" y="88"/>
                    <a:pt x="288" y="144"/>
                  </a:cubicBezTo>
                  <a:cubicBezTo>
                    <a:pt x="360" y="200"/>
                    <a:pt x="395" y="269"/>
                    <a:pt x="430" y="339"/>
                  </a:cubicBez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51" name="Freeform 62">
              <a:extLst>
                <a:ext uri="{FF2B5EF4-FFF2-40B4-BE49-F238E27FC236}">
                  <a16:creationId xmlns:a16="http://schemas.microsoft.com/office/drawing/2014/main" id="{8E9CD2ED-83A9-4553-B80C-8E9D0D5EB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2397"/>
              <a:ext cx="816" cy="672"/>
            </a:xfrm>
            <a:custGeom>
              <a:avLst/>
              <a:gdLst>
                <a:gd name="T0" fmla="*/ 0 w 816"/>
                <a:gd name="T1" fmla="*/ 672 h 672"/>
                <a:gd name="T2" fmla="*/ 336 w 816"/>
                <a:gd name="T3" fmla="*/ 240 h 672"/>
                <a:gd name="T4" fmla="*/ 816 w 816"/>
                <a:gd name="T5" fmla="*/ 0 h 6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6" h="672">
                  <a:moveTo>
                    <a:pt x="0" y="672"/>
                  </a:moveTo>
                  <a:cubicBezTo>
                    <a:pt x="100" y="512"/>
                    <a:pt x="200" y="352"/>
                    <a:pt x="336" y="240"/>
                  </a:cubicBezTo>
                  <a:cubicBezTo>
                    <a:pt x="472" y="128"/>
                    <a:pt x="644" y="64"/>
                    <a:pt x="816" y="0"/>
                  </a:cubicBez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52" name="Freeform 63">
              <a:extLst>
                <a:ext uri="{FF2B5EF4-FFF2-40B4-BE49-F238E27FC236}">
                  <a16:creationId xmlns:a16="http://schemas.microsoft.com/office/drawing/2014/main" id="{F317AA30-0C41-4F17-BB90-479135914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917"/>
              <a:ext cx="3168" cy="1488"/>
            </a:xfrm>
            <a:custGeom>
              <a:avLst/>
              <a:gdLst>
                <a:gd name="T0" fmla="*/ 0 w 624"/>
                <a:gd name="T1" fmla="*/ 1488 h 288"/>
                <a:gd name="T2" fmla="*/ 1950 w 624"/>
                <a:gd name="T3" fmla="*/ 992 h 288"/>
                <a:gd name="T4" fmla="*/ 3168 w 624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4" h="288">
                  <a:moveTo>
                    <a:pt x="0" y="288"/>
                  </a:moveTo>
                  <a:cubicBezTo>
                    <a:pt x="140" y="264"/>
                    <a:pt x="280" y="240"/>
                    <a:pt x="384" y="192"/>
                  </a:cubicBezTo>
                  <a:cubicBezTo>
                    <a:pt x="488" y="144"/>
                    <a:pt x="556" y="72"/>
                    <a:pt x="624" y="0"/>
                  </a:cubicBez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7953" name="Group 64">
              <a:extLst>
                <a:ext uri="{FF2B5EF4-FFF2-40B4-BE49-F238E27FC236}">
                  <a16:creationId xmlns:a16="http://schemas.microsoft.com/office/drawing/2014/main" id="{2185594E-2FF3-49B3-AA2A-8967120B2F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" y="3915"/>
              <a:ext cx="1854" cy="261"/>
              <a:chOff x="240" y="3753"/>
              <a:chExt cx="1854" cy="261"/>
            </a:xfrm>
          </p:grpSpPr>
          <p:sp>
            <p:nvSpPr>
              <p:cNvPr id="37954" name="Rectangle 65">
                <a:extLst>
                  <a:ext uri="{FF2B5EF4-FFF2-40B4-BE49-F238E27FC236}">
                    <a16:creationId xmlns:a16="http://schemas.microsoft.com/office/drawing/2014/main" id="{538CA256-5E01-4AF7-BC3F-FEB8AF20AB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3753"/>
                <a:ext cx="1854" cy="261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chemeClr val="tx2"/>
                    </a:solidFill>
                    <a:latin typeface="Arial Rounded MT Bold" panose="020F0704030504030204" pitchFamily="34" charset="0"/>
                  </a:defRPr>
                </a:lvl1pPr>
                <a:lvl2pPr marL="742950" indent="-285750">
                  <a:defRPr sz="3200" b="1">
                    <a:solidFill>
                      <a:schemeClr val="tx2"/>
                    </a:solidFill>
                    <a:latin typeface="Arial Rounded MT Bold" panose="020F0704030504030204" pitchFamily="34" charset="0"/>
                  </a:defRPr>
                </a:lvl2pPr>
                <a:lvl3pPr marL="1143000" indent="-228600">
                  <a:defRPr sz="3200" b="1">
                    <a:solidFill>
                      <a:schemeClr val="tx2"/>
                    </a:solidFill>
                    <a:latin typeface="Arial Rounded MT Bold" panose="020F0704030504030204" pitchFamily="34" charset="0"/>
                  </a:defRPr>
                </a:lvl3pPr>
                <a:lvl4pPr marL="1600200" indent="-228600">
                  <a:defRPr sz="3200" b="1">
                    <a:solidFill>
                      <a:schemeClr val="tx2"/>
                    </a:solidFill>
                    <a:latin typeface="Arial Rounded MT Bold" panose="020F0704030504030204" pitchFamily="34" charset="0"/>
                  </a:defRPr>
                </a:lvl4pPr>
                <a:lvl5pPr marL="2057400" indent="-228600">
                  <a:defRPr sz="3200" b="1">
                    <a:solidFill>
                      <a:schemeClr val="tx2"/>
                    </a:solidFill>
                    <a:latin typeface="Arial Rounded MT Bold" panose="020F07040305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2"/>
                    </a:solidFill>
                    <a:latin typeface="Arial Rounded MT Bold" panose="020F07040305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2"/>
                    </a:solidFill>
                    <a:latin typeface="Arial Rounded MT Bold" panose="020F07040305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2"/>
                    </a:solidFill>
                    <a:latin typeface="Arial Rounded MT Bold" panose="020F07040305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2"/>
                    </a:solidFill>
                    <a:latin typeface="Arial Rounded MT Bold" panose="020F07040305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7955" name="Freeform 66">
                <a:extLst>
                  <a:ext uri="{FF2B5EF4-FFF2-40B4-BE49-F238E27FC236}">
                    <a16:creationId xmlns:a16="http://schemas.microsoft.com/office/drawing/2014/main" id="{46B53C76-7C62-4C61-9EDD-5361F338C1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" y="3840"/>
                <a:ext cx="288" cy="48"/>
              </a:xfrm>
              <a:custGeom>
                <a:avLst/>
                <a:gdLst>
                  <a:gd name="T0" fmla="*/ 0 w 288"/>
                  <a:gd name="T1" fmla="*/ 48 h 48"/>
                  <a:gd name="T2" fmla="*/ 144 w 288"/>
                  <a:gd name="T3" fmla="*/ 0 h 48"/>
                  <a:gd name="T4" fmla="*/ 288 w 288"/>
                  <a:gd name="T5" fmla="*/ 48 h 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8" h="48">
                    <a:moveTo>
                      <a:pt x="0" y="48"/>
                    </a:moveTo>
                    <a:cubicBezTo>
                      <a:pt x="48" y="24"/>
                      <a:pt x="96" y="0"/>
                      <a:pt x="144" y="0"/>
                    </a:cubicBezTo>
                    <a:cubicBezTo>
                      <a:pt x="192" y="0"/>
                      <a:pt x="240" y="24"/>
                      <a:pt x="288" y="48"/>
                    </a:cubicBezTo>
                  </a:path>
                </a:pathLst>
              </a:custGeom>
              <a:noFill/>
              <a:ln w="25400" cap="flat" cmpd="sng">
                <a:solidFill>
                  <a:schemeClr val="accent1"/>
                </a:solidFill>
                <a:prstDash val="solid"/>
                <a:round/>
                <a:headEnd type="oval" w="sm" len="sm"/>
                <a:tailEnd type="oval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0019" name="Text Box 67">
                <a:extLst>
                  <a:ext uri="{FF2B5EF4-FFF2-40B4-BE49-F238E27FC236}">
                    <a16:creationId xmlns:a16="http://schemas.microsoft.com/office/drawing/2014/main" id="{9A4B08C1-15FA-4A1C-847D-EACDC8CFDC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0" y="3777"/>
                <a:ext cx="135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en-US" sz="180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anose="02020603050405020304" pitchFamily="18" charset="0"/>
                  </a:rPr>
                  <a:t>Under Development</a:t>
                </a:r>
              </a:p>
            </p:txBody>
          </p:sp>
        </p:grpSp>
      </p:grpSp>
      <p:sp>
        <p:nvSpPr>
          <p:cNvPr id="510020" name="Text Box 68">
            <a:extLst>
              <a:ext uri="{FF2B5EF4-FFF2-40B4-BE49-F238E27FC236}">
                <a16:creationId xmlns:a16="http://schemas.microsoft.com/office/drawing/2014/main" id="{08E4AFDA-D6E9-4591-9A14-EB1F2241A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" y="1189038"/>
            <a:ext cx="77676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Network Nodes Share:    Models, R&amp;D Tools, Databases, …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MMFE-Pacific">
            <a:extLst>
              <a:ext uri="{FF2B5EF4-FFF2-40B4-BE49-F238E27FC236}">
                <a16:creationId xmlns:a16="http://schemas.microsoft.com/office/drawing/2014/main" id="{54D631F2-4989-4996-8ABC-65EF90398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MMFE-Atlantic">
            <a:extLst>
              <a:ext uri="{FF2B5EF4-FFF2-40B4-BE49-F238E27FC236}">
                <a16:creationId xmlns:a16="http://schemas.microsoft.com/office/drawing/2014/main" id="{46721616-B814-4C72-B088-9E383AFD0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9154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>
            <a:extLst>
              <a:ext uri="{FF2B5EF4-FFF2-40B4-BE49-F238E27FC236}">
                <a16:creationId xmlns:a16="http://schemas.microsoft.com/office/drawing/2014/main" id="{7BF756A5-4123-4B35-9713-D25AD8B8D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5350" y="5630863"/>
            <a:ext cx="51054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t>29 - Pacific Basin (excludes 3 redundant Alaska Buoys)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t>6 - Atlantic/Caribbean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t>1 - Mid-Atlantic Ridge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0951F668-9B21-4101-AE9F-E0551CE849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1447800"/>
            <a:ext cx="6400800" cy="1143000"/>
          </a:xfrm>
        </p:spPr>
        <p:txBody>
          <a:bodyPr/>
          <a:lstStyle/>
          <a:p>
            <a:r>
              <a:rPr lang="en-US" altLang="en-US" sz="2800" b="1">
                <a:solidFill>
                  <a:schemeClr val="bg1"/>
                </a:solidFill>
              </a:rPr>
              <a:t>Location of DART buoys </a:t>
            </a:r>
            <a:r>
              <a:rPr lang="en-US" altLang="en-US" sz="2400" b="1">
                <a:solidFill>
                  <a:schemeClr val="bg1"/>
                </a:solidFill>
              </a:rPr>
              <a:t>(deployed along subduction zones: 1000 km spacing)</a:t>
            </a:r>
          </a:p>
        </p:txBody>
      </p:sp>
      <p:grpSp>
        <p:nvGrpSpPr>
          <p:cNvPr id="40964" name="Group 4">
            <a:extLst>
              <a:ext uri="{FF2B5EF4-FFF2-40B4-BE49-F238E27FC236}">
                <a16:creationId xmlns:a16="http://schemas.microsoft.com/office/drawing/2014/main" id="{103715AA-FA80-410B-9E26-B692ED4B6E9B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0"/>
            <a:ext cx="7856538" cy="6858000"/>
            <a:chOff x="675" y="363"/>
            <a:chExt cx="4562" cy="3957"/>
          </a:xfrm>
        </p:grpSpPr>
        <p:pic>
          <p:nvPicPr>
            <p:cNvPr id="40965" name="Picture 5" descr="DARTLocationsPosterFn">
              <a:extLst>
                <a:ext uri="{FF2B5EF4-FFF2-40B4-BE49-F238E27FC236}">
                  <a16:creationId xmlns:a16="http://schemas.microsoft.com/office/drawing/2014/main" id="{D30B89F0-D029-4619-9DC6-1F01D39684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" y="363"/>
              <a:ext cx="4562" cy="3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6" name="Oval 6">
              <a:extLst>
                <a:ext uri="{FF2B5EF4-FFF2-40B4-BE49-F238E27FC236}">
                  <a16:creationId xmlns:a16="http://schemas.microsoft.com/office/drawing/2014/main" id="{F44E0355-560D-45E9-9834-E50EDF3F2B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1" y="2363"/>
              <a:ext cx="49" cy="4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1pPr>
              <a:lvl2pPr marL="742950" indent="-28575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2pPr>
              <a:lvl3pPr marL="1143000" indent="-22860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3pPr>
              <a:lvl4pPr marL="1600200" indent="-22860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4pPr>
              <a:lvl5pPr marL="2057400" indent="-22860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>
            <a:extLst>
              <a:ext uri="{FF2B5EF4-FFF2-40B4-BE49-F238E27FC236}">
                <a16:creationId xmlns:a16="http://schemas.microsoft.com/office/drawing/2014/main" id="{C9D4A309-33B5-4449-BADA-B2F8B38578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598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Bitmap Image" r:id="rId3" imgW="7438095" imgH="4866667" progId="Paint.Picture">
                  <p:embed/>
                </p:oleObj>
              </mc:Choice>
              <mc:Fallback>
                <p:oleObj name="Bitmap Image" r:id="rId3" imgW="7438095" imgH="4866667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98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aerial_scl_72">
            <a:extLst>
              <a:ext uri="{FF2B5EF4-FFF2-40B4-BE49-F238E27FC236}">
                <a16:creationId xmlns:a16="http://schemas.microsoft.com/office/drawing/2014/main" id="{C68DCB4B-5959-475A-8709-408E3BADC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839200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>
            <a:extLst>
              <a:ext uri="{FF2B5EF4-FFF2-40B4-BE49-F238E27FC236}">
                <a16:creationId xmlns:a16="http://schemas.microsoft.com/office/drawing/2014/main" id="{A09507D2-9C49-466D-91F6-9102AEB02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3276600"/>
            <a:ext cx="21875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r>
              <a:rPr lang="en-US" altLang="en-US" sz="2000">
                <a:solidFill>
                  <a:schemeClr val="accent2"/>
                </a:solidFill>
              </a:rPr>
              <a:t>Credit:</a:t>
            </a:r>
          </a:p>
          <a:p>
            <a:r>
              <a:rPr lang="en-US" altLang="en-US" sz="2000">
                <a:solidFill>
                  <a:schemeClr val="accent2"/>
                </a:solidFill>
              </a:rPr>
              <a:t>Dr. Jose Borrero</a:t>
            </a:r>
          </a:p>
          <a:p>
            <a:r>
              <a:rPr lang="en-US" altLang="en-US" sz="2000">
                <a:solidFill>
                  <a:schemeClr val="accent2"/>
                </a:solidFill>
              </a:rPr>
              <a:t>USC,USA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NOAA-4">
            <a:extLst>
              <a:ext uri="{FF2B5EF4-FFF2-40B4-BE49-F238E27FC236}">
                <a16:creationId xmlns:a16="http://schemas.microsoft.com/office/drawing/2014/main" id="{BF6A7AAF-B519-433C-BD5D-E25C8FBAB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5851525"/>
            <a:ext cx="9271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1" name="Group 3">
            <a:extLst>
              <a:ext uri="{FF2B5EF4-FFF2-40B4-BE49-F238E27FC236}">
                <a16:creationId xmlns:a16="http://schemas.microsoft.com/office/drawing/2014/main" id="{281AEC47-188E-47B5-8C87-ED2D3C724F31}"/>
              </a:ext>
            </a:extLst>
          </p:cNvPr>
          <p:cNvGrpSpPr>
            <a:grpSpLocks/>
          </p:cNvGrpSpPr>
          <p:nvPr/>
        </p:nvGrpSpPr>
        <p:grpSpPr bwMode="auto">
          <a:xfrm>
            <a:off x="8196263" y="5899150"/>
            <a:ext cx="900112" cy="890588"/>
            <a:chOff x="4032" y="2544"/>
            <a:chExt cx="624" cy="624"/>
          </a:xfrm>
        </p:grpSpPr>
        <p:sp>
          <p:nvSpPr>
            <p:cNvPr id="43013" name="Oval 4">
              <a:extLst>
                <a:ext uri="{FF2B5EF4-FFF2-40B4-BE49-F238E27FC236}">
                  <a16:creationId xmlns:a16="http://schemas.microsoft.com/office/drawing/2014/main" id="{EACE81D3-49B4-4A83-937C-468028D2C0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544"/>
              <a:ext cx="624" cy="62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1pPr>
              <a:lvl2pPr marL="742950" indent="-28575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2pPr>
              <a:lvl3pPr marL="1143000" indent="-22860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3pPr>
              <a:lvl4pPr marL="1600200" indent="-22860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4pPr>
              <a:lvl5pPr marL="2057400" indent="-22860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43014" name="Picture 5" descr="nws2">
              <a:extLst>
                <a:ext uri="{FF2B5EF4-FFF2-40B4-BE49-F238E27FC236}">
                  <a16:creationId xmlns:a16="http://schemas.microsoft.com/office/drawing/2014/main" id="{E85A3F8C-36F7-4AB0-8BAF-23646A167D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0" y="2580"/>
              <a:ext cx="549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99046" name="Text Box 6">
            <a:extLst>
              <a:ext uri="{FF2B5EF4-FFF2-40B4-BE49-F238E27FC236}">
                <a16:creationId xmlns:a16="http://schemas.microsoft.com/office/drawing/2014/main" id="{FF5C9988-C1C1-4D9E-B593-A31CFB948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627063"/>
            <a:ext cx="871855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38138" indent="-3381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61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254125" indent="-33972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NOAA Tsunami Warning Centers</a:t>
            </a:r>
          </a:p>
          <a:p>
            <a:pPr algn="ctr" eaLnBrk="1" hangingPunct="1">
              <a:defRPr/>
            </a:pPr>
            <a:r>
              <a:rPr lang="en-US" altLang="en-US"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OPERATIONAL ACTIVITIES</a:t>
            </a:r>
          </a:p>
          <a:p>
            <a:pPr eaLnBrk="1" hangingPunct="1">
              <a:spcBef>
                <a:spcPct val="100000"/>
              </a:spcBef>
              <a:buFontTx/>
              <a:buChar char="•"/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SEISMIC DATA COLLECTION &amp; ANALYSES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SEA LEVEL MEASUREMENTS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DECISION-MAKING PROCESSES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MESSAGE CREATION &amp; DISSEMINATION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acSeisColor-Aug01">
            <a:extLst>
              <a:ext uri="{FF2B5EF4-FFF2-40B4-BE49-F238E27FC236}">
                <a16:creationId xmlns:a16="http://schemas.microsoft.com/office/drawing/2014/main" id="{AC3F5264-D1F8-4A7A-854F-4F2568C1E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90488"/>
            <a:ext cx="8991600" cy="694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jv_indonesia_source_area">
            <a:extLst>
              <a:ext uri="{FF2B5EF4-FFF2-40B4-BE49-F238E27FC236}">
                <a16:creationId xmlns:a16="http://schemas.microsoft.com/office/drawing/2014/main" id="{F0F47588-B936-4C58-BC2A-C0A9D1A6F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3400"/>
            <a:ext cx="5138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jv_cascadia_rupture">
            <a:extLst>
              <a:ext uri="{FF2B5EF4-FFF2-40B4-BE49-F238E27FC236}">
                <a16:creationId xmlns:a16="http://schemas.microsoft.com/office/drawing/2014/main" id="{9FDABD11-A7A9-4299-8E1D-8F81EAE71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0"/>
            <a:ext cx="33559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4">
            <a:extLst>
              <a:ext uri="{FF2B5EF4-FFF2-40B4-BE49-F238E27FC236}">
                <a16:creationId xmlns:a16="http://schemas.microsoft.com/office/drawing/2014/main" id="{4242EEE4-4508-44EF-8544-0673D890F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387975"/>
            <a:ext cx="180657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pPr eaLnBrk="1" hangingPunct="1"/>
            <a:r>
              <a:rPr lang="en-US" altLang="en-US" sz="2400" b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0">
                <a:solidFill>
                  <a:srgbClr val="FFFF00"/>
                </a:solidFill>
                <a:latin typeface="Times New Roman" panose="02020603050405020304" pitchFamily="18" charset="0"/>
              </a:rPr>
              <a:t>Cascadia</a:t>
            </a:r>
            <a:r>
              <a:rPr lang="en-US" altLang="en-US" sz="2400" b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400" b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5061" name="Text Box 5">
            <a:extLst>
              <a:ext uri="{FF2B5EF4-FFF2-40B4-BE49-F238E27FC236}">
                <a16:creationId xmlns:a16="http://schemas.microsoft.com/office/drawing/2014/main" id="{BDB54146-22C3-447A-895C-B3EDD9E16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302375"/>
            <a:ext cx="1538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FFFF00"/>
                </a:solidFill>
                <a:latin typeface="Times New Roman" panose="02020603050405020304" pitchFamily="18" charset="0"/>
              </a:rPr>
              <a:t>Sumatra</a:t>
            </a:r>
          </a:p>
        </p:txBody>
      </p:sp>
      <p:sp>
        <p:nvSpPr>
          <p:cNvPr id="45062" name="Text Box 6">
            <a:extLst>
              <a:ext uri="{FF2B5EF4-FFF2-40B4-BE49-F238E27FC236}">
                <a16:creationId xmlns:a16="http://schemas.microsoft.com/office/drawing/2014/main" id="{3343C18A-66DF-4B1C-95ED-142646A1A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6203950"/>
            <a:ext cx="3943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pPr eaLnBrk="1" hangingPunct="1"/>
            <a:r>
              <a:rPr lang="en-US" altLang="en-US" sz="3600" b="0">
                <a:solidFill>
                  <a:schemeClr val="tx1"/>
                </a:solidFill>
                <a:latin typeface="Times New Roman" panose="02020603050405020304" pitchFamily="18" charset="0"/>
              </a:rPr>
              <a:t>Credit: Lori Dengler</a:t>
            </a:r>
          </a:p>
        </p:txBody>
      </p:sp>
      <p:sp>
        <p:nvSpPr>
          <p:cNvPr id="45063" name="Text Box 7">
            <a:extLst>
              <a:ext uri="{FF2B5EF4-FFF2-40B4-BE49-F238E27FC236}">
                <a16:creationId xmlns:a16="http://schemas.microsoft.com/office/drawing/2014/main" id="{668E09DC-5C88-46BF-8180-501CBBD4C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581525"/>
            <a:ext cx="1662113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lnSpc>
                <a:spcPct val="96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en-US">
                <a:solidFill>
                  <a:srgbClr val="FFFF00"/>
                </a:solidFill>
                <a:latin typeface="Times" panose="02020603050405020304" pitchFamily="18" charset="0"/>
              </a:rPr>
              <a:t>1000 km</a:t>
            </a:r>
          </a:p>
        </p:txBody>
      </p:sp>
      <p:sp>
        <p:nvSpPr>
          <p:cNvPr id="45064" name="Text Box 8">
            <a:extLst>
              <a:ext uri="{FF2B5EF4-FFF2-40B4-BE49-F238E27FC236}">
                <a16:creationId xmlns:a16="http://schemas.microsoft.com/office/drawing/2014/main" id="{E57A4435-9AC2-4E76-B24E-37E4A392E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3860800"/>
            <a:ext cx="1662112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lnSpc>
                <a:spcPct val="96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en-US">
                <a:solidFill>
                  <a:srgbClr val="FFFF00"/>
                </a:solidFill>
                <a:latin typeface="Times" panose="02020603050405020304" pitchFamily="18" charset="0"/>
              </a:rPr>
              <a:t>1000 km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F57EA05A-8713-4D0F-A2E1-8795BBFAA02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2276475"/>
            <a:ext cx="7772400" cy="1470025"/>
          </a:xfrm>
        </p:spPr>
        <p:txBody>
          <a:bodyPr anchor="ctr"/>
          <a:lstStyle/>
          <a:p>
            <a:r>
              <a:rPr lang="en-US" altLang="en-US" sz="4000" b="1"/>
              <a:t>U.S. PLAN FOR AN IMPROVED TSUNAMI DETECTION AND WARNING SYSTEM</a:t>
            </a:r>
            <a:br>
              <a:rPr lang="en-US" altLang="en-US" sz="4000" b="1"/>
            </a:br>
            <a:endParaRPr lang="en-US" altLang="en-US" sz="4000"/>
          </a:p>
        </p:txBody>
      </p:sp>
      <p:sp>
        <p:nvSpPr>
          <p:cNvPr id="604163" name="Rectangle 3">
            <a:extLst>
              <a:ext uri="{FF2B5EF4-FFF2-40B4-BE49-F238E27FC236}">
                <a16:creationId xmlns:a16="http://schemas.microsoft.com/office/drawing/2014/main" id="{6F42E870-006F-4326-8051-97002EE9EC4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 flipH="1">
            <a:off x="7772400" y="5568950"/>
            <a:ext cx="112713" cy="69850"/>
          </a:xfrm>
        </p:spPr>
        <p:txBody>
          <a:bodyPr/>
          <a:lstStyle/>
          <a:p>
            <a:pPr>
              <a:lnSpc>
                <a:spcPct val="76000"/>
              </a:lnSpc>
            </a:pPr>
            <a:endParaRPr lang="en-US" altLang="en-US" sz="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4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2">
            <a:extLst>
              <a:ext uri="{FF2B5EF4-FFF2-40B4-BE49-F238E27FC236}">
                <a16:creationId xmlns:a16="http://schemas.microsoft.com/office/drawing/2014/main" id="{E2FCB682-1323-4E6C-A3CE-20859E56F0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76375" y="0"/>
          <a:ext cx="61531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7" name="Bitmap Image" r:id="rId3" imgW="5152381" imgH="5742857" progId="Paint.Picture">
                  <p:embed/>
                </p:oleObj>
              </mc:Choice>
              <mc:Fallback>
                <p:oleObj name="Bitmap Image" r:id="rId3" imgW="5152381" imgH="5742857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0"/>
                        <a:ext cx="61531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195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ideStationsColor-Aug01">
            <a:extLst>
              <a:ext uri="{FF2B5EF4-FFF2-40B4-BE49-F238E27FC236}">
                <a16:creationId xmlns:a16="http://schemas.microsoft.com/office/drawing/2014/main" id="{5D987386-073A-4D72-9D82-C3357DD18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575"/>
            <a:ext cx="88392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3">
            <a:extLst>
              <a:ext uri="{FF2B5EF4-FFF2-40B4-BE49-F238E27FC236}">
                <a16:creationId xmlns:a16="http://schemas.microsoft.com/office/drawing/2014/main" id="{084B6280-2545-4BBA-A013-B800676EC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063" y="3541713"/>
            <a:ext cx="142875" cy="138112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pPr algn="ctr"/>
            <a:endParaRPr lang="en-US" altLang="en-U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6" name="Oval 4">
            <a:extLst>
              <a:ext uri="{FF2B5EF4-FFF2-40B4-BE49-F238E27FC236}">
                <a16:creationId xmlns:a16="http://schemas.microsoft.com/office/drawing/2014/main" id="{4CD92D97-71CA-4224-B6EB-A843164B8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2900" y="3683000"/>
            <a:ext cx="139700" cy="146050"/>
          </a:xfrm>
          <a:prstGeom prst="ellipse">
            <a:avLst/>
          </a:prstGeom>
          <a:solidFill>
            <a:srgbClr val="FF9966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197" name="Oval 5">
            <a:extLst>
              <a:ext uri="{FF2B5EF4-FFF2-40B4-BE49-F238E27FC236}">
                <a16:creationId xmlns:a16="http://schemas.microsoft.com/office/drawing/2014/main" id="{DDDD18A5-6F9F-436A-8D6D-DB2A31AE9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127500"/>
            <a:ext cx="139700" cy="146050"/>
          </a:xfrm>
          <a:prstGeom prst="ellipse">
            <a:avLst/>
          </a:prstGeom>
          <a:solidFill>
            <a:srgbClr val="FF3300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FADDA488-20BA-42F0-96D4-0D392F98B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0" y="4000500"/>
            <a:ext cx="1143000" cy="203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8199" name="Group 7">
            <a:extLst>
              <a:ext uri="{FF2B5EF4-FFF2-40B4-BE49-F238E27FC236}">
                <a16:creationId xmlns:a16="http://schemas.microsoft.com/office/drawing/2014/main" id="{35FC09F1-8F8C-4B9B-93B9-54DF0BE2C298}"/>
              </a:ext>
            </a:extLst>
          </p:cNvPr>
          <p:cNvGrpSpPr>
            <a:grpSpLocks/>
          </p:cNvGrpSpPr>
          <p:nvPr/>
        </p:nvGrpSpPr>
        <p:grpSpPr bwMode="auto">
          <a:xfrm rot="16435">
            <a:off x="876300" y="4019550"/>
            <a:ext cx="811213" cy="274638"/>
            <a:chOff x="1252" y="3328"/>
            <a:chExt cx="511" cy="173"/>
          </a:xfrm>
        </p:grpSpPr>
        <p:sp>
          <p:nvSpPr>
            <p:cNvPr id="8204" name="Oval 8">
              <a:extLst>
                <a:ext uri="{FF2B5EF4-FFF2-40B4-BE49-F238E27FC236}">
                  <a16:creationId xmlns:a16="http://schemas.microsoft.com/office/drawing/2014/main" id="{4EF20F3E-9350-4F10-8667-7A5DDE205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2" y="3376"/>
              <a:ext cx="88" cy="92"/>
            </a:xfrm>
            <a:prstGeom prst="ellipse">
              <a:avLst/>
            </a:prstGeom>
            <a:solidFill>
              <a:srgbClr val="FF9966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1pPr>
              <a:lvl2pPr marL="742950" indent="-28575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2pPr>
              <a:lvl3pPr marL="1143000" indent="-22860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3pPr>
              <a:lvl4pPr marL="1600200" indent="-22860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4pPr>
              <a:lvl5pPr marL="2057400" indent="-22860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05" name="Text Box 9">
              <a:extLst>
                <a:ext uri="{FF2B5EF4-FFF2-40B4-BE49-F238E27FC236}">
                  <a16:creationId xmlns:a16="http://schemas.microsoft.com/office/drawing/2014/main" id="{6679F30C-9315-428A-80E1-64FD889116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7" y="3328"/>
              <a:ext cx="43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1pPr>
              <a:lvl2pPr marL="742950" indent="-28575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2pPr>
              <a:lvl3pPr marL="1143000" indent="-22860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3pPr>
              <a:lvl4pPr marL="1600200" indent="-22860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4pPr>
              <a:lvl5pPr marL="2057400" indent="-22860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200">
                  <a:solidFill>
                    <a:schemeClr val="tx1"/>
                  </a:solidFill>
                  <a:latin typeface="Arial" panose="020B0604020202020204" pitchFamily="34" charset="0"/>
                </a:rPr>
                <a:t>CPPT</a:t>
              </a:r>
            </a:p>
          </p:txBody>
        </p:sp>
      </p:grpSp>
      <p:grpSp>
        <p:nvGrpSpPr>
          <p:cNvPr id="8200" name="Group 10">
            <a:extLst>
              <a:ext uri="{FF2B5EF4-FFF2-40B4-BE49-F238E27FC236}">
                <a16:creationId xmlns:a16="http://schemas.microsoft.com/office/drawing/2014/main" id="{7C9CAC95-DB33-4C11-BCB8-197E15218FA1}"/>
              </a:ext>
            </a:extLst>
          </p:cNvPr>
          <p:cNvGrpSpPr>
            <a:grpSpLocks/>
          </p:cNvGrpSpPr>
          <p:nvPr/>
        </p:nvGrpSpPr>
        <p:grpSpPr bwMode="auto">
          <a:xfrm>
            <a:off x="774700" y="3981450"/>
            <a:ext cx="1143000" cy="228600"/>
            <a:chOff x="480" y="2496"/>
            <a:chExt cx="720" cy="144"/>
          </a:xfrm>
        </p:grpSpPr>
        <p:sp>
          <p:nvSpPr>
            <p:cNvPr id="8201" name="Line 11">
              <a:extLst>
                <a:ext uri="{FF2B5EF4-FFF2-40B4-BE49-F238E27FC236}">
                  <a16:creationId xmlns:a16="http://schemas.microsoft.com/office/drawing/2014/main" id="{5C18CDED-50E1-4EAA-9FCE-4233F97A0E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0" y="2496"/>
              <a:ext cx="0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2" name="Line 12">
              <a:extLst>
                <a:ext uri="{FF2B5EF4-FFF2-40B4-BE49-F238E27FC236}">
                  <a16:creationId xmlns:a16="http://schemas.microsoft.com/office/drawing/2014/main" id="{0005AA8D-B131-4B29-B04D-93C13F49F4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0" y="2496"/>
              <a:ext cx="0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3" name="Line 13">
              <a:extLst>
                <a:ext uri="{FF2B5EF4-FFF2-40B4-BE49-F238E27FC236}">
                  <a16:creationId xmlns:a16="http://schemas.microsoft.com/office/drawing/2014/main" id="{1CDC35E6-C69B-4B8A-BF92-B157AA8E5C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2496"/>
              <a:ext cx="72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202EC0D-147A-4F0C-9353-D4309916FA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b="1"/>
              <a:t>Improving U.S. preparedness for tsunamis:</a:t>
            </a:r>
          </a:p>
        </p:txBody>
      </p:sp>
      <p:sp>
        <p:nvSpPr>
          <p:cNvPr id="537603" name="Rectangle 3">
            <a:extLst>
              <a:ext uri="{FF2B5EF4-FFF2-40B4-BE49-F238E27FC236}">
                <a16:creationId xmlns:a16="http://schemas.microsoft.com/office/drawing/2014/main" id="{F6CA28C8-90D6-4F32-A3BF-BD4AE6B385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5257800"/>
          </a:xfrm>
        </p:spPr>
        <p:txBody>
          <a:bodyPr/>
          <a:lstStyle/>
          <a:p>
            <a:pPr eaLnBrk="1" hangingPunct="1">
              <a:lnSpc>
                <a:spcPct val="76000"/>
              </a:lnSpc>
            </a:pPr>
            <a:r>
              <a:rPr lang="en-US" altLang="en-US" sz="2800" b="1" i="1"/>
              <a:t>The Administration will commit $37.5 million over the next two years to expand U.S. tsunami   detection and monitoring capabilities </a:t>
            </a:r>
          </a:p>
          <a:p>
            <a:pPr eaLnBrk="1" hangingPunct="1">
              <a:lnSpc>
                <a:spcPct val="76000"/>
              </a:lnSpc>
              <a:buFontTx/>
              <a:buNone/>
            </a:pPr>
            <a:r>
              <a:rPr lang="en-US" altLang="en-US" sz="2800" b="1" i="1"/>
              <a:t>            (NOAA-$24M: USGS-$13.5M)</a:t>
            </a:r>
          </a:p>
          <a:p>
            <a:pPr eaLnBrk="1" hangingPunct="1">
              <a:lnSpc>
                <a:spcPct val="76000"/>
              </a:lnSpc>
            </a:pPr>
            <a:r>
              <a:rPr lang="en-US" altLang="en-US" sz="2800" b="1" i="1"/>
              <a:t>The National Oceanic and Atmospheric Administration (NOAA) will deploy 32 new advanced-technology Deep-ocean Assessment and Reporting of Tsunami (DART) buoys for a fully operational enhanced tsunami warning system by  mid-2007.</a:t>
            </a:r>
          </a:p>
          <a:p>
            <a:pPr eaLnBrk="1" hangingPunct="1">
              <a:lnSpc>
                <a:spcPct val="76000"/>
              </a:lnSpc>
            </a:pPr>
            <a:r>
              <a:rPr lang="en-US" altLang="en-US" sz="2800" b="1" i="1"/>
              <a:t>The United States Geological Survey (USGS) will enhance its seismic monitoring and information delivery from the Global Seismic Network, a partnership with the National Science Foundation.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7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7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7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7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>
            <a:extLst>
              <a:ext uri="{FF2B5EF4-FFF2-40B4-BE49-F238E27FC236}">
                <a16:creationId xmlns:a16="http://schemas.microsoft.com/office/drawing/2014/main" id="{D6DC6CD2-8ECC-4838-ACD2-54716A64AA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549275"/>
            <a:ext cx="8458200" cy="6048375"/>
          </a:xfrm>
        </p:spPr>
        <p:txBody>
          <a:bodyPr/>
          <a:lstStyle/>
          <a:p>
            <a:pPr eaLnBrk="1" hangingPunct="1">
              <a:lnSpc>
                <a:spcPct val="86000"/>
              </a:lnSpc>
            </a:pPr>
            <a:r>
              <a:rPr lang="en-US" altLang="en-US" sz="2800" b="1" i="1"/>
              <a:t>Adding deep-sea buoys and other sensors to enhance tsunami detection along the U.S. coast (Pacific, Atlantic, Caribbean, and the Gulf of Mexico).</a:t>
            </a:r>
          </a:p>
          <a:p>
            <a:pPr eaLnBrk="1" hangingPunct="1">
              <a:lnSpc>
                <a:spcPct val="86000"/>
              </a:lnSpc>
            </a:pPr>
            <a:r>
              <a:rPr lang="en-US" altLang="en-US" sz="2800" b="1" i="1"/>
              <a:t>Working internationally to build a global warning system, including in the  Indian Ocean.</a:t>
            </a:r>
          </a:p>
          <a:p>
            <a:pPr eaLnBrk="1" hangingPunct="1">
              <a:lnSpc>
                <a:spcPct val="86000"/>
              </a:lnSpc>
            </a:pPr>
            <a:r>
              <a:rPr lang="en-US" altLang="en-US" sz="2800" b="1" i="1"/>
              <a:t>Improving seismic sensor data and infrastructure for better earthquake detection and warning, including in the Caribbean.</a:t>
            </a:r>
          </a:p>
          <a:p>
            <a:pPr eaLnBrk="1" hangingPunct="1">
              <a:lnSpc>
                <a:spcPct val="86000"/>
              </a:lnSpc>
            </a:pPr>
            <a:r>
              <a:rPr lang="en-US" altLang="en-US" sz="2800" b="1" i="1"/>
              <a:t>Expanding research on tsunami forecasting.</a:t>
            </a:r>
          </a:p>
          <a:p>
            <a:pPr eaLnBrk="1" hangingPunct="1">
              <a:lnSpc>
                <a:spcPct val="86000"/>
              </a:lnSpc>
            </a:pPr>
            <a:r>
              <a:rPr lang="en-US" altLang="en-US" sz="2800" b="1" i="1"/>
              <a:t>Improving response capacity with enhanced emergency warning systems community response plans, and public education.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8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8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8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8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8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8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360A52B8-BB29-4911-A067-185FE3B04C4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2276475"/>
            <a:ext cx="7772400" cy="1470025"/>
          </a:xfrm>
        </p:spPr>
        <p:txBody>
          <a:bodyPr anchor="ctr"/>
          <a:lstStyle/>
          <a:p>
            <a:pPr eaLnBrk="1" hangingPunct="1"/>
            <a:r>
              <a:rPr lang="en-US" altLang="en-US" sz="4000" b="1"/>
              <a:t>U.S. PLAN FOR AN IMPROVED TSUNAMI DETECTION AND WARNING SYSTEM</a:t>
            </a:r>
            <a:br>
              <a:rPr lang="en-US" altLang="en-US" sz="4000" b="1"/>
            </a:br>
            <a:br>
              <a:rPr lang="en-US" altLang="en-US" sz="4000" b="1"/>
            </a:br>
            <a:r>
              <a:rPr lang="en-US" altLang="en-US" sz="4000" b="1">
                <a:solidFill>
                  <a:schemeClr val="accent2"/>
                </a:solidFill>
              </a:rPr>
              <a:t>Improve Warnings and Forecasts</a:t>
            </a:r>
            <a:endParaRPr lang="en-US" altLang="en-US" sz="4000">
              <a:solidFill>
                <a:schemeClr val="accent2"/>
              </a:solidFill>
            </a:endParaRPr>
          </a:p>
        </p:txBody>
      </p:sp>
      <p:sp>
        <p:nvSpPr>
          <p:cNvPr id="572419" name="Rectangle 3">
            <a:extLst>
              <a:ext uri="{FF2B5EF4-FFF2-40B4-BE49-F238E27FC236}">
                <a16:creationId xmlns:a16="http://schemas.microsoft.com/office/drawing/2014/main" id="{0CE102BD-28F8-4E24-8AE5-A0843F137C0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 flipH="1">
            <a:off x="7772400" y="5568950"/>
            <a:ext cx="112713" cy="69850"/>
          </a:xfrm>
        </p:spPr>
        <p:txBody>
          <a:bodyPr/>
          <a:lstStyle/>
          <a:p>
            <a:pPr eaLnBrk="1" hangingPunct="1">
              <a:lnSpc>
                <a:spcPct val="76000"/>
              </a:lnSpc>
            </a:pPr>
            <a:endParaRPr lang="en-US" altLang="en-US" sz="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2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>
            <a:extLst>
              <a:ext uri="{FF2B5EF4-FFF2-40B4-BE49-F238E27FC236}">
                <a16:creationId xmlns:a16="http://schemas.microsoft.com/office/drawing/2014/main" id="{174062E9-2D6F-40B1-8905-671EE45905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598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Bitmap Image" r:id="rId3" imgW="7438095" imgH="4866667" progId="Paint.Picture">
                  <p:embed/>
                </p:oleObj>
              </mc:Choice>
              <mc:Fallback>
                <p:oleObj name="Bitmap Image" r:id="rId3" imgW="7438095" imgH="4866667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98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9D22DAA9-A174-49F7-9E4C-5913F960B7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6553200" cy="1143000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chemeClr val="accent2"/>
                </a:solidFill>
              </a:rPr>
              <a:t>Proposed</a:t>
            </a:r>
            <a:r>
              <a:rPr lang="en-US" altLang="en-US" sz="3200" b="1"/>
              <a:t> U.S. Tide Gauge Network</a:t>
            </a: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B9BF448E-F6D6-4F2B-B354-505D6561D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447800"/>
            <a:ext cx="4953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Rounded MT Bold" panose="020F07040305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>
                <a:solidFill>
                  <a:schemeClr val="accent2"/>
                </a:solidFill>
                <a:latin typeface="Helvetica" panose="020B0604020202020204" pitchFamily="34" charset="0"/>
              </a:rPr>
              <a:t>New</a:t>
            </a:r>
            <a:r>
              <a:rPr lang="en-US" altLang="en-US" sz="1600">
                <a:solidFill>
                  <a:schemeClr val="tx1"/>
                </a:solidFill>
                <a:latin typeface="Helvetica" panose="020B0604020202020204" pitchFamily="34" charset="0"/>
              </a:rPr>
              <a:t> Tsunami-Equipped Tide Stations (FY 05-06)</a:t>
            </a:r>
          </a:p>
        </p:txBody>
      </p:sp>
      <p:pic>
        <p:nvPicPr>
          <p:cNvPr id="13316" name="Picture 4" descr="New and Existing tide stations">
            <a:extLst>
              <a:ext uri="{FF2B5EF4-FFF2-40B4-BE49-F238E27FC236}">
                <a16:creationId xmlns:a16="http://schemas.microsoft.com/office/drawing/2014/main" id="{91B34E13-E6FC-40FB-AC0F-B2E67777C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5816600" cy="4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Group 5">
            <a:extLst>
              <a:ext uri="{FF2B5EF4-FFF2-40B4-BE49-F238E27FC236}">
                <a16:creationId xmlns:a16="http://schemas.microsoft.com/office/drawing/2014/main" id="{D9F1BFA1-9A02-4782-BBB2-252F684EA24D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5807075"/>
            <a:ext cx="1676400" cy="517525"/>
            <a:chOff x="2352" y="3408"/>
            <a:chExt cx="1056" cy="326"/>
          </a:xfrm>
        </p:grpSpPr>
        <p:sp>
          <p:nvSpPr>
            <p:cNvPr id="13318" name="Text Box 6">
              <a:extLst>
                <a:ext uri="{FF2B5EF4-FFF2-40B4-BE49-F238E27FC236}">
                  <a16:creationId xmlns:a16="http://schemas.microsoft.com/office/drawing/2014/main" id="{CA3B9E03-2E46-455C-9838-7654475CEF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3408"/>
              <a:ext cx="1056" cy="326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1pPr>
              <a:lvl2pPr marL="742950" indent="-28575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2pPr>
              <a:lvl3pPr marL="1143000" indent="-22860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3pPr>
              <a:lvl4pPr marL="1600200" indent="-22860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4pPr>
              <a:lvl5pPr marL="2057400" indent="-22860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9pPr>
            </a:lstStyle>
            <a:p>
              <a:pPr eaLnBrk="1" hangingPunct="1"/>
              <a:r>
                <a:rPr lang="en-US" altLang="en-US" sz="1400" b="0">
                  <a:solidFill>
                    <a:schemeClr val="tx1"/>
                  </a:solidFill>
                  <a:latin typeface="Helvetica" panose="020B0604020202020204" pitchFamily="34" charset="0"/>
                </a:rPr>
                <a:t>   Existing Stations</a:t>
              </a:r>
            </a:p>
            <a:p>
              <a:pPr eaLnBrk="1" hangingPunct="1"/>
              <a:r>
                <a:rPr lang="en-US" altLang="en-US" sz="1400" b="0">
                  <a:solidFill>
                    <a:schemeClr val="tx1"/>
                  </a:solidFill>
                  <a:latin typeface="Helvetica" panose="020B0604020202020204" pitchFamily="34" charset="0"/>
                </a:rPr>
                <a:t>   New Stations</a:t>
              </a:r>
            </a:p>
          </p:txBody>
        </p:sp>
        <p:sp>
          <p:nvSpPr>
            <p:cNvPr id="13319" name="Oval 7">
              <a:extLst>
                <a:ext uri="{FF2B5EF4-FFF2-40B4-BE49-F238E27FC236}">
                  <a16:creationId xmlns:a16="http://schemas.microsoft.com/office/drawing/2014/main" id="{04AFF53B-3479-47FA-88BE-29F0963397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0" y="3486"/>
              <a:ext cx="48" cy="48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1pPr>
              <a:lvl2pPr marL="742950" indent="-28575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2pPr>
              <a:lvl3pPr marL="1143000" indent="-22860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3pPr>
              <a:lvl4pPr marL="1600200" indent="-22860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4pPr>
              <a:lvl5pPr marL="2057400" indent="-22860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20" name="Oval 8">
              <a:extLst>
                <a:ext uri="{FF2B5EF4-FFF2-40B4-BE49-F238E27FC236}">
                  <a16:creationId xmlns:a16="http://schemas.microsoft.com/office/drawing/2014/main" id="{B7883085-7B71-47DE-902C-E49212B0E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0" y="3617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1pPr>
              <a:lvl2pPr marL="742950" indent="-28575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2pPr>
              <a:lvl3pPr marL="1143000" indent="-22860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3pPr>
              <a:lvl4pPr marL="1600200" indent="-22860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4pPr>
              <a:lvl5pPr marL="2057400" indent="-228600"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 Rounded MT Bold" panose="020F0704030504030204" pitchFamily="34" charset="0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15FF"/>
      </a:dk2>
      <a:lt2>
        <a:srgbClr val="F7FF00"/>
      </a:lt2>
      <a:accent1>
        <a:srgbClr val="00FF3F"/>
      </a:accent1>
      <a:accent2>
        <a:srgbClr val="FF0000"/>
      </a:accent2>
      <a:accent3>
        <a:srgbClr val="AAAAFF"/>
      </a:accent3>
      <a:accent4>
        <a:srgbClr val="DADADA"/>
      </a:accent4>
      <a:accent5>
        <a:srgbClr val="AAFFAF"/>
      </a:accent5>
      <a:accent6>
        <a:srgbClr val="E70000"/>
      </a:accent6>
      <a:hlink>
        <a:srgbClr val="FF00FF"/>
      </a:hlink>
      <a:folHlink>
        <a:srgbClr val="00FFFF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sm" len="sm"/>
          <a:tailEnd type="oval" w="sm" len="sm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 Rounded MT Bold" panose="020F07040305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sm" len="sm"/>
          <a:tailEnd type="oval" w="sm" len="sm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 Rounded MT Bold" panose="020F070403050403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sunami">
  <a:themeElements>
    <a:clrScheme name="">
      <a:dk1>
        <a:srgbClr val="000000"/>
      </a:dk1>
      <a:lt1>
        <a:srgbClr val="FFFFFF"/>
      </a:lt1>
      <a:dk2>
        <a:srgbClr val="073E67"/>
      </a:dk2>
      <a:lt2>
        <a:srgbClr val="FFFFFF"/>
      </a:lt2>
      <a:accent1>
        <a:srgbClr val="FF9900"/>
      </a:accent1>
      <a:accent2>
        <a:srgbClr val="FF0000"/>
      </a:accent2>
      <a:accent3>
        <a:srgbClr val="AAAFB8"/>
      </a:accent3>
      <a:accent4>
        <a:srgbClr val="DADADA"/>
      </a:accent4>
      <a:accent5>
        <a:srgbClr val="FFCAAA"/>
      </a:accent5>
      <a:accent6>
        <a:srgbClr val="E70000"/>
      </a:accent6>
      <a:hlink>
        <a:srgbClr val="FF0000"/>
      </a:hlink>
      <a:folHlink>
        <a:srgbClr val="969696"/>
      </a:folHlink>
    </a:clrScheme>
    <a:fontScheme name="Tsunami">
      <a:majorFont>
        <a:latin typeface="Times New Roman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sm" len="sm"/>
          <a:tailEnd type="oval" w="sm" len="sm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 Rounded MT Bold" panose="020F07040305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sm" len="sm"/>
          <a:tailEnd type="oval" w="sm" len="sm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 Rounded MT Bold" panose="020F0704030504030204" pitchFamily="34" charset="0"/>
          </a:defRPr>
        </a:defPPr>
      </a:lstStyle>
    </a:lnDef>
  </a:objectDefaults>
  <a:extraClrSchemeLst>
    <a:extraClrScheme>
      <a:clrScheme name="Tsuna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sunam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sunam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sunam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sunam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sunam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sunam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">
  <a:themeElements>
    <a:clrScheme name="Blank 13">
      <a:dk1>
        <a:srgbClr val="000000"/>
      </a:dk1>
      <a:lt1>
        <a:srgbClr val="FFFFFF"/>
      </a:lt1>
      <a:dk2>
        <a:srgbClr val="0015FF"/>
      </a:dk2>
      <a:lt2>
        <a:srgbClr val="F7FF00"/>
      </a:lt2>
      <a:accent1>
        <a:srgbClr val="00FF3F"/>
      </a:accent1>
      <a:accent2>
        <a:srgbClr val="FF0000"/>
      </a:accent2>
      <a:accent3>
        <a:srgbClr val="AAAAFF"/>
      </a:accent3>
      <a:accent4>
        <a:srgbClr val="DADADA"/>
      </a:accent4>
      <a:accent5>
        <a:srgbClr val="AAFFAF"/>
      </a:accent5>
      <a:accent6>
        <a:srgbClr val="E70000"/>
      </a:accent6>
      <a:hlink>
        <a:srgbClr val="FF00FF"/>
      </a:hlink>
      <a:folHlink>
        <a:srgbClr val="00FFFF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sm" len="sm"/>
          <a:tailEnd type="oval" w="sm" len="sm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 Rounded MT Bold" panose="020F07040305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sm" len="sm"/>
          <a:tailEnd type="oval" w="sm" len="sm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 Rounded MT Bold" panose="020F0704030504030204" pitchFamily="3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5FF"/>
        </a:dk2>
        <a:lt2>
          <a:srgbClr val="F7FF00"/>
        </a:lt2>
        <a:accent1>
          <a:srgbClr val="00FF3F"/>
        </a:accent1>
        <a:accent2>
          <a:srgbClr val="FF0000"/>
        </a:accent2>
        <a:accent3>
          <a:srgbClr val="AAAAFF"/>
        </a:accent3>
        <a:accent4>
          <a:srgbClr val="DADADA"/>
        </a:accent4>
        <a:accent5>
          <a:srgbClr val="AAFFAF"/>
        </a:accent5>
        <a:accent6>
          <a:srgbClr val="E70000"/>
        </a:accent6>
        <a:hlink>
          <a:srgbClr val="FF00FF"/>
        </a:hlink>
        <a:folHlink>
          <a:srgbClr val="00FF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3703652906D242AF13B2983B05895C" ma:contentTypeVersion="10" ma:contentTypeDescription="Create a new document." ma:contentTypeScope="" ma:versionID="2a12b3372998fa591c88ce7bef0a31bb">
  <xsd:schema xmlns:xsd="http://www.w3.org/2001/XMLSchema" xmlns:xs="http://www.w3.org/2001/XMLSchema" xmlns:p="http://schemas.microsoft.com/office/2006/metadata/properties" xmlns:ns3="eb137370-5f35-4056-90a7-88d2ddf75fa1" xmlns:ns4="69648237-7faf-4d84-8b0c-1a9337ea8065" targetNamespace="http://schemas.microsoft.com/office/2006/metadata/properties" ma:root="true" ma:fieldsID="03f0aa2f5f9805f874c6244d0107d9cc" ns3:_="" ns4:_="">
    <xsd:import namespace="eb137370-5f35-4056-90a7-88d2ddf75fa1"/>
    <xsd:import namespace="69648237-7faf-4d84-8b0c-1a9337ea806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137370-5f35-4056-90a7-88d2ddf75fa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648237-7faf-4d84-8b0c-1a9337ea80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C42E3EC-656A-410E-AA19-5ED757B466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137370-5f35-4056-90a7-88d2ddf75fa1"/>
    <ds:schemaRef ds:uri="69648237-7faf-4d84-8b0c-1a9337ea80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19CD1A-2E49-4E6D-B801-239C537EB7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6C5475-A1D5-4251-82B1-4958B3B77A77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dcmitype/"/>
    <ds:schemaRef ds:uri="69648237-7faf-4d84-8b0c-1a9337ea8065"/>
    <ds:schemaRef ds:uri="http://schemas.microsoft.com/office/infopath/2007/PartnerControls"/>
    <ds:schemaRef ds:uri="eb137370-5f35-4056-90a7-88d2ddf75fa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98:Templates:Blank Presentation</Template>
  <TotalTime>4822</TotalTime>
  <Words>786</Words>
  <Application>Microsoft Office PowerPoint</Application>
  <PresentationFormat>On-screen Show (4:3)</PresentationFormat>
  <Paragraphs>101</Paragraphs>
  <Slides>35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 Rounded MT Bold</vt:lpstr>
      <vt:lpstr>Arial</vt:lpstr>
      <vt:lpstr>Times</vt:lpstr>
      <vt:lpstr>Times New Roman</vt:lpstr>
      <vt:lpstr>Helvetica</vt:lpstr>
      <vt:lpstr>Blank Presentation</vt:lpstr>
      <vt:lpstr>Tsunami</vt:lpstr>
      <vt:lpstr>Blank</vt:lpstr>
      <vt:lpstr>Bitmap Image</vt:lpstr>
      <vt:lpstr>President’s Proposed Expansion of Tsunami Warning System</vt:lpstr>
      <vt:lpstr>PowerPoint Presentation</vt:lpstr>
      <vt:lpstr>PowerPoint Presentation</vt:lpstr>
      <vt:lpstr>PowerPoint Presentation</vt:lpstr>
      <vt:lpstr>Improving U.S. preparedness for tsunamis:</vt:lpstr>
      <vt:lpstr>PowerPoint Presentation</vt:lpstr>
      <vt:lpstr>U.S. PLAN FOR AN IMPROVED TSUNAMI DETECTION AND WARNING SYSTEM  Improve Warnings and Forecasts</vt:lpstr>
      <vt:lpstr>PowerPoint Presentation</vt:lpstr>
      <vt:lpstr>Proposed U.S. Tide Gauge Network</vt:lpstr>
      <vt:lpstr>Proposed U.S. DART Network</vt:lpstr>
      <vt:lpstr>DART Concept</vt:lpstr>
      <vt:lpstr>PowerPoint Presentation</vt:lpstr>
      <vt:lpstr>Operational Tsunami Forecasting</vt:lpstr>
      <vt:lpstr>Tsunami Forecasting Measurement Requirements</vt:lpstr>
      <vt:lpstr>PowerPoint Presentation</vt:lpstr>
      <vt:lpstr>Elements of Tsunami Forecasting</vt:lpstr>
      <vt:lpstr>Model database</vt:lpstr>
      <vt:lpstr>PowerPoint Presentation</vt:lpstr>
      <vt:lpstr>Real Time Detection of  November  17, 2003  Tsunami</vt:lpstr>
      <vt:lpstr>Nested Models Telescope Grid from 4000m to 25m</vt:lpstr>
      <vt:lpstr>Tsunami Forecast at Hilo November 17, 2003</vt:lpstr>
      <vt:lpstr>PowerPoint Presentation</vt:lpstr>
      <vt:lpstr>Model Standards Paper</vt:lpstr>
      <vt:lpstr>Forecast Model to Hazard Mapping Plan</vt:lpstr>
      <vt:lpstr>Potential GEOSS International Tsunami Warning Network</vt:lpstr>
      <vt:lpstr>International Modeling Network Transfer, Maintain, and Improve Tsunami Forecast Models</vt:lpstr>
      <vt:lpstr>PowerPoint Presentation</vt:lpstr>
      <vt:lpstr>PowerPoint Presentation</vt:lpstr>
      <vt:lpstr>Location of DART buoys (deployed along subduction zones: 1000 km spacing)</vt:lpstr>
      <vt:lpstr>PowerPoint Presentation</vt:lpstr>
      <vt:lpstr>PowerPoint Presentation</vt:lpstr>
      <vt:lpstr>PowerPoint Presentation</vt:lpstr>
      <vt:lpstr>PowerPoint Presentation</vt:lpstr>
      <vt:lpstr>U.S. PLAN FOR AN IMPROVED TSUNAMI DETECTION AND WARNING SYSTEM </vt:lpstr>
      <vt:lpstr>PowerPoint Presentation</vt:lpstr>
    </vt:vector>
  </TitlesOfParts>
  <Company>NOAA/PMEL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Gonzalez</dc:creator>
  <cp:lastModifiedBy>Short, Justin@CalOES</cp:lastModifiedBy>
  <cp:revision>158</cp:revision>
  <cp:lastPrinted>2001-07-24T17:45:15Z</cp:lastPrinted>
  <dcterms:created xsi:type="dcterms:W3CDTF">2001-08-06T04:21:54Z</dcterms:created>
  <dcterms:modified xsi:type="dcterms:W3CDTF">2020-08-25T22:29:01Z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0x010100843703652906D242AF13B2983B05895C</vt:lpwstr>
  </property>
</Properties>
</file>